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8" r:id="rId2"/>
    <p:sldId id="272" r:id="rId3"/>
    <p:sldId id="261" r:id="rId4"/>
    <p:sldId id="265" r:id="rId5"/>
    <p:sldId id="266" r:id="rId6"/>
    <p:sldId id="267" r:id="rId7"/>
    <p:sldId id="270"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71321" autoAdjust="0"/>
  </p:normalViewPr>
  <p:slideViewPr>
    <p:cSldViewPr snapToGrid="0" snapToObjects="1">
      <p:cViewPr varScale="1">
        <p:scale>
          <a:sx n="83" d="100"/>
          <a:sy n="83" d="100"/>
        </p:scale>
        <p:origin x="159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41EEF1-65BC-476B-8F53-4FF5DC91ADCC}" type="datetimeFigureOut">
              <a:rPr lang="en-GB" smtClean="0"/>
              <a:t>31/08/2023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750DD0-3ACC-44A0-8050-BD711B084C34}" type="slidenum">
              <a:rPr lang="en-GB" smtClean="0"/>
              <a:t>‹#›</a:t>
            </a:fld>
            <a:endParaRPr lang="en-GB"/>
          </a:p>
        </p:txBody>
      </p:sp>
    </p:spTree>
    <p:extLst>
      <p:ext uri="{BB962C8B-B14F-4D97-AF65-F5344CB8AC3E}">
        <p14:creationId xmlns:p14="http://schemas.microsoft.com/office/powerpoint/2010/main" val="3875256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could demonstrate the making shown in each step and learners could complete each step after it has been shown. Alternatively, if learners are able, the teacher could show all steps first and then learners could make their car. These slides could be put on the whiteboard or printed for learners to use as a guide to the making.</a:t>
            </a:r>
          </a:p>
        </p:txBody>
      </p:sp>
      <p:sp>
        <p:nvSpPr>
          <p:cNvPr id="4" name="Slide Number Placeholder 3"/>
          <p:cNvSpPr>
            <a:spLocks noGrp="1"/>
          </p:cNvSpPr>
          <p:nvPr>
            <p:ph type="sldNum" sz="quarter" idx="5"/>
          </p:nvPr>
        </p:nvSpPr>
        <p:spPr/>
        <p:txBody>
          <a:bodyPr/>
          <a:lstStyle/>
          <a:p>
            <a:fld id="{05750DD0-3ACC-44A0-8050-BD711B084C34}" type="slidenum">
              <a:rPr lang="en-GB" smtClean="0"/>
              <a:t>1</a:t>
            </a:fld>
            <a:endParaRPr lang="en-GB"/>
          </a:p>
        </p:txBody>
      </p:sp>
    </p:spTree>
    <p:extLst>
      <p:ext uri="{BB962C8B-B14F-4D97-AF65-F5344CB8AC3E}">
        <p14:creationId xmlns:p14="http://schemas.microsoft.com/office/powerpoint/2010/main" val="3971615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could demonstrate the making shown in each step and learners could complete each step after it has been shown. Alternatively, if learners are able, the teacher could show all steps first and then learners could make their car. These slides could be put on the whiteboard or printed for learners to use as a guide to the making.</a:t>
            </a:r>
          </a:p>
        </p:txBody>
      </p:sp>
      <p:sp>
        <p:nvSpPr>
          <p:cNvPr id="4" name="Slide Number Placeholder 3"/>
          <p:cNvSpPr>
            <a:spLocks noGrp="1"/>
          </p:cNvSpPr>
          <p:nvPr>
            <p:ph type="sldNum" sz="quarter" idx="5"/>
          </p:nvPr>
        </p:nvSpPr>
        <p:spPr/>
        <p:txBody>
          <a:bodyPr/>
          <a:lstStyle/>
          <a:p>
            <a:fld id="{05750DD0-3ACC-44A0-8050-BD711B084C34}" type="slidenum">
              <a:rPr lang="en-GB" smtClean="0"/>
              <a:t>2</a:t>
            </a:fld>
            <a:endParaRPr lang="en-GB"/>
          </a:p>
        </p:txBody>
      </p:sp>
    </p:spTree>
    <p:extLst>
      <p:ext uri="{BB962C8B-B14F-4D97-AF65-F5344CB8AC3E}">
        <p14:creationId xmlns:p14="http://schemas.microsoft.com/office/powerpoint/2010/main" val="214652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step could be completed in advance for learners or a template could be given so that they cut to the right measurements.</a:t>
            </a:r>
          </a:p>
        </p:txBody>
      </p:sp>
      <p:sp>
        <p:nvSpPr>
          <p:cNvPr id="4" name="Slide Number Placeholder 3"/>
          <p:cNvSpPr>
            <a:spLocks noGrp="1"/>
          </p:cNvSpPr>
          <p:nvPr>
            <p:ph type="sldNum" sz="quarter" idx="5"/>
          </p:nvPr>
        </p:nvSpPr>
        <p:spPr/>
        <p:txBody>
          <a:bodyPr/>
          <a:lstStyle/>
          <a:p>
            <a:fld id="{05750DD0-3ACC-44A0-8050-BD711B084C34}" type="slidenum">
              <a:rPr lang="en-GB" smtClean="0"/>
              <a:t>3</a:t>
            </a:fld>
            <a:endParaRPr lang="en-GB"/>
          </a:p>
        </p:txBody>
      </p:sp>
    </p:spTree>
    <p:extLst>
      <p:ext uri="{BB962C8B-B14F-4D97-AF65-F5344CB8AC3E}">
        <p14:creationId xmlns:p14="http://schemas.microsoft.com/office/powerpoint/2010/main" val="2529340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straws could be cut to the appropriate 70 mm length in advance.</a:t>
            </a:r>
          </a:p>
        </p:txBody>
      </p:sp>
      <p:sp>
        <p:nvSpPr>
          <p:cNvPr id="4" name="Slide Number Placeholder 3"/>
          <p:cNvSpPr>
            <a:spLocks noGrp="1"/>
          </p:cNvSpPr>
          <p:nvPr>
            <p:ph type="sldNum" sz="quarter" idx="5"/>
          </p:nvPr>
        </p:nvSpPr>
        <p:spPr/>
        <p:txBody>
          <a:bodyPr/>
          <a:lstStyle/>
          <a:p>
            <a:fld id="{05750DD0-3ACC-44A0-8050-BD711B084C34}" type="slidenum">
              <a:rPr lang="en-GB" smtClean="0"/>
              <a:t>4</a:t>
            </a:fld>
            <a:endParaRPr lang="en-GB"/>
          </a:p>
        </p:txBody>
      </p:sp>
    </p:spTree>
    <p:extLst>
      <p:ext uri="{BB962C8B-B14F-4D97-AF65-F5344CB8AC3E}">
        <p14:creationId xmlns:p14="http://schemas.microsoft.com/office/powerpoint/2010/main" val="3856999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Dowels should be pre-cut to 100 mm in advance. Dowels must be small enough that they can fit easily through the straws and rotate freely. Wooden skewers with the sharp edge cut off could also be used.</a:t>
            </a:r>
          </a:p>
        </p:txBody>
      </p:sp>
      <p:sp>
        <p:nvSpPr>
          <p:cNvPr id="4" name="Slide Number Placeholder 3"/>
          <p:cNvSpPr>
            <a:spLocks noGrp="1"/>
          </p:cNvSpPr>
          <p:nvPr>
            <p:ph type="sldNum" sz="quarter" idx="5"/>
          </p:nvPr>
        </p:nvSpPr>
        <p:spPr/>
        <p:txBody>
          <a:bodyPr/>
          <a:lstStyle/>
          <a:p>
            <a:fld id="{05750DD0-3ACC-44A0-8050-BD711B084C34}" type="slidenum">
              <a:rPr lang="en-GB" smtClean="0"/>
              <a:t>5</a:t>
            </a:fld>
            <a:endParaRPr lang="en-GB"/>
          </a:p>
        </p:txBody>
      </p:sp>
    </p:spTree>
    <p:extLst>
      <p:ext uri="{BB962C8B-B14F-4D97-AF65-F5344CB8AC3E}">
        <p14:creationId xmlns:p14="http://schemas.microsoft.com/office/powerpoint/2010/main" val="276878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hot glue gun could be used for this stage. Glue should be placed on the inside of the bottle tops. Alternatively, card wheels could be made and glued in place. It is important that the join between the wheels and the dowel is in the middle of the wheel so that they rotate correctly.</a:t>
            </a:r>
          </a:p>
        </p:txBody>
      </p:sp>
      <p:sp>
        <p:nvSpPr>
          <p:cNvPr id="4" name="Slide Number Placeholder 3"/>
          <p:cNvSpPr>
            <a:spLocks noGrp="1"/>
          </p:cNvSpPr>
          <p:nvPr>
            <p:ph type="sldNum" sz="quarter" idx="5"/>
          </p:nvPr>
        </p:nvSpPr>
        <p:spPr/>
        <p:txBody>
          <a:bodyPr/>
          <a:lstStyle/>
          <a:p>
            <a:fld id="{05750DD0-3ACC-44A0-8050-BD711B084C34}" type="slidenum">
              <a:rPr lang="en-GB" smtClean="0"/>
              <a:t>6</a:t>
            </a:fld>
            <a:endParaRPr lang="en-GB"/>
          </a:p>
        </p:txBody>
      </p:sp>
    </p:spTree>
    <p:extLst>
      <p:ext uri="{BB962C8B-B14F-4D97-AF65-F5344CB8AC3E}">
        <p14:creationId xmlns:p14="http://schemas.microsoft.com/office/powerpoint/2010/main" val="474376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Double sided sticky tape could be used to attach the balloon to the base. This works best if the balloon is (at least partially) inflated.</a:t>
            </a:r>
          </a:p>
        </p:txBody>
      </p:sp>
      <p:sp>
        <p:nvSpPr>
          <p:cNvPr id="4" name="Slide Number Placeholder 3"/>
          <p:cNvSpPr>
            <a:spLocks noGrp="1"/>
          </p:cNvSpPr>
          <p:nvPr>
            <p:ph type="sldNum" sz="quarter" idx="5"/>
          </p:nvPr>
        </p:nvSpPr>
        <p:spPr/>
        <p:txBody>
          <a:bodyPr/>
          <a:lstStyle/>
          <a:p>
            <a:fld id="{05750DD0-3ACC-44A0-8050-BD711B084C34}" type="slidenum">
              <a:rPr lang="en-GB" smtClean="0"/>
              <a:t>7</a:t>
            </a:fld>
            <a:endParaRPr lang="en-GB"/>
          </a:p>
        </p:txBody>
      </p:sp>
    </p:spTree>
    <p:extLst>
      <p:ext uri="{BB962C8B-B14F-4D97-AF65-F5344CB8AC3E}">
        <p14:creationId xmlns:p14="http://schemas.microsoft.com/office/powerpoint/2010/main" val="2352570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Explain that the air from the balloon provides the thrust for the car. This is the force that pushes the car forwards.</a:t>
            </a:r>
          </a:p>
        </p:txBody>
      </p:sp>
      <p:sp>
        <p:nvSpPr>
          <p:cNvPr id="4" name="Slide Number Placeholder 3"/>
          <p:cNvSpPr>
            <a:spLocks noGrp="1"/>
          </p:cNvSpPr>
          <p:nvPr>
            <p:ph type="sldNum" sz="quarter" idx="5"/>
          </p:nvPr>
        </p:nvSpPr>
        <p:spPr/>
        <p:txBody>
          <a:bodyPr/>
          <a:lstStyle/>
          <a:p>
            <a:fld id="{05750DD0-3ACC-44A0-8050-BD711B084C34}" type="slidenum">
              <a:rPr lang="en-GB" smtClean="0"/>
              <a:t>8</a:t>
            </a:fld>
            <a:endParaRPr lang="en-GB"/>
          </a:p>
        </p:txBody>
      </p:sp>
    </p:spTree>
    <p:extLst>
      <p:ext uri="{BB962C8B-B14F-4D97-AF65-F5344CB8AC3E}">
        <p14:creationId xmlns:p14="http://schemas.microsoft.com/office/powerpoint/2010/main" val="319291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8/31/2023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E841A6-6825-436C-A245-764DA4B2A7E8}"/>
              </a:ext>
            </a:extLst>
          </p:cNvPr>
          <p:cNvSpPr txBox="1"/>
          <p:nvPr/>
        </p:nvSpPr>
        <p:spPr>
          <a:xfrm>
            <a:off x="669303" y="1149569"/>
            <a:ext cx="7767687" cy="830997"/>
          </a:xfrm>
          <a:prstGeom prst="rect">
            <a:avLst/>
          </a:prstGeom>
          <a:noFill/>
        </p:spPr>
        <p:txBody>
          <a:bodyPr wrap="square" rtlCol="0">
            <a:spAutoFit/>
          </a:bodyPr>
          <a:lstStyle/>
          <a:p>
            <a:pPr algn="ctr"/>
            <a:r>
              <a:rPr lang="en-GB" sz="4800" b="1" dirty="0">
                <a:solidFill>
                  <a:srgbClr val="0093D3"/>
                </a:solidFill>
                <a:latin typeface="Arial"/>
                <a:cs typeface="Arial"/>
              </a:rPr>
              <a:t>Balloon powered cars</a:t>
            </a:r>
          </a:p>
        </p:txBody>
      </p:sp>
      <p:sp>
        <p:nvSpPr>
          <p:cNvPr id="3" name="TextBox 2">
            <a:extLst>
              <a:ext uri="{FF2B5EF4-FFF2-40B4-BE49-F238E27FC236}">
                <a16:creationId xmlns:a16="http://schemas.microsoft.com/office/drawing/2014/main" id="{E1471305-BED5-4837-B97F-E604ABF187B2}"/>
              </a:ext>
            </a:extLst>
          </p:cNvPr>
          <p:cNvSpPr txBox="1"/>
          <p:nvPr/>
        </p:nvSpPr>
        <p:spPr>
          <a:xfrm>
            <a:off x="1051334" y="5020237"/>
            <a:ext cx="7041332" cy="830997"/>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Making a balloon powered car to learn </a:t>
            </a:r>
          </a:p>
          <a:p>
            <a:pPr algn="ctr"/>
            <a:r>
              <a:rPr lang="en-GB" sz="2400" dirty="0">
                <a:latin typeface="Arial" panose="020B0604020202020204" pitchFamily="34" charset="0"/>
                <a:cs typeface="Arial" panose="020B0604020202020204" pitchFamily="34" charset="0"/>
              </a:rPr>
              <a:t>about forces </a:t>
            </a:r>
          </a:p>
        </p:txBody>
      </p:sp>
      <p:pic>
        <p:nvPicPr>
          <p:cNvPr id="6" name="Picture 2" descr="Balloon, Floating, Orange, Party, Celebrate">
            <a:extLst>
              <a:ext uri="{FF2B5EF4-FFF2-40B4-BE49-F238E27FC236}">
                <a16:creationId xmlns:a16="http://schemas.microsoft.com/office/drawing/2014/main" id="{466FE696-FC6C-4C2C-BDB0-F150E3FBCB8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49"/>
          <a:stretch/>
        </p:blipFill>
        <p:spPr bwMode="auto">
          <a:xfrm rot="5013040">
            <a:off x="1588048" y="2285438"/>
            <a:ext cx="2530781" cy="2548880"/>
          </a:xfrm>
          <a:prstGeom prst="rect">
            <a:avLst/>
          </a:prstGeom>
          <a:noFill/>
          <a:extLst>
            <a:ext uri="{909E8E84-426E-40DD-AFC4-6F175D3DCCD1}">
              <a14:hiddenFill xmlns:a14="http://schemas.microsoft.com/office/drawing/2010/main">
                <a:solidFill>
                  <a:srgbClr val="FFFFFF"/>
                </a:solidFill>
              </a14:hiddenFill>
            </a:ext>
          </a:extLst>
        </p:spPr>
      </p:pic>
      <p:sp>
        <p:nvSpPr>
          <p:cNvPr id="7" name="Arrow: Right 6">
            <a:extLst>
              <a:ext uri="{FF2B5EF4-FFF2-40B4-BE49-F238E27FC236}">
                <a16:creationId xmlns:a16="http://schemas.microsoft.com/office/drawing/2014/main" id="{5FB8D7F2-52E3-4271-AA80-9ADFE429641A}"/>
              </a:ext>
            </a:extLst>
          </p:cNvPr>
          <p:cNvSpPr/>
          <p:nvPr/>
        </p:nvSpPr>
        <p:spPr>
          <a:xfrm>
            <a:off x="4711850" y="2871388"/>
            <a:ext cx="2323652" cy="1376979"/>
          </a:xfrm>
          <a:prstGeom prst="rightArrow">
            <a:avLst/>
          </a:prstGeom>
          <a:ln w="3810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3182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0AE1DDD-E448-0654-068C-18F669676572}"/>
              </a:ext>
            </a:extLst>
          </p:cNvPr>
          <p:cNvSpPr txBox="1"/>
          <p:nvPr/>
        </p:nvSpPr>
        <p:spPr>
          <a:xfrm>
            <a:off x="653969" y="1582340"/>
            <a:ext cx="7836061" cy="3693319"/>
          </a:xfrm>
          <a:prstGeom prst="rect">
            <a:avLst/>
          </a:prstGeom>
          <a:noFill/>
        </p:spPr>
        <p:txBody>
          <a:bodyPr wrap="square">
            <a:spAutoFit/>
          </a:bodyPr>
          <a:lstStyle/>
          <a:p>
            <a:r>
              <a:rPr lang="en-GB" b="1" dirty="0"/>
              <a:t>Stay safe  </a:t>
            </a:r>
          </a:p>
          <a:p>
            <a:r>
              <a:rPr lang="en-GB" dirty="0"/>
              <a:t>Whether you are a scientist researching a new medicine or an engineer solving climate change, safety always comes first. An adult must always be around and supervising when doing this activity. You are responsible for:</a:t>
            </a:r>
          </a:p>
          <a:p>
            <a:r>
              <a:rPr lang="en-GB" dirty="0"/>
              <a:t> </a:t>
            </a:r>
          </a:p>
          <a:p>
            <a:r>
              <a:rPr lang="en-GB" dirty="0"/>
              <a:t>•	ensuring that any equipment used for this activity is in good working condition</a:t>
            </a:r>
          </a:p>
          <a:p>
            <a:r>
              <a:rPr lang="en-GB" dirty="0"/>
              <a:t>•	behaving sensibly and following any safety instructions so as not to hurt or injure yourself or others </a:t>
            </a:r>
          </a:p>
          <a:p>
            <a:r>
              <a:rPr lang="en-GB" dirty="0"/>
              <a:t> </a:t>
            </a:r>
          </a:p>
          <a:p>
            <a:r>
              <a:rPr lang="en-GB" dirty="0"/>
              <a:t>Please note that in the absence of any negligence or other breach of duty by us, this activity is carried out at your own risk. It is important to take extra care at the stages marked with this symbol: ⚠ </a:t>
            </a:r>
          </a:p>
        </p:txBody>
      </p:sp>
    </p:spTree>
    <p:extLst>
      <p:ext uri="{BB962C8B-B14F-4D97-AF65-F5344CB8AC3E}">
        <p14:creationId xmlns:p14="http://schemas.microsoft.com/office/powerpoint/2010/main" val="300213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6CAA72-1D0A-4635-B46C-45D2BDE52698}"/>
              </a:ext>
            </a:extLst>
          </p:cNvPr>
          <p:cNvSpPr>
            <a:spLocks noGrp="1"/>
          </p:cNvSpPr>
          <p:nvPr>
            <p:ph type="title"/>
          </p:nvPr>
        </p:nvSpPr>
        <p:spPr>
          <a:xfrm>
            <a:off x="542612" y="1035190"/>
            <a:ext cx="4474972" cy="1589675"/>
          </a:xfrm>
        </p:spPr>
        <p:txBody>
          <a:bodyPr>
            <a:normAutofit/>
          </a:bodyPr>
          <a:lstStyle/>
          <a:p>
            <a:r>
              <a:rPr lang="en-GB" b="1" dirty="0"/>
              <a:t>Step 1 – Making the base</a:t>
            </a:r>
          </a:p>
        </p:txBody>
      </p:sp>
      <p:sp>
        <p:nvSpPr>
          <p:cNvPr id="7" name="Content Placeholder 2">
            <a:extLst>
              <a:ext uri="{FF2B5EF4-FFF2-40B4-BE49-F238E27FC236}">
                <a16:creationId xmlns:a16="http://schemas.microsoft.com/office/drawing/2014/main" id="{E380C58E-4B52-410B-882C-1A2C70A7DA70}"/>
              </a:ext>
            </a:extLst>
          </p:cNvPr>
          <p:cNvSpPr>
            <a:spLocks noGrp="1"/>
          </p:cNvSpPr>
          <p:nvPr>
            <p:ph idx="1"/>
          </p:nvPr>
        </p:nvSpPr>
        <p:spPr>
          <a:xfrm>
            <a:off x="690089" y="2775477"/>
            <a:ext cx="4180018" cy="1000462"/>
          </a:xfrm>
        </p:spPr>
        <p:txBody>
          <a:bodyPr>
            <a:normAutofit fontScale="92500"/>
          </a:bodyPr>
          <a:lstStyle/>
          <a:p>
            <a:pPr marL="0" indent="0">
              <a:buNone/>
            </a:pPr>
            <a:r>
              <a:rPr lang="en-GB" dirty="0"/>
              <a:t>⚠  Cut a piece of card 150 mm (length) x 70 mm (width)</a:t>
            </a:r>
          </a:p>
        </p:txBody>
      </p:sp>
      <p:sp>
        <p:nvSpPr>
          <p:cNvPr id="2" name="Rectangle 1">
            <a:extLst>
              <a:ext uri="{FF2B5EF4-FFF2-40B4-BE49-F238E27FC236}">
                <a16:creationId xmlns:a16="http://schemas.microsoft.com/office/drawing/2014/main" id="{80B044A8-31F1-4C54-A698-45F31BED2A04}"/>
              </a:ext>
            </a:extLst>
          </p:cNvPr>
          <p:cNvSpPr/>
          <p:nvPr/>
        </p:nvSpPr>
        <p:spPr>
          <a:xfrm>
            <a:off x="5389581" y="1506071"/>
            <a:ext cx="2117806" cy="3205779"/>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3600" dirty="0"/>
              <a:t>Piece of card</a:t>
            </a:r>
          </a:p>
        </p:txBody>
      </p:sp>
      <p:grpSp>
        <p:nvGrpSpPr>
          <p:cNvPr id="5" name="Group 4">
            <a:extLst>
              <a:ext uri="{FF2B5EF4-FFF2-40B4-BE49-F238E27FC236}">
                <a16:creationId xmlns:a16="http://schemas.microsoft.com/office/drawing/2014/main" id="{5211CB61-7AD8-49F4-B178-356CE868DD3A}"/>
              </a:ext>
            </a:extLst>
          </p:cNvPr>
          <p:cNvGrpSpPr/>
          <p:nvPr/>
        </p:nvGrpSpPr>
        <p:grpSpPr>
          <a:xfrm>
            <a:off x="7595155" y="1506071"/>
            <a:ext cx="331419" cy="3205779"/>
            <a:chOff x="6033780" y="1830979"/>
            <a:chExt cx="331419" cy="3405358"/>
          </a:xfrm>
        </p:grpSpPr>
        <p:cxnSp>
          <p:nvCxnSpPr>
            <p:cNvPr id="8" name="Straight Connector 7">
              <a:extLst>
                <a:ext uri="{FF2B5EF4-FFF2-40B4-BE49-F238E27FC236}">
                  <a16:creationId xmlns:a16="http://schemas.microsoft.com/office/drawing/2014/main" id="{CDD0324F-8695-4AF5-A892-716890A4BF31}"/>
                </a:ext>
              </a:extLst>
            </p:cNvPr>
            <p:cNvCxnSpPr>
              <a:cxnSpLocks/>
            </p:cNvCxnSpPr>
            <p:nvPr/>
          </p:nvCxnSpPr>
          <p:spPr>
            <a:xfrm rot="5400000">
              <a:off x="6196596" y="1668163"/>
              <a:ext cx="0" cy="325632"/>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87041331-4488-4476-8762-8E87BC5032AA}"/>
                </a:ext>
              </a:extLst>
            </p:cNvPr>
            <p:cNvCxnSpPr>
              <a:cxnSpLocks/>
            </p:cNvCxnSpPr>
            <p:nvPr/>
          </p:nvCxnSpPr>
          <p:spPr>
            <a:xfrm flipH="1" flipV="1">
              <a:off x="6196596" y="1830979"/>
              <a:ext cx="5787" cy="3405358"/>
            </a:xfrm>
            <a:prstGeom prst="straightConnector1">
              <a:avLst/>
            </a:prstGeom>
            <a:ln w="5715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18F16B76-E922-42DD-95C0-0CC35F4EB50D}"/>
                </a:ext>
              </a:extLst>
            </p:cNvPr>
            <p:cNvCxnSpPr>
              <a:cxnSpLocks/>
            </p:cNvCxnSpPr>
            <p:nvPr/>
          </p:nvCxnSpPr>
          <p:spPr>
            <a:xfrm rot="5400000">
              <a:off x="6202383" y="5065536"/>
              <a:ext cx="0" cy="325632"/>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grpSp>
      <p:grpSp>
        <p:nvGrpSpPr>
          <p:cNvPr id="11" name="Group 10">
            <a:extLst>
              <a:ext uri="{FF2B5EF4-FFF2-40B4-BE49-F238E27FC236}">
                <a16:creationId xmlns:a16="http://schemas.microsoft.com/office/drawing/2014/main" id="{7D23CE73-74BB-4C3B-9DC8-DB3A8570CB04}"/>
              </a:ext>
            </a:extLst>
          </p:cNvPr>
          <p:cNvGrpSpPr/>
          <p:nvPr/>
        </p:nvGrpSpPr>
        <p:grpSpPr>
          <a:xfrm>
            <a:off x="5389580" y="4825862"/>
            <a:ext cx="2117806" cy="325632"/>
            <a:chOff x="5084365" y="3428269"/>
            <a:chExt cx="2069310" cy="339012"/>
          </a:xfrm>
        </p:grpSpPr>
        <p:cxnSp>
          <p:nvCxnSpPr>
            <p:cNvPr id="12" name="Straight Connector 11">
              <a:extLst>
                <a:ext uri="{FF2B5EF4-FFF2-40B4-BE49-F238E27FC236}">
                  <a16:creationId xmlns:a16="http://schemas.microsoft.com/office/drawing/2014/main" id="{E7F140C4-7FDA-4386-879F-A276A87354DB}"/>
                </a:ext>
              </a:extLst>
            </p:cNvPr>
            <p:cNvCxnSpPr>
              <a:cxnSpLocks/>
            </p:cNvCxnSpPr>
            <p:nvPr/>
          </p:nvCxnSpPr>
          <p:spPr>
            <a:xfrm>
              <a:off x="5084365" y="3428269"/>
              <a:ext cx="0" cy="325632"/>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5833260A-3D39-4313-9C05-6C8031D2B405}"/>
                </a:ext>
              </a:extLst>
            </p:cNvPr>
            <p:cNvCxnSpPr>
              <a:cxnSpLocks/>
            </p:cNvCxnSpPr>
            <p:nvPr/>
          </p:nvCxnSpPr>
          <p:spPr>
            <a:xfrm flipH="1">
              <a:off x="5084365" y="3619314"/>
              <a:ext cx="2047988" cy="0"/>
            </a:xfrm>
            <a:prstGeom prst="straightConnector1">
              <a:avLst/>
            </a:prstGeom>
            <a:ln w="5715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3C1C4E46-8C2C-4424-A8A3-11F9D1CDB5F0}"/>
                </a:ext>
              </a:extLst>
            </p:cNvPr>
            <p:cNvCxnSpPr>
              <a:cxnSpLocks/>
            </p:cNvCxnSpPr>
            <p:nvPr/>
          </p:nvCxnSpPr>
          <p:spPr>
            <a:xfrm>
              <a:off x="7153675" y="3441649"/>
              <a:ext cx="0" cy="325632"/>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grpSp>
      <p:sp>
        <p:nvSpPr>
          <p:cNvPr id="15" name="TextBox 14">
            <a:extLst>
              <a:ext uri="{FF2B5EF4-FFF2-40B4-BE49-F238E27FC236}">
                <a16:creationId xmlns:a16="http://schemas.microsoft.com/office/drawing/2014/main" id="{1C31E7A5-75CF-467D-9EBE-F503017231E1}"/>
              </a:ext>
            </a:extLst>
          </p:cNvPr>
          <p:cNvSpPr txBox="1"/>
          <p:nvPr/>
        </p:nvSpPr>
        <p:spPr>
          <a:xfrm>
            <a:off x="7763758" y="2689704"/>
            <a:ext cx="1269276" cy="830997"/>
          </a:xfrm>
          <a:prstGeom prst="rect">
            <a:avLst/>
          </a:prstGeom>
          <a:noFill/>
        </p:spPr>
        <p:txBody>
          <a:bodyPr wrap="square" rtlCol="0">
            <a:spAutoFit/>
          </a:bodyPr>
          <a:lstStyle/>
          <a:p>
            <a:pPr algn="ctr"/>
            <a:r>
              <a:rPr lang="en-GB" sz="2400" b="1" dirty="0"/>
              <a:t>Length</a:t>
            </a:r>
          </a:p>
          <a:p>
            <a:pPr algn="ctr"/>
            <a:r>
              <a:rPr lang="en-GB" sz="2400" b="1" dirty="0"/>
              <a:t>150 mm</a:t>
            </a:r>
          </a:p>
        </p:txBody>
      </p:sp>
      <p:sp>
        <p:nvSpPr>
          <p:cNvPr id="16" name="TextBox 15">
            <a:extLst>
              <a:ext uri="{FF2B5EF4-FFF2-40B4-BE49-F238E27FC236}">
                <a16:creationId xmlns:a16="http://schemas.microsoft.com/office/drawing/2014/main" id="{3A6CA789-0F34-4349-8D49-057EE5307773}"/>
              </a:ext>
            </a:extLst>
          </p:cNvPr>
          <p:cNvSpPr txBox="1"/>
          <p:nvPr/>
        </p:nvSpPr>
        <p:spPr>
          <a:xfrm>
            <a:off x="5813846" y="5029201"/>
            <a:ext cx="1269276" cy="830997"/>
          </a:xfrm>
          <a:prstGeom prst="rect">
            <a:avLst/>
          </a:prstGeom>
          <a:noFill/>
        </p:spPr>
        <p:txBody>
          <a:bodyPr wrap="square" rtlCol="0">
            <a:spAutoFit/>
          </a:bodyPr>
          <a:lstStyle/>
          <a:p>
            <a:pPr algn="ctr"/>
            <a:r>
              <a:rPr lang="en-GB" sz="2400" b="1" dirty="0"/>
              <a:t>Width</a:t>
            </a:r>
          </a:p>
          <a:p>
            <a:pPr algn="ctr"/>
            <a:r>
              <a:rPr lang="en-GB" sz="2400" b="1" dirty="0"/>
              <a:t>70 mm</a:t>
            </a:r>
          </a:p>
        </p:txBody>
      </p:sp>
    </p:spTree>
    <p:extLst>
      <p:ext uri="{BB962C8B-B14F-4D97-AF65-F5344CB8AC3E}">
        <p14:creationId xmlns:p14="http://schemas.microsoft.com/office/powerpoint/2010/main" val="2963133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6CAA72-1D0A-4635-B46C-45D2BDE52698}"/>
              </a:ext>
            </a:extLst>
          </p:cNvPr>
          <p:cNvSpPr>
            <a:spLocks noGrp="1"/>
          </p:cNvSpPr>
          <p:nvPr>
            <p:ph type="title"/>
          </p:nvPr>
        </p:nvSpPr>
        <p:spPr>
          <a:xfrm>
            <a:off x="542612" y="1035190"/>
            <a:ext cx="4474972" cy="1589675"/>
          </a:xfrm>
        </p:spPr>
        <p:txBody>
          <a:bodyPr>
            <a:normAutofit/>
          </a:bodyPr>
          <a:lstStyle/>
          <a:p>
            <a:r>
              <a:rPr lang="en-GB" b="1" dirty="0"/>
              <a:t>Step 2a – Making the wheel axles</a:t>
            </a:r>
          </a:p>
        </p:txBody>
      </p:sp>
      <p:sp>
        <p:nvSpPr>
          <p:cNvPr id="7" name="Content Placeholder 2">
            <a:extLst>
              <a:ext uri="{FF2B5EF4-FFF2-40B4-BE49-F238E27FC236}">
                <a16:creationId xmlns:a16="http://schemas.microsoft.com/office/drawing/2014/main" id="{E380C58E-4B52-410B-882C-1A2C70A7DA70}"/>
              </a:ext>
            </a:extLst>
          </p:cNvPr>
          <p:cNvSpPr>
            <a:spLocks noGrp="1"/>
          </p:cNvSpPr>
          <p:nvPr>
            <p:ph idx="1"/>
          </p:nvPr>
        </p:nvSpPr>
        <p:spPr>
          <a:xfrm>
            <a:off x="628650" y="2624865"/>
            <a:ext cx="3610345" cy="2840020"/>
          </a:xfrm>
        </p:spPr>
        <p:txBody>
          <a:bodyPr>
            <a:normAutofit/>
          </a:bodyPr>
          <a:lstStyle/>
          <a:p>
            <a:pPr marL="0" indent="0">
              <a:buNone/>
            </a:pPr>
            <a:r>
              <a:rPr lang="en-GB" dirty="0"/>
              <a:t>⚠ Cut two straws to a length of 70 mm each.</a:t>
            </a:r>
          </a:p>
          <a:p>
            <a:pPr marL="0" indent="0">
              <a:buNone/>
            </a:pPr>
            <a:endParaRPr lang="en-GB" dirty="0"/>
          </a:p>
          <a:p>
            <a:pPr marL="0" indent="0">
              <a:buNone/>
            </a:pPr>
            <a:r>
              <a:rPr lang="en-GB" dirty="0"/>
              <a:t>Use masking tape to stick the straws to each end of the card base.  </a:t>
            </a:r>
          </a:p>
        </p:txBody>
      </p:sp>
      <p:sp>
        <p:nvSpPr>
          <p:cNvPr id="2" name="Rectangle 1">
            <a:extLst>
              <a:ext uri="{FF2B5EF4-FFF2-40B4-BE49-F238E27FC236}">
                <a16:creationId xmlns:a16="http://schemas.microsoft.com/office/drawing/2014/main" id="{80B044A8-31F1-4C54-A698-45F31BED2A04}"/>
              </a:ext>
            </a:extLst>
          </p:cNvPr>
          <p:cNvSpPr/>
          <p:nvPr/>
        </p:nvSpPr>
        <p:spPr>
          <a:xfrm>
            <a:off x="6197088" y="1561652"/>
            <a:ext cx="2117806" cy="3205779"/>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3600" dirty="0"/>
          </a:p>
        </p:txBody>
      </p:sp>
      <p:sp>
        <p:nvSpPr>
          <p:cNvPr id="3" name="Rectangle 2">
            <a:extLst>
              <a:ext uri="{FF2B5EF4-FFF2-40B4-BE49-F238E27FC236}">
                <a16:creationId xmlns:a16="http://schemas.microsoft.com/office/drawing/2014/main" id="{1D02F799-4BC7-492A-B1DE-BBA52516194D}"/>
              </a:ext>
            </a:extLst>
          </p:cNvPr>
          <p:cNvSpPr/>
          <p:nvPr/>
        </p:nvSpPr>
        <p:spPr>
          <a:xfrm>
            <a:off x="6197088" y="1872396"/>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55E41FB5-F379-47DB-96E4-DFA15B514EB3}"/>
              </a:ext>
            </a:extLst>
          </p:cNvPr>
          <p:cNvSpPr/>
          <p:nvPr/>
        </p:nvSpPr>
        <p:spPr>
          <a:xfrm>
            <a:off x="6197088" y="4273145"/>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nvGrpSpPr>
          <p:cNvPr id="18" name="Group 17">
            <a:extLst>
              <a:ext uri="{FF2B5EF4-FFF2-40B4-BE49-F238E27FC236}">
                <a16:creationId xmlns:a16="http://schemas.microsoft.com/office/drawing/2014/main" id="{423028FD-3C98-4342-9C5E-8E96CE87EB50}"/>
              </a:ext>
            </a:extLst>
          </p:cNvPr>
          <p:cNvGrpSpPr/>
          <p:nvPr/>
        </p:nvGrpSpPr>
        <p:grpSpPr>
          <a:xfrm>
            <a:off x="6197088" y="4846032"/>
            <a:ext cx="2117806" cy="325632"/>
            <a:chOff x="5084365" y="3428269"/>
            <a:chExt cx="2069310" cy="339012"/>
          </a:xfrm>
        </p:grpSpPr>
        <p:cxnSp>
          <p:nvCxnSpPr>
            <p:cNvPr id="19" name="Straight Connector 18">
              <a:extLst>
                <a:ext uri="{FF2B5EF4-FFF2-40B4-BE49-F238E27FC236}">
                  <a16:creationId xmlns:a16="http://schemas.microsoft.com/office/drawing/2014/main" id="{A3A81267-9EED-4225-A692-02CB5A35B409}"/>
                </a:ext>
              </a:extLst>
            </p:cNvPr>
            <p:cNvCxnSpPr>
              <a:cxnSpLocks/>
            </p:cNvCxnSpPr>
            <p:nvPr/>
          </p:nvCxnSpPr>
          <p:spPr>
            <a:xfrm>
              <a:off x="5084365" y="3428269"/>
              <a:ext cx="0" cy="325632"/>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20" name="Straight Arrow Connector 19">
              <a:extLst>
                <a:ext uri="{FF2B5EF4-FFF2-40B4-BE49-F238E27FC236}">
                  <a16:creationId xmlns:a16="http://schemas.microsoft.com/office/drawing/2014/main" id="{BA942A39-B0A1-4F50-A4C7-510DC7BD964F}"/>
                </a:ext>
              </a:extLst>
            </p:cNvPr>
            <p:cNvCxnSpPr>
              <a:cxnSpLocks/>
            </p:cNvCxnSpPr>
            <p:nvPr/>
          </p:nvCxnSpPr>
          <p:spPr>
            <a:xfrm flipH="1">
              <a:off x="5084365" y="3619314"/>
              <a:ext cx="2047988" cy="0"/>
            </a:xfrm>
            <a:prstGeom prst="straightConnector1">
              <a:avLst/>
            </a:prstGeom>
            <a:ln w="57150">
              <a:solidFill>
                <a:srgbClr val="FF0000"/>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1073DED3-C440-4017-96B8-AEAA09BFBB25}"/>
                </a:ext>
              </a:extLst>
            </p:cNvPr>
            <p:cNvCxnSpPr>
              <a:cxnSpLocks/>
            </p:cNvCxnSpPr>
            <p:nvPr/>
          </p:nvCxnSpPr>
          <p:spPr>
            <a:xfrm>
              <a:off x="7153675" y="3441649"/>
              <a:ext cx="0" cy="325632"/>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grpSp>
      <p:sp>
        <p:nvSpPr>
          <p:cNvPr id="22" name="TextBox 21">
            <a:extLst>
              <a:ext uri="{FF2B5EF4-FFF2-40B4-BE49-F238E27FC236}">
                <a16:creationId xmlns:a16="http://schemas.microsoft.com/office/drawing/2014/main" id="{CB7994AA-0AA5-4ADC-9BA0-C4819C26F547}"/>
              </a:ext>
            </a:extLst>
          </p:cNvPr>
          <p:cNvSpPr txBox="1"/>
          <p:nvPr/>
        </p:nvSpPr>
        <p:spPr>
          <a:xfrm>
            <a:off x="6621354" y="5049371"/>
            <a:ext cx="1269276" cy="830997"/>
          </a:xfrm>
          <a:prstGeom prst="rect">
            <a:avLst/>
          </a:prstGeom>
          <a:noFill/>
        </p:spPr>
        <p:txBody>
          <a:bodyPr wrap="square" rtlCol="0">
            <a:spAutoFit/>
          </a:bodyPr>
          <a:lstStyle/>
          <a:p>
            <a:pPr algn="ctr"/>
            <a:r>
              <a:rPr lang="en-GB" sz="2400" b="1" dirty="0"/>
              <a:t>Width</a:t>
            </a:r>
          </a:p>
          <a:p>
            <a:pPr algn="ctr"/>
            <a:r>
              <a:rPr lang="en-GB" sz="2400" b="1" dirty="0"/>
              <a:t>70 mm</a:t>
            </a:r>
          </a:p>
        </p:txBody>
      </p:sp>
      <p:sp>
        <p:nvSpPr>
          <p:cNvPr id="4" name="TextBox 3">
            <a:extLst>
              <a:ext uri="{FF2B5EF4-FFF2-40B4-BE49-F238E27FC236}">
                <a16:creationId xmlns:a16="http://schemas.microsoft.com/office/drawing/2014/main" id="{420F11AA-39D1-4B91-A2BF-0823F4B98402}"/>
              </a:ext>
            </a:extLst>
          </p:cNvPr>
          <p:cNvSpPr txBox="1"/>
          <p:nvPr/>
        </p:nvSpPr>
        <p:spPr>
          <a:xfrm>
            <a:off x="4663265" y="3086530"/>
            <a:ext cx="1043492" cy="461665"/>
          </a:xfrm>
          <a:prstGeom prst="rect">
            <a:avLst/>
          </a:prstGeom>
          <a:noFill/>
        </p:spPr>
        <p:txBody>
          <a:bodyPr wrap="square" rtlCol="0">
            <a:spAutoFit/>
          </a:bodyPr>
          <a:lstStyle/>
          <a:p>
            <a:pPr algn="ctr"/>
            <a:r>
              <a:rPr lang="en-GB" sz="2400" b="1" dirty="0"/>
              <a:t>Straws</a:t>
            </a:r>
          </a:p>
        </p:txBody>
      </p:sp>
      <p:cxnSp>
        <p:nvCxnSpPr>
          <p:cNvPr id="23" name="Straight Connector 22">
            <a:extLst>
              <a:ext uri="{FF2B5EF4-FFF2-40B4-BE49-F238E27FC236}">
                <a16:creationId xmlns:a16="http://schemas.microsoft.com/office/drawing/2014/main" id="{03F51D44-66AE-4C81-BA28-88B371B6F04D}"/>
              </a:ext>
            </a:extLst>
          </p:cNvPr>
          <p:cNvCxnSpPr>
            <a:cxnSpLocks/>
            <a:stCxn id="4" idx="0"/>
          </p:cNvCxnSpPr>
          <p:nvPr/>
        </p:nvCxnSpPr>
        <p:spPr>
          <a:xfrm flipV="1">
            <a:off x="5185011" y="2055276"/>
            <a:ext cx="903817" cy="1031254"/>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Straight Connector 27">
            <a:extLst>
              <a:ext uri="{FF2B5EF4-FFF2-40B4-BE49-F238E27FC236}">
                <a16:creationId xmlns:a16="http://schemas.microsoft.com/office/drawing/2014/main" id="{C5849BF8-1AE8-475E-92BF-C9B582EFF23A}"/>
              </a:ext>
            </a:extLst>
          </p:cNvPr>
          <p:cNvCxnSpPr>
            <a:cxnSpLocks/>
            <a:stCxn id="4" idx="2"/>
          </p:cNvCxnSpPr>
          <p:nvPr/>
        </p:nvCxnSpPr>
        <p:spPr>
          <a:xfrm>
            <a:off x="5185011" y="3548195"/>
            <a:ext cx="903817" cy="816390"/>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84998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6CAA72-1D0A-4635-B46C-45D2BDE52698}"/>
              </a:ext>
            </a:extLst>
          </p:cNvPr>
          <p:cNvSpPr>
            <a:spLocks noGrp="1"/>
          </p:cNvSpPr>
          <p:nvPr>
            <p:ph type="title"/>
          </p:nvPr>
        </p:nvSpPr>
        <p:spPr>
          <a:xfrm>
            <a:off x="542612" y="1035190"/>
            <a:ext cx="4474972" cy="1589675"/>
          </a:xfrm>
        </p:spPr>
        <p:txBody>
          <a:bodyPr>
            <a:normAutofit/>
          </a:bodyPr>
          <a:lstStyle/>
          <a:p>
            <a:r>
              <a:rPr lang="en-GB" b="1" dirty="0"/>
              <a:t>Step 2b – Making the wheel axles</a:t>
            </a:r>
          </a:p>
        </p:txBody>
      </p:sp>
      <p:sp>
        <p:nvSpPr>
          <p:cNvPr id="7" name="Content Placeholder 2">
            <a:extLst>
              <a:ext uri="{FF2B5EF4-FFF2-40B4-BE49-F238E27FC236}">
                <a16:creationId xmlns:a16="http://schemas.microsoft.com/office/drawing/2014/main" id="{E380C58E-4B52-410B-882C-1A2C70A7DA70}"/>
              </a:ext>
            </a:extLst>
          </p:cNvPr>
          <p:cNvSpPr>
            <a:spLocks noGrp="1"/>
          </p:cNvSpPr>
          <p:nvPr>
            <p:ph idx="1"/>
          </p:nvPr>
        </p:nvSpPr>
        <p:spPr>
          <a:xfrm>
            <a:off x="628651" y="2624865"/>
            <a:ext cx="3222588" cy="2840020"/>
          </a:xfrm>
        </p:spPr>
        <p:txBody>
          <a:bodyPr>
            <a:normAutofit lnSpcReduction="10000"/>
          </a:bodyPr>
          <a:lstStyle/>
          <a:p>
            <a:pPr marL="0" indent="0">
              <a:buNone/>
            </a:pPr>
            <a:r>
              <a:rPr lang="en-GB" dirty="0"/>
              <a:t>Insert your dowel into the straws. </a:t>
            </a:r>
          </a:p>
          <a:p>
            <a:pPr marL="0" indent="0">
              <a:buNone/>
            </a:pPr>
            <a:endParaRPr lang="en-GB" dirty="0"/>
          </a:p>
          <a:p>
            <a:pPr marL="0" indent="0">
              <a:buNone/>
            </a:pPr>
            <a:r>
              <a:rPr lang="en-GB" dirty="0"/>
              <a:t>Leave an equal amount of space on each side for the wheels to fit. </a:t>
            </a:r>
          </a:p>
        </p:txBody>
      </p:sp>
      <p:sp>
        <p:nvSpPr>
          <p:cNvPr id="2" name="Rectangle 1">
            <a:extLst>
              <a:ext uri="{FF2B5EF4-FFF2-40B4-BE49-F238E27FC236}">
                <a16:creationId xmlns:a16="http://schemas.microsoft.com/office/drawing/2014/main" id="{80B044A8-31F1-4C54-A698-45F31BED2A04}"/>
              </a:ext>
            </a:extLst>
          </p:cNvPr>
          <p:cNvSpPr/>
          <p:nvPr/>
        </p:nvSpPr>
        <p:spPr>
          <a:xfrm>
            <a:off x="6197088" y="2009132"/>
            <a:ext cx="2117806" cy="3205779"/>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3600" dirty="0"/>
          </a:p>
        </p:txBody>
      </p:sp>
      <p:sp>
        <p:nvSpPr>
          <p:cNvPr id="3" name="Rectangle 2">
            <a:extLst>
              <a:ext uri="{FF2B5EF4-FFF2-40B4-BE49-F238E27FC236}">
                <a16:creationId xmlns:a16="http://schemas.microsoft.com/office/drawing/2014/main" id="{1D02F799-4BC7-492A-B1DE-BBA52516194D}"/>
              </a:ext>
            </a:extLst>
          </p:cNvPr>
          <p:cNvSpPr/>
          <p:nvPr/>
        </p:nvSpPr>
        <p:spPr>
          <a:xfrm>
            <a:off x="6197088" y="2319876"/>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55E41FB5-F379-47DB-96E4-DFA15B514EB3}"/>
              </a:ext>
            </a:extLst>
          </p:cNvPr>
          <p:cNvSpPr/>
          <p:nvPr/>
        </p:nvSpPr>
        <p:spPr>
          <a:xfrm>
            <a:off x="6197088" y="4720625"/>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20F11AA-39D1-4B91-A2BF-0823F4B98402}"/>
              </a:ext>
            </a:extLst>
          </p:cNvPr>
          <p:cNvSpPr txBox="1"/>
          <p:nvPr/>
        </p:nvSpPr>
        <p:spPr>
          <a:xfrm>
            <a:off x="4072935" y="3498477"/>
            <a:ext cx="1043492" cy="461665"/>
          </a:xfrm>
          <a:prstGeom prst="rect">
            <a:avLst/>
          </a:prstGeom>
          <a:noFill/>
        </p:spPr>
        <p:txBody>
          <a:bodyPr wrap="square" rtlCol="0">
            <a:spAutoFit/>
          </a:bodyPr>
          <a:lstStyle/>
          <a:p>
            <a:pPr algn="ctr"/>
            <a:r>
              <a:rPr lang="en-GB" sz="2400" b="1" dirty="0"/>
              <a:t>Dowel</a:t>
            </a:r>
          </a:p>
        </p:txBody>
      </p:sp>
      <p:cxnSp>
        <p:nvCxnSpPr>
          <p:cNvPr id="23" name="Straight Connector 22">
            <a:extLst>
              <a:ext uri="{FF2B5EF4-FFF2-40B4-BE49-F238E27FC236}">
                <a16:creationId xmlns:a16="http://schemas.microsoft.com/office/drawing/2014/main" id="{03F51D44-66AE-4C81-BA28-88B371B6F04D}"/>
              </a:ext>
            </a:extLst>
          </p:cNvPr>
          <p:cNvCxnSpPr>
            <a:cxnSpLocks/>
          </p:cNvCxnSpPr>
          <p:nvPr/>
        </p:nvCxnSpPr>
        <p:spPr>
          <a:xfrm flipV="1">
            <a:off x="4824367" y="2449286"/>
            <a:ext cx="903817" cy="1031254"/>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Straight Connector 27">
            <a:extLst>
              <a:ext uri="{FF2B5EF4-FFF2-40B4-BE49-F238E27FC236}">
                <a16:creationId xmlns:a16="http://schemas.microsoft.com/office/drawing/2014/main" id="{C5849BF8-1AE8-475E-92BF-C9B582EFF23A}"/>
              </a:ext>
            </a:extLst>
          </p:cNvPr>
          <p:cNvCxnSpPr>
            <a:cxnSpLocks/>
          </p:cNvCxnSpPr>
          <p:nvPr/>
        </p:nvCxnSpPr>
        <p:spPr>
          <a:xfrm>
            <a:off x="4828864" y="3958394"/>
            <a:ext cx="903817" cy="816390"/>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 name="Rectangle 4">
            <a:extLst>
              <a:ext uri="{FF2B5EF4-FFF2-40B4-BE49-F238E27FC236}">
                <a16:creationId xmlns:a16="http://schemas.microsoft.com/office/drawing/2014/main" id="{886E03F3-AE27-41E3-A7F0-183779D11E82}"/>
              </a:ext>
            </a:extLst>
          </p:cNvPr>
          <p:cNvSpPr/>
          <p:nvPr/>
        </p:nvSpPr>
        <p:spPr>
          <a:xfrm>
            <a:off x="5841402" y="2357811"/>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18E78BDF-3B48-442E-B81A-D2A95E03C10C}"/>
              </a:ext>
            </a:extLst>
          </p:cNvPr>
          <p:cNvSpPr/>
          <p:nvPr/>
        </p:nvSpPr>
        <p:spPr>
          <a:xfrm>
            <a:off x="8314894" y="2366020"/>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D9E54BBB-B33F-4280-9D11-CA66BC4B8B9F}"/>
              </a:ext>
            </a:extLst>
          </p:cNvPr>
          <p:cNvSpPr/>
          <p:nvPr/>
        </p:nvSpPr>
        <p:spPr>
          <a:xfrm>
            <a:off x="8314894"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A2EAA7C2-47E8-4F51-9BE0-C6C75D38AC0C}"/>
              </a:ext>
            </a:extLst>
          </p:cNvPr>
          <p:cNvSpPr/>
          <p:nvPr/>
        </p:nvSpPr>
        <p:spPr>
          <a:xfrm>
            <a:off x="5841402"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091477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6CAA72-1D0A-4635-B46C-45D2BDE52698}"/>
              </a:ext>
            </a:extLst>
          </p:cNvPr>
          <p:cNvSpPr>
            <a:spLocks noGrp="1"/>
          </p:cNvSpPr>
          <p:nvPr>
            <p:ph type="title"/>
          </p:nvPr>
        </p:nvSpPr>
        <p:spPr>
          <a:xfrm>
            <a:off x="542612" y="1035190"/>
            <a:ext cx="4474972" cy="1589675"/>
          </a:xfrm>
        </p:spPr>
        <p:txBody>
          <a:bodyPr>
            <a:normAutofit/>
          </a:bodyPr>
          <a:lstStyle/>
          <a:p>
            <a:r>
              <a:rPr lang="en-GB" b="1" dirty="0"/>
              <a:t>Step 3 – Adding the wheels</a:t>
            </a:r>
          </a:p>
        </p:txBody>
      </p:sp>
      <p:sp>
        <p:nvSpPr>
          <p:cNvPr id="7" name="Content Placeholder 2">
            <a:extLst>
              <a:ext uri="{FF2B5EF4-FFF2-40B4-BE49-F238E27FC236}">
                <a16:creationId xmlns:a16="http://schemas.microsoft.com/office/drawing/2014/main" id="{E380C58E-4B52-410B-882C-1A2C70A7DA70}"/>
              </a:ext>
            </a:extLst>
          </p:cNvPr>
          <p:cNvSpPr>
            <a:spLocks noGrp="1"/>
          </p:cNvSpPr>
          <p:nvPr>
            <p:ph idx="1"/>
          </p:nvPr>
        </p:nvSpPr>
        <p:spPr>
          <a:xfrm>
            <a:off x="628651" y="2624865"/>
            <a:ext cx="3444284" cy="3205778"/>
          </a:xfrm>
        </p:spPr>
        <p:txBody>
          <a:bodyPr>
            <a:normAutofit fontScale="92500" lnSpcReduction="10000"/>
          </a:bodyPr>
          <a:lstStyle/>
          <a:p>
            <a:pPr marL="0" indent="0">
              <a:buNone/>
            </a:pPr>
            <a:r>
              <a:rPr lang="en-GB" dirty="0"/>
              <a:t>⚠  Put glue in the middle of the inside of each bottle top.</a:t>
            </a:r>
          </a:p>
          <a:p>
            <a:pPr marL="0" indent="0">
              <a:buNone/>
            </a:pPr>
            <a:r>
              <a:rPr lang="en-GB" dirty="0"/>
              <a:t>Use this to join each bottle top to each dowel.</a:t>
            </a:r>
          </a:p>
          <a:p>
            <a:pPr marL="0" indent="0">
              <a:buNone/>
            </a:pPr>
            <a:endParaRPr lang="en-GB" dirty="0"/>
          </a:p>
          <a:p>
            <a:pPr marL="0" indent="0">
              <a:buNone/>
            </a:pPr>
            <a:r>
              <a:rPr lang="en-GB" dirty="0"/>
              <a:t>These are your wheels!  </a:t>
            </a:r>
          </a:p>
        </p:txBody>
      </p:sp>
      <p:sp>
        <p:nvSpPr>
          <p:cNvPr id="2" name="Rectangle 1">
            <a:extLst>
              <a:ext uri="{FF2B5EF4-FFF2-40B4-BE49-F238E27FC236}">
                <a16:creationId xmlns:a16="http://schemas.microsoft.com/office/drawing/2014/main" id="{80B044A8-31F1-4C54-A698-45F31BED2A04}"/>
              </a:ext>
            </a:extLst>
          </p:cNvPr>
          <p:cNvSpPr/>
          <p:nvPr/>
        </p:nvSpPr>
        <p:spPr>
          <a:xfrm>
            <a:off x="6197088" y="2009132"/>
            <a:ext cx="2117806" cy="3205779"/>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3600" dirty="0"/>
          </a:p>
        </p:txBody>
      </p:sp>
      <p:sp>
        <p:nvSpPr>
          <p:cNvPr id="3" name="Rectangle 2">
            <a:extLst>
              <a:ext uri="{FF2B5EF4-FFF2-40B4-BE49-F238E27FC236}">
                <a16:creationId xmlns:a16="http://schemas.microsoft.com/office/drawing/2014/main" id="{1D02F799-4BC7-492A-B1DE-BBA52516194D}"/>
              </a:ext>
            </a:extLst>
          </p:cNvPr>
          <p:cNvSpPr/>
          <p:nvPr/>
        </p:nvSpPr>
        <p:spPr>
          <a:xfrm>
            <a:off x="6197088" y="2319876"/>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55E41FB5-F379-47DB-96E4-DFA15B514EB3}"/>
              </a:ext>
            </a:extLst>
          </p:cNvPr>
          <p:cNvSpPr/>
          <p:nvPr/>
        </p:nvSpPr>
        <p:spPr>
          <a:xfrm>
            <a:off x="6197088" y="4720625"/>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420F11AA-39D1-4B91-A2BF-0823F4B98402}"/>
              </a:ext>
            </a:extLst>
          </p:cNvPr>
          <p:cNvSpPr txBox="1"/>
          <p:nvPr/>
        </p:nvSpPr>
        <p:spPr>
          <a:xfrm>
            <a:off x="4072935" y="3498477"/>
            <a:ext cx="1219828" cy="461665"/>
          </a:xfrm>
          <a:prstGeom prst="rect">
            <a:avLst/>
          </a:prstGeom>
          <a:noFill/>
        </p:spPr>
        <p:txBody>
          <a:bodyPr wrap="square" rtlCol="0">
            <a:spAutoFit/>
          </a:bodyPr>
          <a:lstStyle/>
          <a:p>
            <a:pPr algn="ctr"/>
            <a:r>
              <a:rPr lang="en-GB" sz="2400" b="1" dirty="0"/>
              <a:t>Wheels</a:t>
            </a:r>
          </a:p>
        </p:txBody>
      </p:sp>
      <p:cxnSp>
        <p:nvCxnSpPr>
          <p:cNvPr id="23" name="Straight Connector 22">
            <a:extLst>
              <a:ext uri="{FF2B5EF4-FFF2-40B4-BE49-F238E27FC236}">
                <a16:creationId xmlns:a16="http://schemas.microsoft.com/office/drawing/2014/main" id="{03F51D44-66AE-4C81-BA28-88B371B6F04D}"/>
              </a:ext>
            </a:extLst>
          </p:cNvPr>
          <p:cNvCxnSpPr>
            <a:cxnSpLocks/>
          </p:cNvCxnSpPr>
          <p:nvPr/>
        </p:nvCxnSpPr>
        <p:spPr>
          <a:xfrm flipV="1">
            <a:off x="4749542" y="2411315"/>
            <a:ext cx="903817" cy="1031254"/>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8" name="Straight Connector 27">
            <a:extLst>
              <a:ext uri="{FF2B5EF4-FFF2-40B4-BE49-F238E27FC236}">
                <a16:creationId xmlns:a16="http://schemas.microsoft.com/office/drawing/2014/main" id="{C5849BF8-1AE8-475E-92BF-C9B582EFF23A}"/>
              </a:ext>
            </a:extLst>
          </p:cNvPr>
          <p:cNvCxnSpPr>
            <a:cxnSpLocks/>
          </p:cNvCxnSpPr>
          <p:nvPr/>
        </p:nvCxnSpPr>
        <p:spPr>
          <a:xfrm>
            <a:off x="4754062" y="3994340"/>
            <a:ext cx="903817" cy="816390"/>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5" name="Rectangle 4">
            <a:extLst>
              <a:ext uri="{FF2B5EF4-FFF2-40B4-BE49-F238E27FC236}">
                <a16:creationId xmlns:a16="http://schemas.microsoft.com/office/drawing/2014/main" id="{886E03F3-AE27-41E3-A7F0-183779D11E82}"/>
              </a:ext>
            </a:extLst>
          </p:cNvPr>
          <p:cNvSpPr/>
          <p:nvPr/>
        </p:nvSpPr>
        <p:spPr>
          <a:xfrm>
            <a:off x="5841402" y="2357811"/>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18E78BDF-3B48-442E-B81A-D2A95E03C10C}"/>
              </a:ext>
            </a:extLst>
          </p:cNvPr>
          <p:cNvSpPr/>
          <p:nvPr/>
        </p:nvSpPr>
        <p:spPr>
          <a:xfrm>
            <a:off x="8314894" y="2366020"/>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D9E54BBB-B33F-4280-9D11-CA66BC4B8B9F}"/>
              </a:ext>
            </a:extLst>
          </p:cNvPr>
          <p:cNvSpPr/>
          <p:nvPr/>
        </p:nvSpPr>
        <p:spPr>
          <a:xfrm>
            <a:off x="8314894"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A2EAA7C2-47E8-4F51-9BE0-C6C75D38AC0C}"/>
              </a:ext>
            </a:extLst>
          </p:cNvPr>
          <p:cNvSpPr/>
          <p:nvPr/>
        </p:nvSpPr>
        <p:spPr>
          <a:xfrm>
            <a:off x="5841402"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B794B9C5-9877-43C9-8791-F5B846DAB993}"/>
              </a:ext>
            </a:extLst>
          </p:cNvPr>
          <p:cNvSpPr/>
          <p:nvPr/>
        </p:nvSpPr>
        <p:spPr>
          <a:xfrm>
            <a:off x="8542937" y="2120859"/>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CC25CB5C-05EC-4FE0-A501-54859548A6F1}"/>
              </a:ext>
            </a:extLst>
          </p:cNvPr>
          <p:cNvSpPr/>
          <p:nvPr/>
        </p:nvSpPr>
        <p:spPr>
          <a:xfrm>
            <a:off x="8542937" y="4521608"/>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Rounded Corners 17">
            <a:extLst>
              <a:ext uri="{FF2B5EF4-FFF2-40B4-BE49-F238E27FC236}">
                <a16:creationId xmlns:a16="http://schemas.microsoft.com/office/drawing/2014/main" id="{CD3CA158-AA5F-4BEC-B2D5-486E2C90F1C7}"/>
              </a:ext>
            </a:extLst>
          </p:cNvPr>
          <p:cNvSpPr/>
          <p:nvPr/>
        </p:nvSpPr>
        <p:spPr>
          <a:xfrm>
            <a:off x="5791202" y="2120859"/>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Rounded Corners 18">
            <a:extLst>
              <a:ext uri="{FF2B5EF4-FFF2-40B4-BE49-F238E27FC236}">
                <a16:creationId xmlns:a16="http://schemas.microsoft.com/office/drawing/2014/main" id="{D29BB18A-B142-461D-B98F-A8CF0E2CA1F1}"/>
              </a:ext>
            </a:extLst>
          </p:cNvPr>
          <p:cNvSpPr/>
          <p:nvPr/>
        </p:nvSpPr>
        <p:spPr>
          <a:xfrm>
            <a:off x="5793251" y="4521608"/>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436601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6CAA72-1D0A-4635-B46C-45D2BDE52698}"/>
              </a:ext>
            </a:extLst>
          </p:cNvPr>
          <p:cNvSpPr>
            <a:spLocks noGrp="1"/>
          </p:cNvSpPr>
          <p:nvPr>
            <p:ph type="title"/>
          </p:nvPr>
        </p:nvSpPr>
        <p:spPr>
          <a:xfrm>
            <a:off x="542612" y="1035190"/>
            <a:ext cx="4474972" cy="1589675"/>
          </a:xfrm>
        </p:spPr>
        <p:txBody>
          <a:bodyPr>
            <a:normAutofit/>
          </a:bodyPr>
          <a:lstStyle/>
          <a:p>
            <a:r>
              <a:rPr lang="en-GB" b="1" dirty="0"/>
              <a:t>Step 4 – Adding the balloon</a:t>
            </a:r>
          </a:p>
        </p:txBody>
      </p:sp>
      <p:sp>
        <p:nvSpPr>
          <p:cNvPr id="7" name="Content Placeholder 2">
            <a:extLst>
              <a:ext uri="{FF2B5EF4-FFF2-40B4-BE49-F238E27FC236}">
                <a16:creationId xmlns:a16="http://schemas.microsoft.com/office/drawing/2014/main" id="{E380C58E-4B52-410B-882C-1A2C70A7DA70}"/>
              </a:ext>
            </a:extLst>
          </p:cNvPr>
          <p:cNvSpPr>
            <a:spLocks noGrp="1"/>
          </p:cNvSpPr>
          <p:nvPr>
            <p:ph idx="1"/>
          </p:nvPr>
        </p:nvSpPr>
        <p:spPr>
          <a:xfrm>
            <a:off x="628651" y="2624865"/>
            <a:ext cx="3319405" cy="3205778"/>
          </a:xfrm>
        </p:spPr>
        <p:txBody>
          <a:bodyPr>
            <a:normAutofit fontScale="85000" lnSpcReduction="20000"/>
          </a:bodyPr>
          <a:lstStyle/>
          <a:p>
            <a:pPr marL="0" indent="0">
              <a:buNone/>
            </a:pPr>
            <a:r>
              <a:rPr lang="en-GB" dirty="0"/>
              <a:t>Turn your car so the straw axles are underneath it.</a:t>
            </a:r>
          </a:p>
          <a:p>
            <a:pPr marL="0" indent="0">
              <a:buNone/>
            </a:pPr>
            <a:endParaRPr lang="en-GB" dirty="0"/>
          </a:p>
          <a:p>
            <a:pPr marL="0" indent="0">
              <a:buNone/>
            </a:pPr>
            <a:r>
              <a:rPr lang="en-GB" dirty="0"/>
              <a:t>Put a straw into a balloon and tape it in place so it is airtight.</a:t>
            </a:r>
          </a:p>
          <a:p>
            <a:pPr marL="0" indent="0">
              <a:buNone/>
            </a:pPr>
            <a:endParaRPr lang="en-GB" dirty="0"/>
          </a:p>
          <a:p>
            <a:pPr marL="0" indent="0">
              <a:buNone/>
            </a:pPr>
            <a:r>
              <a:rPr lang="en-GB" dirty="0"/>
              <a:t>Tape the straw to your card base.</a:t>
            </a:r>
          </a:p>
        </p:txBody>
      </p:sp>
      <p:sp>
        <p:nvSpPr>
          <p:cNvPr id="2" name="Rectangle 1">
            <a:extLst>
              <a:ext uri="{FF2B5EF4-FFF2-40B4-BE49-F238E27FC236}">
                <a16:creationId xmlns:a16="http://schemas.microsoft.com/office/drawing/2014/main" id="{80B044A8-31F1-4C54-A698-45F31BED2A04}"/>
              </a:ext>
            </a:extLst>
          </p:cNvPr>
          <p:cNvSpPr/>
          <p:nvPr/>
        </p:nvSpPr>
        <p:spPr>
          <a:xfrm>
            <a:off x="6197088" y="2009132"/>
            <a:ext cx="2117806" cy="3205779"/>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3600" dirty="0"/>
          </a:p>
        </p:txBody>
      </p:sp>
      <p:sp>
        <p:nvSpPr>
          <p:cNvPr id="17" name="Rectangle 16">
            <a:extLst>
              <a:ext uri="{FF2B5EF4-FFF2-40B4-BE49-F238E27FC236}">
                <a16:creationId xmlns:a16="http://schemas.microsoft.com/office/drawing/2014/main" id="{55E41FB5-F379-47DB-96E4-DFA15B514EB3}"/>
              </a:ext>
            </a:extLst>
          </p:cNvPr>
          <p:cNvSpPr/>
          <p:nvPr/>
        </p:nvSpPr>
        <p:spPr>
          <a:xfrm rot="16200000">
            <a:off x="6183135" y="4579484"/>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86E03F3-AE27-41E3-A7F0-183779D11E82}"/>
              </a:ext>
            </a:extLst>
          </p:cNvPr>
          <p:cNvSpPr/>
          <p:nvPr/>
        </p:nvSpPr>
        <p:spPr>
          <a:xfrm>
            <a:off x="5841402" y="2357811"/>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18E78BDF-3B48-442E-B81A-D2A95E03C10C}"/>
              </a:ext>
            </a:extLst>
          </p:cNvPr>
          <p:cNvSpPr/>
          <p:nvPr/>
        </p:nvSpPr>
        <p:spPr>
          <a:xfrm>
            <a:off x="8314894" y="2366020"/>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D9E54BBB-B33F-4280-9D11-CA66BC4B8B9F}"/>
              </a:ext>
            </a:extLst>
          </p:cNvPr>
          <p:cNvSpPr/>
          <p:nvPr/>
        </p:nvSpPr>
        <p:spPr>
          <a:xfrm>
            <a:off x="8314894"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A2EAA7C2-47E8-4F51-9BE0-C6C75D38AC0C}"/>
              </a:ext>
            </a:extLst>
          </p:cNvPr>
          <p:cNvSpPr/>
          <p:nvPr/>
        </p:nvSpPr>
        <p:spPr>
          <a:xfrm>
            <a:off x="5841402"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B794B9C5-9877-43C9-8791-F5B846DAB993}"/>
              </a:ext>
            </a:extLst>
          </p:cNvPr>
          <p:cNvSpPr/>
          <p:nvPr/>
        </p:nvSpPr>
        <p:spPr>
          <a:xfrm>
            <a:off x="8542937" y="2120859"/>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CC25CB5C-05EC-4FE0-A501-54859548A6F1}"/>
              </a:ext>
            </a:extLst>
          </p:cNvPr>
          <p:cNvSpPr/>
          <p:nvPr/>
        </p:nvSpPr>
        <p:spPr>
          <a:xfrm>
            <a:off x="8542937" y="4521608"/>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Rounded Corners 17">
            <a:extLst>
              <a:ext uri="{FF2B5EF4-FFF2-40B4-BE49-F238E27FC236}">
                <a16:creationId xmlns:a16="http://schemas.microsoft.com/office/drawing/2014/main" id="{CD3CA158-AA5F-4BEC-B2D5-486E2C90F1C7}"/>
              </a:ext>
            </a:extLst>
          </p:cNvPr>
          <p:cNvSpPr/>
          <p:nvPr/>
        </p:nvSpPr>
        <p:spPr>
          <a:xfrm>
            <a:off x="5791202" y="2120859"/>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Rounded Corners 18">
            <a:extLst>
              <a:ext uri="{FF2B5EF4-FFF2-40B4-BE49-F238E27FC236}">
                <a16:creationId xmlns:a16="http://schemas.microsoft.com/office/drawing/2014/main" id="{D29BB18A-B142-461D-B98F-A8CF0E2CA1F1}"/>
              </a:ext>
            </a:extLst>
          </p:cNvPr>
          <p:cNvSpPr/>
          <p:nvPr/>
        </p:nvSpPr>
        <p:spPr>
          <a:xfrm>
            <a:off x="5793251" y="4521608"/>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2" descr="Balloon, Floating, Orange, Party, Celebrate">
            <a:extLst>
              <a:ext uri="{FF2B5EF4-FFF2-40B4-BE49-F238E27FC236}">
                <a16:creationId xmlns:a16="http://schemas.microsoft.com/office/drawing/2014/main" id="{8F258CB8-7040-459A-A6BE-285F0625E48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49"/>
          <a:stretch/>
        </p:blipFill>
        <p:spPr bwMode="auto">
          <a:xfrm rot="21291264">
            <a:off x="5961406" y="1319953"/>
            <a:ext cx="2530781" cy="2548880"/>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a:extLst>
              <a:ext uri="{FF2B5EF4-FFF2-40B4-BE49-F238E27FC236}">
                <a16:creationId xmlns:a16="http://schemas.microsoft.com/office/drawing/2014/main" id="{1325E001-8F14-401D-A4F8-16FF781D15E1}"/>
              </a:ext>
            </a:extLst>
          </p:cNvPr>
          <p:cNvSpPr txBox="1"/>
          <p:nvPr/>
        </p:nvSpPr>
        <p:spPr>
          <a:xfrm>
            <a:off x="4093595" y="3060966"/>
            <a:ext cx="1219828" cy="461665"/>
          </a:xfrm>
          <a:prstGeom prst="rect">
            <a:avLst/>
          </a:prstGeom>
          <a:noFill/>
        </p:spPr>
        <p:txBody>
          <a:bodyPr wrap="square" rtlCol="0">
            <a:spAutoFit/>
          </a:bodyPr>
          <a:lstStyle/>
          <a:p>
            <a:pPr algn="ctr"/>
            <a:r>
              <a:rPr lang="en-GB" sz="2400" b="1" dirty="0"/>
              <a:t>Balloon</a:t>
            </a:r>
          </a:p>
        </p:txBody>
      </p:sp>
      <p:cxnSp>
        <p:nvCxnSpPr>
          <p:cNvPr id="22" name="Straight Connector 21">
            <a:extLst>
              <a:ext uri="{FF2B5EF4-FFF2-40B4-BE49-F238E27FC236}">
                <a16:creationId xmlns:a16="http://schemas.microsoft.com/office/drawing/2014/main" id="{7CD06961-F643-4B0A-8D15-1372782986CB}"/>
              </a:ext>
            </a:extLst>
          </p:cNvPr>
          <p:cNvCxnSpPr>
            <a:cxnSpLocks/>
          </p:cNvCxnSpPr>
          <p:nvPr/>
        </p:nvCxnSpPr>
        <p:spPr>
          <a:xfrm flipV="1">
            <a:off x="5343924" y="2969111"/>
            <a:ext cx="970005" cy="322688"/>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6" name="Straight Connector 25">
            <a:extLst>
              <a:ext uri="{FF2B5EF4-FFF2-40B4-BE49-F238E27FC236}">
                <a16:creationId xmlns:a16="http://schemas.microsoft.com/office/drawing/2014/main" id="{92ED5ECA-FECF-443E-9685-168F2872B450}"/>
              </a:ext>
            </a:extLst>
          </p:cNvPr>
          <p:cNvCxnSpPr>
            <a:cxnSpLocks/>
          </p:cNvCxnSpPr>
          <p:nvPr/>
        </p:nvCxnSpPr>
        <p:spPr>
          <a:xfrm flipV="1">
            <a:off x="5414732" y="5437687"/>
            <a:ext cx="1579919" cy="44563"/>
          </a:xfrm>
          <a:prstGeom prst="line">
            <a:avLst/>
          </a:prstGeom>
          <a:ln w="38100"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7" name="TextBox 26">
            <a:extLst>
              <a:ext uri="{FF2B5EF4-FFF2-40B4-BE49-F238E27FC236}">
                <a16:creationId xmlns:a16="http://schemas.microsoft.com/office/drawing/2014/main" id="{C99BCF43-1C1D-411C-ACF6-598EBF7F48AE}"/>
              </a:ext>
            </a:extLst>
          </p:cNvPr>
          <p:cNvSpPr txBox="1"/>
          <p:nvPr/>
        </p:nvSpPr>
        <p:spPr>
          <a:xfrm>
            <a:off x="4174050" y="5206854"/>
            <a:ext cx="1219828" cy="461665"/>
          </a:xfrm>
          <a:prstGeom prst="rect">
            <a:avLst/>
          </a:prstGeom>
          <a:noFill/>
        </p:spPr>
        <p:txBody>
          <a:bodyPr wrap="square" rtlCol="0">
            <a:spAutoFit/>
          </a:bodyPr>
          <a:lstStyle/>
          <a:p>
            <a:pPr algn="ctr"/>
            <a:r>
              <a:rPr lang="en-GB" sz="2400" b="1" dirty="0"/>
              <a:t>Straw</a:t>
            </a:r>
          </a:p>
        </p:txBody>
      </p:sp>
    </p:spTree>
    <p:extLst>
      <p:ext uri="{BB962C8B-B14F-4D97-AF65-F5344CB8AC3E}">
        <p14:creationId xmlns:p14="http://schemas.microsoft.com/office/powerpoint/2010/main" val="2564105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46CAA72-1D0A-4635-B46C-45D2BDE52698}"/>
              </a:ext>
            </a:extLst>
          </p:cNvPr>
          <p:cNvSpPr>
            <a:spLocks noGrp="1"/>
          </p:cNvSpPr>
          <p:nvPr>
            <p:ph type="title"/>
          </p:nvPr>
        </p:nvSpPr>
        <p:spPr>
          <a:xfrm>
            <a:off x="542612" y="1035190"/>
            <a:ext cx="4474972" cy="1589675"/>
          </a:xfrm>
        </p:spPr>
        <p:txBody>
          <a:bodyPr>
            <a:normAutofit/>
          </a:bodyPr>
          <a:lstStyle/>
          <a:p>
            <a:r>
              <a:rPr lang="en-GB" b="1" dirty="0"/>
              <a:t>Step 5 – Testing the car</a:t>
            </a:r>
          </a:p>
        </p:txBody>
      </p:sp>
      <p:sp>
        <p:nvSpPr>
          <p:cNvPr id="7" name="Content Placeholder 2">
            <a:extLst>
              <a:ext uri="{FF2B5EF4-FFF2-40B4-BE49-F238E27FC236}">
                <a16:creationId xmlns:a16="http://schemas.microsoft.com/office/drawing/2014/main" id="{E380C58E-4B52-410B-882C-1A2C70A7DA70}"/>
              </a:ext>
            </a:extLst>
          </p:cNvPr>
          <p:cNvSpPr>
            <a:spLocks noGrp="1"/>
          </p:cNvSpPr>
          <p:nvPr>
            <p:ph idx="1"/>
          </p:nvPr>
        </p:nvSpPr>
        <p:spPr>
          <a:xfrm>
            <a:off x="628651" y="2624865"/>
            <a:ext cx="3943349" cy="3205778"/>
          </a:xfrm>
        </p:spPr>
        <p:txBody>
          <a:bodyPr>
            <a:normAutofit/>
          </a:bodyPr>
          <a:lstStyle/>
          <a:p>
            <a:pPr marL="0" indent="0">
              <a:buNone/>
            </a:pPr>
            <a:r>
              <a:rPr lang="en-GB" dirty="0"/>
              <a:t>Blow up the balloon through the straw and pinch the end shut.</a:t>
            </a:r>
          </a:p>
          <a:p>
            <a:pPr marL="0" indent="0">
              <a:buNone/>
            </a:pPr>
            <a:endParaRPr lang="en-GB" dirty="0"/>
          </a:p>
          <a:p>
            <a:pPr marL="0" indent="0">
              <a:buNone/>
            </a:pPr>
            <a:r>
              <a:rPr lang="en-GB" dirty="0"/>
              <a:t>Put the car on the floor and let it go!</a:t>
            </a:r>
          </a:p>
          <a:p>
            <a:pPr marL="0" indent="0">
              <a:buNone/>
            </a:pPr>
            <a:endParaRPr lang="en-GB" dirty="0"/>
          </a:p>
          <a:p>
            <a:pPr marL="0" indent="0">
              <a:buNone/>
            </a:pPr>
            <a:endParaRPr lang="en-GB" dirty="0"/>
          </a:p>
        </p:txBody>
      </p:sp>
      <p:sp>
        <p:nvSpPr>
          <p:cNvPr id="2" name="Rectangle 1">
            <a:extLst>
              <a:ext uri="{FF2B5EF4-FFF2-40B4-BE49-F238E27FC236}">
                <a16:creationId xmlns:a16="http://schemas.microsoft.com/office/drawing/2014/main" id="{80B044A8-31F1-4C54-A698-45F31BED2A04}"/>
              </a:ext>
            </a:extLst>
          </p:cNvPr>
          <p:cNvSpPr/>
          <p:nvPr/>
        </p:nvSpPr>
        <p:spPr>
          <a:xfrm>
            <a:off x="6197088" y="2009132"/>
            <a:ext cx="2117806" cy="3205779"/>
          </a:xfrm>
          <a:prstGeom prst="rect">
            <a:avLst/>
          </a:prstGeom>
          <a:ln w="38100"/>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sz="3600" dirty="0"/>
          </a:p>
        </p:txBody>
      </p:sp>
      <p:sp>
        <p:nvSpPr>
          <p:cNvPr id="17" name="Rectangle 16">
            <a:extLst>
              <a:ext uri="{FF2B5EF4-FFF2-40B4-BE49-F238E27FC236}">
                <a16:creationId xmlns:a16="http://schemas.microsoft.com/office/drawing/2014/main" id="{55E41FB5-F379-47DB-96E4-DFA15B514EB3}"/>
              </a:ext>
            </a:extLst>
          </p:cNvPr>
          <p:cNvSpPr/>
          <p:nvPr/>
        </p:nvSpPr>
        <p:spPr>
          <a:xfrm rot="16200000">
            <a:off x="6183135" y="4579484"/>
            <a:ext cx="2117806" cy="18288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886E03F3-AE27-41E3-A7F0-183779D11E82}"/>
              </a:ext>
            </a:extLst>
          </p:cNvPr>
          <p:cNvSpPr/>
          <p:nvPr/>
        </p:nvSpPr>
        <p:spPr>
          <a:xfrm>
            <a:off x="5841402" y="2357811"/>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16" name="Rectangle 15">
            <a:extLst>
              <a:ext uri="{FF2B5EF4-FFF2-40B4-BE49-F238E27FC236}">
                <a16:creationId xmlns:a16="http://schemas.microsoft.com/office/drawing/2014/main" id="{18E78BDF-3B48-442E-B81A-D2A95E03C10C}"/>
              </a:ext>
            </a:extLst>
          </p:cNvPr>
          <p:cNvSpPr/>
          <p:nvPr/>
        </p:nvSpPr>
        <p:spPr>
          <a:xfrm>
            <a:off x="8314894" y="2366020"/>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4" name="Rectangle 23">
            <a:extLst>
              <a:ext uri="{FF2B5EF4-FFF2-40B4-BE49-F238E27FC236}">
                <a16:creationId xmlns:a16="http://schemas.microsoft.com/office/drawing/2014/main" id="{D9E54BBB-B33F-4280-9D11-CA66BC4B8B9F}"/>
              </a:ext>
            </a:extLst>
          </p:cNvPr>
          <p:cNvSpPr/>
          <p:nvPr/>
        </p:nvSpPr>
        <p:spPr>
          <a:xfrm>
            <a:off x="8314894"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25" name="Rectangle 24">
            <a:extLst>
              <a:ext uri="{FF2B5EF4-FFF2-40B4-BE49-F238E27FC236}">
                <a16:creationId xmlns:a16="http://schemas.microsoft.com/office/drawing/2014/main" id="{A2EAA7C2-47E8-4F51-9BE0-C6C75D38AC0C}"/>
              </a:ext>
            </a:extLst>
          </p:cNvPr>
          <p:cNvSpPr/>
          <p:nvPr/>
        </p:nvSpPr>
        <p:spPr>
          <a:xfrm>
            <a:off x="5841402" y="4766769"/>
            <a:ext cx="355686" cy="90592"/>
          </a:xfrm>
          <a:prstGeom prst="rect">
            <a:avLst/>
          </a:prstGeom>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B794B9C5-9877-43C9-8791-F5B846DAB993}"/>
              </a:ext>
            </a:extLst>
          </p:cNvPr>
          <p:cNvSpPr/>
          <p:nvPr/>
        </p:nvSpPr>
        <p:spPr>
          <a:xfrm>
            <a:off x="8542937" y="2120859"/>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Rounded Corners 14">
            <a:extLst>
              <a:ext uri="{FF2B5EF4-FFF2-40B4-BE49-F238E27FC236}">
                <a16:creationId xmlns:a16="http://schemas.microsoft.com/office/drawing/2014/main" id="{CC25CB5C-05EC-4FE0-A501-54859548A6F1}"/>
              </a:ext>
            </a:extLst>
          </p:cNvPr>
          <p:cNvSpPr/>
          <p:nvPr/>
        </p:nvSpPr>
        <p:spPr>
          <a:xfrm>
            <a:off x="8542937" y="4521608"/>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Rounded Corners 17">
            <a:extLst>
              <a:ext uri="{FF2B5EF4-FFF2-40B4-BE49-F238E27FC236}">
                <a16:creationId xmlns:a16="http://schemas.microsoft.com/office/drawing/2014/main" id="{CD3CA158-AA5F-4BEC-B2D5-486E2C90F1C7}"/>
              </a:ext>
            </a:extLst>
          </p:cNvPr>
          <p:cNvSpPr/>
          <p:nvPr/>
        </p:nvSpPr>
        <p:spPr>
          <a:xfrm>
            <a:off x="5791202" y="2120859"/>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ectangle: Rounded Corners 18">
            <a:extLst>
              <a:ext uri="{FF2B5EF4-FFF2-40B4-BE49-F238E27FC236}">
                <a16:creationId xmlns:a16="http://schemas.microsoft.com/office/drawing/2014/main" id="{D29BB18A-B142-461D-B98F-A8CF0E2CA1F1}"/>
              </a:ext>
            </a:extLst>
          </p:cNvPr>
          <p:cNvSpPr/>
          <p:nvPr/>
        </p:nvSpPr>
        <p:spPr>
          <a:xfrm>
            <a:off x="5793251" y="4521608"/>
            <a:ext cx="177843" cy="580913"/>
          </a:xfrm>
          <a:prstGeom prst="round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0" name="Picture 2" descr="Balloon, Floating, Orange, Party, Celebrate">
            <a:extLst>
              <a:ext uri="{FF2B5EF4-FFF2-40B4-BE49-F238E27FC236}">
                <a16:creationId xmlns:a16="http://schemas.microsoft.com/office/drawing/2014/main" id="{8F258CB8-7040-459A-A6BE-285F0625E480}"/>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0949"/>
          <a:stretch/>
        </p:blipFill>
        <p:spPr bwMode="auto">
          <a:xfrm rot="21291264">
            <a:off x="5961406" y="1319953"/>
            <a:ext cx="2530781" cy="254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4701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932</TotalTime>
  <Words>669</Words>
  <Application>Microsoft Office PowerPoint</Application>
  <PresentationFormat>On-screen Show (4:3)</PresentationFormat>
  <Paragraphs>63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Step 1 – Making the base</vt:lpstr>
      <vt:lpstr>Step 2a – Making the wheel axles</vt:lpstr>
      <vt:lpstr>Step 2b – Making the wheel axles</vt:lpstr>
      <vt:lpstr>Step 3 – Adding the wheels</vt:lpstr>
      <vt:lpstr>Step 4 – Adding the balloon</vt:lpstr>
      <vt:lpstr>Step 5 – Testing the car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Balloon powered cars presentation</dc:title>
  <dc:subject>KS2 engineering KS2 science forces</dc:subject>
  <dc:creator>Microsoft Office User</dc:creator>
  <cp:keywords>wind powered cars, ks2 engineering, balloon powered cars, balloon car, balloon car design, balloon powered car project, balloon car project, balloon powered, how to make a balloon powered car</cp:keywords>
  <cp:lastModifiedBy>Marie Neighbour</cp:lastModifiedBy>
  <cp:revision>40</cp:revision>
  <dcterms:created xsi:type="dcterms:W3CDTF">2017-06-28T15:11:57Z</dcterms:created>
  <dcterms:modified xsi:type="dcterms:W3CDTF">2023-08-31T13:22:55Z</dcterms:modified>
</cp:coreProperties>
</file>