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4"/>
  </p:notesMasterIdLst>
  <p:sldIdLst>
    <p:sldId id="276" r:id="rId2"/>
    <p:sldId id="288" r:id="rId3"/>
    <p:sldId id="263" r:id="rId4"/>
    <p:sldId id="278" r:id="rId5"/>
    <p:sldId id="279" r:id="rId6"/>
    <p:sldId id="282" r:id="rId7"/>
    <p:sldId id="283" r:id="rId8"/>
    <p:sldId id="268" r:id="rId9"/>
    <p:sldId id="284" r:id="rId10"/>
    <p:sldId id="285" r:id="rId11"/>
    <p:sldId id="286" r:id="rId12"/>
    <p:sldId id="287"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5"/>
    <p:restoredTop sz="94714"/>
  </p:normalViewPr>
  <p:slideViewPr>
    <p:cSldViewPr snapToGrid="0" snapToObjects="1">
      <p:cViewPr varScale="1">
        <p:scale>
          <a:sx n="108" d="100"/>
          <a:sy n="108" d="100"/>
        </p:scale>
        <p:origin x="1704" y="10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9D50C9-4CB8-428F-B699-4DACFFA8C492}" type="datetimeFigureOut">
              <a:rPr lang="en-GB" smtClean="0"/>
              <a:t>31/08/2023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054088-75CA-4897-88DB-CF44B2D18BAD}" type="slidenum">
              <a:rPr lang="en-GB" smtClean="0"/>
              <a:t>‹#›</a:t>
            </a:fld>
            <a:endParaRPr lang="en-GB"/>
          </a:p>
        </p:txBody>
      </p:sp>
    </p:spTree>
    <p:extLst>
      <p:ext uri="{BB962C8B-B14F-4D97-AF65-F5344CB8AC3E}">
        <p14:creationId xmlns:p14="http://schemas.microsoft.com/office/powerpoint/2010/main" val="320844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3A9601D-D636-4E8B-B88A-597CF0D1A0CF}" type="slidenum">
              <a:rPr lang="en-GB" smtClean="0"/>
              <a:t>1</a:t>
            </a:fld>
            <a:endParaRPr lang="en-GB"/>
          </a:p>
        </p:txBody>
      </p:sp>
    </p:spTree>
    <p:extLst>
      <p:ext uri="{BB962C8B-B14F-4D97-AF65-F5344CB8AC3E}">
        <p14:creationId xmlns:p14="http://schemas.microsoft.com/office/powerpoint/2010/main" val="1114291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3A9601D-D636-4E8B-B88A-597CF0D1A0CF}" type="slidenum">
              <a:rPr lang="en-GB" smtClean="0"/>
              <a:t>2</a:t>
            </a:fld>
            <a:endParaRPr lang="en-GB"/>
          </a:p>
        </p:txBody>
      </p:sp>
    </p:spTree>
    <p:extLst>
      <p:ext uri="{BB962C8B-B14F-4D97-AF65-F5344CB8AC3E}">
        <p14:creationId xmlns:p14="http://schemas.microsoft.com/office/powerpoint/2010/main" val="3837979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mn-lt"/>
              </a:rPr>
              <a:t>Plain paper, newspaper , wallpaper or wrapping paper will do.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mn-lt"/>
              </a:rPr>
              <a:t>An alternative to weights would be groceries with weights written on them</a:t>
            </a:r>
            <a:endParaRPr lang="en-GB" dirty="0"/>
          </a:p>
        </p:txBody>
      </p:sp>
      <p:sp>
        <p:nvSpPr>
          <p:cNvPr id="4" name="Slide Number Placeholder 3"/>
          <p:cNvSpPr>
            <a:spLocks noGrp="1"/>
          </p:cNvSpPr>
          <p:nvPr>
            <p:ph type="sldNum" sz="quarter" idx="5"/>
          </p:nvPr>
        </p:nvSpPr>
        <p:spPr/>
        <p:txBody>
          <a:bodyPr/>
          <a:lstStyle/>
          <a:p>
            <a:fld id="{E54A8C51-3EC7-4C98-AD3D-7375C4AE1839}" type="slidenum">
              <a:rPr lang="en-GB" smtClean="0"/>
              <a:t>4</a:t>
            </a:fld>
            <a:endParaRPr lang="en-GB"/>
          </a:p>
        </p:txBody>
      </p:sp>
    </p:spTree>
    <p:extLst>
      <p:ext uri="{BB962C8B-B14F-4D97-AF65-F5344CB8AC3E}">
        <p14:creationId xmlns:p14="http://schemas.microsoft.com/office/powerpoint/2010/main" val="3871257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4A8C51-3EC7-4C98-AD3D-7375C4AE1839}" type="slidenum">
              <a:rPr lang="en-GB" smtClean="0"/>
              <a:t>12</a:t>
            </a:fld>
            <a:endParaRPr lang="en-GB"/>
          </a:p>
        </p:txBody>
      </p:sp>
    </p:spTree>
    <p:extLst>
      <p:ext uri="{BB962C8B-B14F-4D97-AF65-F5344CB8AC3E}">
        <p14:creationId xmlns:p14="http://schemas.microsoft.com/office/powerpoint/2010/main" val="2917210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8/31/2023</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205098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8/31/2023</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3932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8/31/2023</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91759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8/31/2023</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170365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8/31/2023</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536504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8/31/2023</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542595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8/31/2023</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190213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8/31/2023</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07702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8/31/2023</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975022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8/31/2023</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554577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8/31/2023</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699686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724491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176773"/>
            <a:ext cx="9144000" cy="757130"/>
          </a:xfrm>
          <a:noFill/>
        </p:spPr>
        <p:txBody>
          <a:bodyPr wrap="square" rtlCol="0">
            <a:spAutoFit/>
          </a:bodyPr>
          <a:lstStyle/>
          <a:p>
            <a:r>
              <a:rPr lang="en-GB" sz="4800" b="1" dirty="0">
                <a:latin typeface="Arial"/>
                <a:ea typeface="+mn-ea"/>
                <a:cs typeface="Arial"/>
              </a:rPr>
              <a:t>How to make a paper bag</a:t>
            </a:r>
          </a:p>
        </p:txBody>
      </p:sp>
      <p:sp>
        <p:nvSpPr>
          <p:cNvPr id="3" name="Subtitle 2"/>
          <p:cNvSpPr>
            <a:spLocks noGrp="1"/>
          </p:cNvSpPr>
          <p:nvPr>
            <p:ph type="subTitle" idx="1"/>
          </p:nvPr>
        </p:nvSpPr>
        <p:spPr>
          <a:xfrm>
            <a:off x="418374" y="5388077"/>
            <a:ext cx="7889885" cy="474660"/>
          </a:xfrm>
        </p:spPr>
        <p:txBody>
          <a:bodyPr>
            <a:normAutofit/>
          </a:bodyPr>
          <a:lstStyle/>
          <a:p>
            <a:pPr algn="l"/>
            <a:r>
              <a:rPr lang="en-GB" dirty="0">
                <a:latin typeface="+mn-lt"/>
              </a:rPr>
              <a:t>Designing and making a carrier bag from sustainable materials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rot="5400000">
            <a:off x="4865927" y="2562691"/>
            <a:ext cx="2936044" cy="2076713"/>
          </a:xfrm>
          <a:prstGeom prst="rect">
            <a:avLst/>
          </a:prstGeom>
        </p:spPr>
      </p:pic>
      <p:pic>
        <p:nvPicPr>
          <p:cNvPr id="7" name="Picture 6" descr="A picture containing monitor&#10;&#10;Description automatically generated">
            <a:extLst>
              <a:ext uri="{FF2B5EF4-FFF2-40B4-BE49-F238E27FC236}">
                <a16:creationId xmlns:a16="http://schemas.microsoft.com/office/drawing/2014/main" id="{5D6FDDEC-056D-4F69-BACF-BAD122FC98F3}"/>
              </a:ext>
            </a:extLst>
          </p:cNvPr>
          <p:cNvPicPr>
            <a:picLocks noChangeAspect="1"/>
          </p:cNvPicPr>
          <p:nvPr/>
        </p:nvPicPr>
        <p:blipFill>
          <a:blip r:embed="rId4"/>
          <a:stretch>
            <a:fillRect/>
          </a:stretch>
        </p:blipFill>
        <p:spPr>
          <a:xfrm>
            <a:off x="1324578" y="1923455"/>
            <a:ext cx="2076714" cy="2104666"/>
          </a:xfrm>
          <a:prstGeom prst="rect">
            <a:avLst/>
          </a:prstGeom>
        </p:spPr>
      </p:pic>
      <p:pic>
        <p:nvPicPr>
          <p:cNvPr id="8" name="Picture 7" descr="Icon&#10;&#10;Description automatically generated with medium confidence">
            <a:extLst>
              <a:ext uri="{FF2B5EF4-FFF2-40B4-BE49-F238E27FC236}">
                <a16:creationId xmlns:a16="http://schemas.microsoft.com/office/drawing/2014/main" id="{7D0BAF38-6B0A-48AD-870C-52EAF66C0027}"/>
              </a:ext>
            </a:extLst>
          </p:cNvPr>
          <p:cNvPicPr>
            <a:picLocks noChangeAspect="1"/>
          </p:cNvPicPr>
          <p:nvPr/>
        </p:nvPicPr>
        <p:blipFill>
          <a:blip r:embed="rId5"/>
          <a:stretch>
            <a:fillRect/>
          </a:stretch>
        </p:blipFill>
        <p:spPr>
          <a:xfrm>
            <a:off x="206323" y="2867287"/>
            <a:ext cx="2156612" cy="2321668"/>
          </a:xfrm>
          <a:prstGeom prst="rect">
            <a:avLst/>
          </a:prstGeom>
        </p:spPr>
      </p:pic>
      <p:pic>
        <p:nvPicPr>
          <p:cNvPr id="6" name="Picture 5">
            <a:extLst>
              <a:ext uri="{FF2B5EF4-FFF2-40B4-BE49-F238E27FC236}">
                <a16:creationId xmlns:a16="http://schemas.microsoft.com/office/drawing/2014/main" id="{1FB8384F-A8D7-4B60-90E9-7CE61CD5F89B}"/>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036232" y="2766405"/>
            <a:ext cx="1568463" cy="2268271"/>
          </a:xfrm>
          <a:prstGeom prst="rect">
            <a:avLst/>
          </a:prstGeom>
        </p:spPr>
      </p:pic>
    </p:spTree>
    <p:extLst>
      <p:ext uri="{BB962C8B-B14F-4D97-AF65-F5344CB8AC3E}">
        <p14:creationId xmlns:p14="http://schemas.microsoft.com/office/powerpoint/2010/main" val="2395328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356" y="961720"/>
            <a:ext cx="7886700" cy="750752"/>
          </a:xfrm>
        </p:spPr>
        <p:txBody>
          <a:bodyPr vert="horz" lIns="91440" tIns="45720" rIns="91440" bIns="45720" rtlCol="0" anchor="ctr">
            <a:normAutofit/>
          </a:bodyPr>
          <a:lstStyle/>
          <a:p>
            <a:r>
              <a:rPr lang="en-GB" sz="3600" b="1" dirty="0">
                <a:latin typeface="+mn-lt"/>
              </a:rPr>
              <a:t>Example of bag making 1</a:t>
            </a:r>
          </a:p>
        </p:txBody>
      </p:sp>
      <p:sp>
        <p:nvSpPr>
          <p:cNvPr id="4" name="Content Placeholder 2"/>
          <p:cNvSpPr txBox="1">
            <a:spLocks/>
          </p:cNvSpPr>
          <p:nvPr/>
        </p:nvSpPr>
        <p:spPr>
          <a:xfrm>
            <a:off x="2597094" y="1734208"/>
            <a:ext cx="3341252" cy="44763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GB" sz="2400" dirty="0">
                <a:latin typeface="+mn-lt"/>
              </a:rPr>
              <a:t>Fold a piece of A3 from both short sides so that the folds overlap</a:t>
            </a:r>
          </a:p>
          <a:p>
            <a:pPr marL="457200" indent="-457200">
              <a:buFont typeface="+mj-lt"/>
              <a:buAutoNum type="arabicPeriod"/>
            </a:pPr>
            <a:r>
              <a:rPr lang="en-GB" sz="2400" dirty="0">
                <a:latin typeface="+mn-lt"/>
              </a:rPr>
              <a:t>Glue the overlap down</a:t>
            </a:r>
          </a:p>
          <a:p>
            <a:pPr marL="457200" indent="-457200">
              <a:buFont typeface="+mj-lt"/>
              <a:buAutoNum type="arabicPeriod"/>
            </a:pPr>
            <a:r>
              <a:rPr lang="en-GB" sz="2400" dirty="0">
                <a:latin typeface="+mn-lt"/>
              </a:rPr>
              <a:t>Fold up one of the open ends</a:t>
            </a:r>
          </a:p>
          <a:p>
            <a:pPr marL="457200" indent="-457200">
              <a:buFont typeface="+mj-lt"/>
              <a:buAutoNum type="arabicPeriod"/>
            </a:pPr>
            <a:r>
              <a:rPr lang="en-GB" sz="2400" dirty="0">
                <a:latin typeface="+mn-lt"/>
              </a:rPr>
              <a:t>Fold the sides in as shown</a:t>
            </a:r>
          </a:p>
          <a:p>
            <a:pPr marL="457200" indent="-457200">
              <a:buFont typeface="+mj-lt"/>
              <a:buAutoNum type="arabicPeriod"/>
            </a:pPr>
            <a:endParaRPr lang="en-GB" sz="2400" dirty="0">
              <a:latin typeface="+mn-lt"/>
            </a:endParaRPr>
          </a:p>
          <a:p>
            <a:pPr marL="457200" indent="-457200">
              <a:buFont typeface="+mj-lt"/>
              <a:buAutoNum type="arabicPeriod"/>
            </a:pPr>
            <a:endParaRPr lang="en-GB" sz="2400" dirty="0">
              <a:latin typeface="+mn-lt"/>
            </a:endParaRPr>
          </a:p>
          <a:p>
            <a:pPr marL="457200" indent="-457200">
              <a:buFont typeface="+mj-lt"/>
              <a:buAutoNum type="arabicPeriod"/>
            </a:pPr>
            <a:endParaRPr lang="en-GB" sz="2400" dirty="0">
              <a:latin typeface="+mn-lt"/>
            </a:endParaRPr>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val="0"/>
              </a:ext>
            </a:extLst>
          </a:blip>
          <a:srcRect l="10155" t="5941" r="8689"/>
          <a:stretch/>
        </p:blipFill>
        <p:spPr>
          <a:xfrm rot="5400000">
            <a:off x="232094" y="3650673"/>
            <a:ext cx="2263843" cy="1967869"/>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val="0"/>
              </a:ext>
            </a:extLst>
          </a:blip>
          <a:srcRect l="16714" r="7761" b="12207"/>
          <a:stretch/>
        </p:blipFill>
        <p:spPr>
          <a:xfrm>
            <a:off x="354315" y="1690884"/>
            <a:ext cx="1993636" cy="1738115"/>
          </a:xfrm>
          <a:prstGeom prst="rect">
            <a:avLst/>
          </a:prstGeom>
        </p:spPr>
      </p:pic>
      <p:pic>
        <p:nvPicPr>
          <p:cNvPr id="13" name="Picture 12"/>
          <p:cNvPicPr>
            <a:picLocks noChangeAspect="1"/>
          </p:cNvPicPr>
          <p:nvPr/>
        </p:nvPicPr>
        <p:blipFill rotWithShape="1">
          <a:blip r:embed="rId4" cstate="screen">
            <a:extLst>
              <a:ext uri="{28A0092B-C50C-407E-A947-70E740481C1C}">
                <a14:useLocalDpi xmlns:a14="http://schemas.microsoft.com/office/drawing/2010/main" val="0"/>
              </a:ext>
            </a:extLst>
          </a:blip>
          <a:srcRect l="9110" r="11058"/>
          <a:stretch/>
        </p:blipFill>
        <p:spPr>
          <a:xfrm>
            <a:off x="6219544" y="1695274"/>
            <a:ext cx="2394466" cy="2249511"/>
          </a:xfrm>
          <a:prstGeom prst="rect">
            <a:avLst/>
          </a:prstGeom>
        </p:spPr>
      </p:pic>
      <p:pic>
        <p:nvPicPr>
          <p:cNvPr id="14" name="Picture 13"/>
          <p:cNvPicPr>
            <a:picLocks noChangeAspect="1"/>
          </p:cNvPicPr>
          <p:nvPr/>
        </p:nvPicPr>
        <p:blipFill rotWithShape="1">
          <a:blip r:embed="rId5" cstate="screen">
            <a:extLst>
              <a:ext uri="{28A0092B-C50C-407E-A947-70E740481C1C}">
                <a14:useLocalDpi xmlns:a14="http://schemas.microsoft.com/office/drawing/2010/main" val="0"/>
              </a:ext>
            </a:extLst>
          </a:blip>
          <a:srcRect r="9330" b="8361"/>
          <a:stretch/>
        </p:blipFill>
        <p:spPr>
          <a:xfrm>
            <a:off x="6187488" y="4056963"/>
            <a:ext cx="2426521" cy="1839317"/>
          </a:xfrm>
          <a:prstGeom prst="rect">
            <a:avLst/>
          </a:prstGeom>
        </p:spPr>
      </p:pic>
      <p:sp>
        <p:nvSpPr>
          <p:cNvPr id="15" name="TextBox 14"/>
          <p:cNvSpPr txBox="1"/>
          <p:nvPr/>
        </p:nvSpPr>
        <p:spPr>
          <a:xfrm>
            <a:off x="380081" y="2816264"/>
            <a:ext cx="340158" cy="461665"/>
          </a:xfrm>
          <a:prstGeom prst="rect">
            <a:avLst/>
          </a:prstGeom>
          <a:noFill/>
        </p:spPr>
        <p:txBody>
          <a:bodyPr wrap="none" rtlCol="0">
            <a:spAutoFit/>
          </a:bodyPr>
          <a:lstStyle/>
          <a:p>
            <a:r>
              <a:rPr lang="en-GB" sz="2400" b="1" dirty="0"/>
              <a:t>1</a:t>
            </a:r>
          </a:p>
        </p:txBody>
      </p:sp>
      <p:sp>
        <p:nvSpPr>
          <p:cNvPr id="16" name="TextBox 15"/>
          <p:cNvSpPr txBox="1"/>
          <p:nvPr/>
        </p:nvSpPr>
        <p:spPr>
          <a:xfrm>
            <a:off x="380081" y="3696498"/>
            <a:ext cx="340158" cy="461665"/>
          </a:xfrm>
          <a:prstGeom prst="rect">
            <a:avLst/>
          </a:prstGeom>
          <a:noFill/>
        </p:spPr>
        <p:txBody>
          <a:bodyPr wrap="none" rtlCol="0">
            <a:spAutoFit/>
          </a:bodyPr>
          <a:lstStyle/>
          <a:p>
            <a:r>
              <a:rPr lang="en-GB" sz="2400" b="1" dirty="0"/>
              <a:t>2</a:t>
            </a:r>
          </a:p>
        </p:txBody>
      </p:sp>
      <p:sp>
        <p:nvSpPr>
          <p:cNvPr id="17" name="TextBox 16"/>
          <p:cNvSpPr txBox="1"/>
          <p:nvPr/>
        </p:nvSpPr>
        <p:spPr>
          <a:xfrm>
            <a:off x="8186056" y="3334918"/>
            <a:ext cx="340158" cy="461665"/>
          </a:xfrm>
          <a:prstGeom prst="rect">
            <a:avLst/>
          </a:prstGeom>
          <a:noFill/>
        </p:spPr>
        <p:txBody>
          <a:bodyPr wrap="none" rtlCol="0">
            <a:spAutoFit/>
          </a:bodyPr>
          <a:lstStyle/>
          <a:p>
            <a:r>
              <a:rPr lang="en-GB" sz="2400" b="1" dirty="0"/>
              <a:t>3</a:t>
            </a:r>
          </a:p>
        </p:txBody>
      </p:sp>
      <p:sp>
        <p:nvSpPr>
          <p:cNvPr id="18" name="TextBox 17"/>
          <p:cNvSpPr txBox="1"/>
          <p:nvPr/>
        </p:nvSpPr>
        <p:spPr>
          <a:xfrm>
            <a:off x="8186056" y="4056963"/>
            <a:ext cx="340158" cy="461665"/>
          </a:xfrm>
          <a:prstGeom prst="rect">
            <a:avLst/>
          </a:prstGeom>
          <a:noFill/>
        </p:spPr>
        <p:txBody>
          <a:bodyPr wrap="none" rtlCol="0">
            <a:spAutoFit/>
          </a:bodyPr>
          <a:lstStyle/>
          <a:p>
            <a:r>
              <a:rPr lang="en-GB" sz="2400" b="1" dirty="0"/>
              <a:t>4</a:t>
            </a:r>
          </a:p>
        </p:txBody>
      </p:sp>
    </p:spTree>
    <p:extLst>
      <p:ext uri="{BB962C8B-B14F-4D97-AF65-F5344CB8AC3E}">
        <p14:creationId xmlns:p14="http://schemas.microsoft.com/office/powerpoint/2010/main" val="3731280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006" y="983456"/>
            <a:ext cx="7886700" cy="750752"/>
          </a:xfrm>
        </p:spPr>
        <p:txBody>
          <a:bodyPr vert="horz" lIns="91440" tIns="45720" rIns="91440" bIns="45720" rtlCol="0" anchor="ctr">
            <a:normAutofit/>
          </a:bodyPr>
          <a:lstStyle/>
          <a:p>
            <a:r>
              <a:rPr lang="en-GB" sz="3600" b="1" dirty="0">
                <a:latin typeface="+mn-lt"/>
              </a:rPr>
              <a:t>Example of bag making 2</a:t>
            </a:r>
          </a:p>
        </p:txBody>
      </p:sp>
      <p:sp>
        <p:nvSpPr>
          <p:cNvPr id="4" name="Content Placeholder 2"/>
          <p:cNvSpPr txBox="1">
            <a:spLocks/>
          </p:cNvSpPr>
          <p:nvPr/>
        </p:nvSpPr>
        <p:spPr>
          <a:xfrm>
            <a:off x="2597094" y="1734208"/>
            <a:ext cx="3893216" cy="44763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5"/>
            </a:pPr>
            <a:r>
              <a:rPr lang="en-GB" sz="2400" dirty="0">
                <a:latin typeface="+mn-lt"/>
              </a:rPr>
              <a:t>Fold the bottom together as shown</a:t>
            </a:r>
          </a:p>
          <a:p>
            <a:pPr marL="457200" indent="-457200">
              <a:buFont typeface="+mj-lt"/>
              <a:buAutoNum type="arabicPeriod" startAt="5"/>
            </a:pPr>
            <a:r>
              <a:rPr lang="en-GB" sz="2400" dirty="0">
                <a:latin typeface="+mn-lt"/>
              </a:rPr>
              <a:t>Glue down firmly</a:t>
            </a:r>
          </a:p>
          <a:p>
            <a:pPr marL="457200" indent="-457200">
              <a:buFont typeface="+mj-lt"/>
              <a:buAutoNum type="arabicPeriod" startAt="5"/>
            </a:pPr>
            <a:r>
              <a:rPr lang="en-GB" sz="2400" dirty="0">
                <a:latin typeface="+mn-lt"/>
              </a:rPr>
              <a:t>Unfold the bag until it will stand up on its own</a:t>
            </a:r>
          </a:p>
          <a:p>
            <a:pPr marL="457200" indent="-457200">
              <a:buFont typeface="+mj-lt"/>
              <a:buAutoNum type="arabicPeriod" startAt="5"/>
            </a:pPr>
            <a:r>
              <a:rPr lang="en-GB" sz="2400" dirty="0">
                <a:latin typeface="+mn-lt"/>
              </a:rPr>
              <a:t>Cut two reinforcing pieces for the handle using card</a:t>
            </a:r>
          </a:p>
          <a:p>
            <a:pPr marL="457200" indent="-457200">
              <a:buFont typeface="+mj-lt"/>
              <a:buAutoNum type="arabicPeriod" startAt="5"/>
            </a:pPr>
            <a:endParaRPr lang="en-GB" sz="2400" dirty="0">
              <a:latin typeface="+mn-lt"/>
            </a:endParaRPr>
          </a:p>
          <a:p>
            <a:pPr marL="457200" indent="-457200">
              <a:buFont typeface="+mj-lt"/>
              <a:buAutoNum type="arabicPeriod" startAt="5"/>
            </a:pPr>
            <a:endParaRPr lang="en-GB" sz="2400" dirty="0">
              <a:latin typeface="+mn-lt"/>
            </a:endParaRPr>
          </a:p>
          <a:p>
            <a:pPr marL="457200" indent="-457200">
              <a:buFont typeface="+mj-lt"/>
              <a:buAutoNum type="arabicPeriod" startAt="5"/>
            </a:pPr>
            <a:endParaRPr lang="en-GB" sz="2400" dirty="0">
              <a:latin typeface="+mn-lt"/>
            </a:endParaRP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rot="5400000">
            <a:off x="6190448" y="1757971"/>
            <a:ext cx="2624765" cy="1636945"/>
          </a:xfrm>
          <a:prstGeom prst="rect">
            <a:avLst/>
          </a:prstGeom>
        </p:spPr>
      </p:pic>
      <p:pic>
        <p:nvPicPr>
          <p:cNvPr id="9" name="Picture 8"/>
          <p:cNvPicPr>
            <a:picLocks noChangeAspect="1"/>
          </p:cNvPicPr>
          <p:nvPr/>
        </p:nvPicPr>
        <p:blipFill rotWithShape="1">
          <a:blip r:embed="rId3" cstate="screen">
            <a:extLst>
              <a:ext uri="{28A0092B-C50C-407E-A947-70E740481C1C}">
                <a14:useLocalDpi xmlns:a14="http://schemas.microsoft.com/office/drawing/2010/main" val="0"/>
              </a:ext>
            </a:extLst>
          </a:blip>
          <a:srcRect r="16064" b="32246"/>
          <a:stretch/>
        </p:blipFill>
        <p:spPr>
          <a:xfrm>
            <a:off x="281005" y="3888826"/>
            <a:ext cx="2291863" cy="1387509"/>
          </a:xfrm>
          <a:prstGeom prst="rect">
            <a:avLst/>
          </a:prstGeom>
        </p:spPr>
      </p:pic>
      <p:pic>
        <p:nvPicPr>
          <p:cNvPr id="10" name="Picture 9"/>
          <p:cNvPicPr>
            <a:picLocks noChangeAspect="1"/>
          </p:cNvPicPr>
          <p:nvPr/>
        </p:nvPicPr>
        <p:blipFill rotWithShape="1">
          <a:blip r:embed="rId4" cstate="screen">
            <a:extLst>
              <a:ext uri="{28A0092B-C50C-407E-A947-70E740481C1C}">
                <a14:useLocalDpi xmlns:a14="http://schemas.microsoft.com/office/drawing/2010/main" val="0"/>
              </a:ext>
            </a:extLst>
          </a:blip>
          <a:srcRect l="9648" r="7011" b="15435"/>
          <a:stretch/>
        </p:blipFill>
        <p:spPr>
          <a:xfrm>
            <a:off x="281006" y="1684864"/>
            <a:ext cx="2291862" cy="1744136"/>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6781" t="11536" r="18142"/>
          <a:stretch/>
        </p:blipFill>
        <p:spPr>
          <a:xfrm rot="5400000">
            <a:off x="6576674" y="4134191"/>
            <a:ext cx="1852313" cy="1636946"/>
          </a:xfrm>
          <a:prstGeom prst="rect">
            <a:avLst/>
          </a:prstGeom>
        </p:spPr>
      </p:pic>
      <p:sp>
        <p:nvSpPr>
          <p:cNvPr id="15" name="TextBox 14"/>
          <p:cNvSpPr txBox="1"/>
          <p:nvPr/>
        </p:nvSpPr>
        <p:spPr>
          <a:xfrm>
            <a:off x="437385" y="2934739"/>
            <a:ext cx="340158" cy="461665"/>
          </a:xfrm>
          <a:prstGeom prst="rect">
            <a:avLst/>
          </a:prstGeom>
          <a:noFill/>
        </p:spPr>
        <p:txBody>
          <a:bodyPr wrap="none" rtlCol="0">
            <a:spAutoFit/>
          </a:bodyPr>
          <a:lstStyle/>
          <a:p>
            <a:r>
              <a:rPr lang="en-GB" sz="2400" b="1" dirty="0"/>
              <a:t>5</a:t>
            </a:r>
          </a:p>
        </p:txBody>
      </p:sp>
      <p:sp>
        <p:nvSpPr>
          <p:cNvPr id="16" name="TextBox 15"/>
          <p:cNvSpPr txBox="1"/>
          <p:nvPr/>
        </p:nvSpPr>
        <p:spPr>
          <a:xfrm>
            <a:off x="437385" y="4711471"/>
            <a:ext cx="340158" cy="461665"/>
          </a:xfrm>
          <a:prstGeom prst="rect">
            <a:avLst/>
          </a:prstGeom>
          <a:noFill/>
        </p:spPr>
        <p:txBody>
          <a:bodyPr wrap="none" rtlCol="0">
            <a:spAutoFit/>
          </a:bodyPr>
          <a:lstStyle/>
          <a:p>
            <a:r>
              <a:rPr lang="en-GB" sz="2400" b="1" dirty="0"/>
              <a:t>6</a:t>
            </a:r>
          </a:p>
        </p:txBody>
      </p:sp>
      <p:sp>
        <p:nvSpPr>
          <p:cNvPr id="17" name="TextBox 16"/>
          <p:cNvSpPr txBox="1"/>
          <p:nvPr/>
        </p:nvSpPr>
        <p:spPr>
          <a:xfrm>
            <a:off x="7834798" y="3342469"/>
            <a:ext cx="340158" cy="461665"/>
          </a:xfrm>
          <a:prstGeom prst="rect">
            <a:avLst/>
          </a:prstGeom>
          <a:noFill/>
        </p:spPr>
        <p:txBody>
          <a:bodyPr wrap="none" rtlCol="0">
            <a:spAutoFit/>
          </a:bodyPr>
          <a:lstStyle/>
          <a:p>
            <a:r>
              <a:rPr lang="en-GB" sz="2400" b="1" dirty="0"/>
              <a:t>7</a:t>
            </a:r>
          </a:p>
        </p:txBody>
      </p:sp>
      <p:sp>
        <p:nvSpPr>
          <p:cNvPr id="18" name="TextBox 17"/>
          <p:cNvSpPr txBox="1"/>
          <p:nvPr/>
        </p:nvSpPr>
        <p:spPr>
          <a:xfrm>
            <a:off x="7834798" y="3972361"/>
            <a:ext cx="340158" cy="461665"/>
          </a:xfrm>
          <a:prstGeom prst="rect">
            <a:avLst/>
          </a:prstGeom>
          <a:noFill/>
        </p:spPr>
        <p:txBody>
          <a:bodyPr wrap="none" rtlCol="0">
            <a:spAutoFit/>
          </a:bodyPr>
          <a:lstStyle/>
          <a:p>
            <a:r>
              <a:rPr lang="en-GB" sz="2400" b="1" dirty="0"/>
              <a:t>8</a:t>
            </a:r>
          </a:p>
        </p:txBody>
      </p:sp>
    </p:spTree>
    <p:extLst>
      <p:ext uri="{BB962C8B-B14F-4D97-AF65-F5344CB8AC3E}">
        <p14:creationId xmlns:p14="http://schemas.microsoft.com/office/powerpoint/2010/main" val="2003794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568" y="1018365"/>
            <a:ext cx="7886700" cy="750752"/>
          </a:xfrm>
        </p:spPr>
        <p:txBody>
          <a:bodyPr vert="horz" lIns="91440" tIns="45720" rIns="91440" bIns="45720" rtlCol="0" anchor="ctr">
            <a:normAutofit/>
          </a:bodyPr>
          <a:lstStyle/>
          <a:p>
            <a:r>
              <a:rPr lang="en-GB" sz="3600" b="1" dirty="0">
                <a:latin typeface="+mn-lt"/>
              </a:rPr>
              <a:t>Example of bag making 3</a:t>
            </a:r>
          </a:p>
        </p:txBody>
      </p:sp>
      <p:sp>
        <p:nvSpPr>
          <p:cNvPr id="4" name="Content Placeholder 2"/>
          <p:cNvSpPr txBox="1">
            <a:spLocks/>
          </p:cNvSpPr>
          <p:nvPr/>
        </p:nvSpPr>
        <p:spPr>
          <a:xfrm>
            <a:off x="2401872" y="1734207"/>
            <a:ext cx="3816063" cy="44763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9"/>
            </a:pPr>
            <a:r>
              <a:rPr lang="en-GB" sz="2400" dirty="0">
                <a:latin typeface="+mn-lt"/>
              </a:rPr>
              <a:t>Glue the reinforcing strips inside the top of the bag, one on each side</a:t>
            </a:r>
          </a:p>
          <a:p>
            <a:pPr marL="457200" indent="-457200">
              <a:buFont typeface="+mj-lt"/>
              <a:buAutoNum type="arabicPeriod" startAt="9"/>
            </a:pPr>
            <a:r>
              <a:rPr lang="en-GB" sz="2400" dirty="0">
                <a:latin typeface="+mn-lt"/>
              </a:rPr>
              <a:t>Make holes for the string using a pencil and eraser</a:t>
            </a:r>
          </a:p>
          <a:p>
            <a:pPr marL="457200" indent="-457200">
              <a:buFont typeface="+mj-lt"/>
              <a:buAutoNum type="arabicPeriod" startAt="9"/>
            </a:pPr>
            <a:r>
              <a:rPr lang="en-GB" sz="2400" dirty="0">
                <a:latin typeface="+mn-lt"/>
              </a:rPr>
              <a:t>Thread the string though and tie knots to secure</a:t>
            </a:r>
          </a:p>
          <a:p>
            <a:pPr marL="457200" indent="-457200">
              <a:buFont typeface="+mj-lt"/>
              <a:buAutoNum type="arabicPeriod" startAt="9"/>
            </a:pPr>
            <a:r>
              <a:rPr lang="en-GB" sz="2400" dirty="0">
                <a:latin typeface="+mn-lt"/>
              </a:rPr>
              <a:t>Test the bag!</a:t>
            </a:r>
          </a:p>
          <a:p>
            <a:pPr marL="457200" indent="-457200">
              <a:buFont typeface="+mj-lt"/>
              <a:buAutoNum type="arabicPeriod" startAt="9"/>
            </a:pPr>
            <a:endParaRPr lang="en-GB" sz="2400" dirty="0">
              <a:latin typeface="+mn-lt"/>
            </a:endParaRPr>
          </a:p>
          <a:p>
            <a:pPr marL="457200" indent="-457200">
              <a:buFont typeface="+mj-lt"/>
              <a:buAutoNum type="arabicPeriod" startAt="9"/>
            </a:pPr>
            <a:endParaRPr lang="en-GB" sz="2400" dirty="0">
              <a:latin typeface="+mn-lt"/>
            </a:endParaRPr>
          </a:p>
          <a:p>
            <a:pPr marL="457200" indent="-457200">
              <a:buFont typeface="+mj-lt"/>
              <a:buAutoNum type="arabicPeriod" startAt="9"/>
            </a:pPr>
            <a:endParaRPr lang="en-GB" sz="2400" dirty="0">
              <a:latin typeface="+mn-lt"/>
            </a:endParaRP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t="5675" r="6040"/>
          <a:stretch/>
        </p:blipFill>
        <p:spPr>
          <a:xfrm rot="5400000">
            <a:off x="235888" y="1649888"/>
            <a:ext cx="1838780" cy="2007420"/>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3119" t="6514" r="11396" b="4485"/>
          <a:stretch/>
        </p:blipFill>
        <p:spPr>
          <a:xfrm rot="5400000">
            <a:off x="5604673" y="2468213"/>
            <a:ext cx="3912523" cy="2642221"/>
          </a:xfrm>
          <a:prstGeom prst="rect">
            <a:avLst/>
          </a:prstGeom>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r="17169"/>
          <a:stretch/>
        </p:blipFill>
        <p:spPr>
          <a:xfrm rot="5400000">
            <a:off x="90315" y="3803631"/>
            <a:ext cx="2173666" cy="1968161"/>
          </a:xfrm>
          <a:prstGeom prst="rect">
            <a:avLst/>
          </a:prstGeom>
        </p:spPr>
      </p:pic>
      <p:sp>
        <p:nvSpPr>
          <p:cNvPr id="15" name="TextBox 14"/>
          <p:cNvSpPr txBox="1"/>
          <p:nvPr/>
        </p:nvSpPr>
        <p:spPr>
          <a:xfrm>
            <a:off x="1804929" y="3157122"/>
            <a:ext cx="340158" cy="461665"/>
          </a:xfrm>
          <a:prstGeom prst="rect">
            <a:avLst/>
          </a:prstGeom>
          <a:noFill/>
        </p:spPr>
        <p:txBody>
          <a:bodyPr wrap="none" rtlCol="0">
            <a:spAutoFit/>
          </a:bodyPr>
          <a:lstStyle/>
          <a:p>
            <a:r>
              <a:rPr lang="en-GB" sz="2400" b="1" dirty="0"/>
              <a:t>9</a:t>
            </a:r>
          </a:p>
        </p:txBody>
      </p:sp>
      <p:sp>
        <p:nvSpPr>
          <p:cNvPr id="16" name="TextBox 15"/>
          <p:cNvSpPr txBox="1"/>
          <p:nvPr/>
        </p:nvSpPr>
        <p:spPr>
          <a:xfrm>
            <a:off x="1649438" y="5412879"/>
            <a:ext cx="495649" cy="461665"/>
          </a:xfrm>
          <a:prstGeom prst="rect">
            <a:avLst/>
          </a:prstGeom>
          <a:noFill/>
        </p:spPr>
        <p:txBody>
          <a:bodyPr wrap="none" rtlCol="0">
            <a:spAutoFit/>
          </a:bodyPr>
          <a:lstStyle/>
          <a:p>
            <a:r>
              <a:rPr lang="en-GB" sz="2400" b="1" dirty="0"/>
              <a:t>10</a:t>
            </a:r>
            <a:endParaRPr lang="en-GB" b="1" dirty="0"/>
          </a:p>
        </p:txBody>
      </p:sp>
      <p:sp>
        <p:nvSpPr>
          <p:cNvPr id="19" name="TextBox 18"/>
          <p:cNvSpPr txBox="1"/>
          <p:nvPr/>
        </p:nvSpPr>
        <p:spPr>
          <a:xfrm>
            <a:off x="6385982" y="5080099"/>
            <a:ext cx="495649" cy="461665"/>
          </a:xfrm>
          <a:prstGeom prst="rect">
            <a:avLst/>
          </a:prstGeom>
          <a:noFill/>
        </p:spPr>
        <p:txBody>
          <a:bodyPr wrap="none" rtlCol="0">
            <a:spAutoFit/>
          </a:bodyPr>
          <a:lstStyle/>
          <a:p>
            <a:r>
              <a:rPr lang="en-GB" sz="2400" b="1" dirty="0"/>
              <a:t>11</a:t>
            </a:r>
          </a:p>
        </p:txBody>
      </p:sp>
    </p:spTree>
    <p:extLst>
      <p:ext uri="{BB962C8B-B14F-4D97-AF65-F5344CB8AC3E}">
        <p14:creationId xmlns:p14="http://schemas.microsoft.com/office/powerpoint/2010/main" val="3544259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18CBB807-AE2D-253B-0694-4865099FB9B2}"/>
              </a:ext>
            </a:extLst>
          </p:cNvPr>
          <p:cNvSpPr txBox="1"/>
          <p:nvPr/>
        </p:nvSpPr>
        <p:spPr>
          <a:xfrm>
            <a:off x="612559" y="1582340"/>
            <a:ext cx="7918882" cy="3693319"/>
          </a:xfrm>
          <a:prstGeom prst="rect">
            <a:avLst/>
          </a:prstGeom>
          <a:noFill/>
        </p:spPr>
        <p:txBody>
          <a:bodyPr wrap="square">
            <a:spAutoFit/>
          </a:bodyPr>
          <a:lstStyle/>
          <a:p>
            <a:r>
              <a:rPr lang="en-GB" b="1" dirty="0"/>
              <a:t>Stay safe  </a:t>
            </a:r>
          </a:p>
          <a:p>
            <a:r>
              <a:rPr lang="en-GB" dirty="0"/>
              <a:t>Whether you are a scientist researching a new medicine or an engineer solving climate change, safety always comes first. An adult must always be around and supervising when doing this activity. You are responsible for:</a:t>
            </a:r>
          </a:p>
          <a:p>
            <a:r>
              <a:rPr lang="en-GB" dirty="0"/>
              <a:t> </a:t>
            </a:r>
          </a:p>
          <a:p>
            <a:r>
              <a:rPr lang="en-GB" dirty="0"/>
              <a:t>•	ensuring that any equipment used for this activity is in good working condition</a:t>
            </a:r>
          </a:p>
          <a:p>
            <a:r>
              <a:rPr lang="en-GB" dirty="0"/>
              <a:t>•	behaving sensibly and following any safety instructions so as not to hurt or injure yourself or others </a:t>
            </a:r>
          </a:p>
          <a:p>
            <a:r>
              <a:rPr lang="en-GB" dirty="0"/>
              <a:t> </a:t>
            </a:r>
          </a:p>
          <a:p>
            <a:r>
              <a:rPr lang="en-GB" dirty="0"/>
              <a:t>Please note that in the absence of any negligence or other breach of duty by us, this activity is carried out at your own risk. It is important to take extra care at the stages marked with this symbol: ⚠ </a:t>
            </a:r>
          </a:p>
        </p:txBody>
      </p:sp>
    </p:spTree>
    <p:extLst>
      <p:ext uri="{BB962C8B-B14F-4D97-AF65-F5344CB8AC3E}">
        <p14:creationId xmlns:p14="http://schemas.microsoft.com/office/powerpoint/2010/main" val="2028544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488" y="1158803"/>
            <a:ext cx="7886700" cy="784009"/>
          </a:xfrm>
        </p:spPr>
        <p:txBody>
          <a:bodyPr>
            <a:normAutofit/>
          </a:bodyPr>
          <a:lstStyle/>
          <a:p>
            <a:r>
              <a:rPr lang="en-GB" sz="3600" b="1" dirty="0">
                <a:latin typeface="+mn-lt"/>
              </a:rPr>
              <a:t>The Plastic Bag Problem!</a:t>
            </a:r>
          </a:p>
        </p:txBody>
      </p:sp>
      <p:sp>
        <p:nvSpPr>
          <p:cNvPr id="3" name="Content Placeholder 2"/>
          <p:cNvSpPr>
            <a:spLocks noGrp="1"/>
          </p:cNvSpPr>
          <p:nvPr>
            <p:ph idx="1"/>
          </p:nvPr>
        </p:nvSpPr>
        <p:spPr>
          <a:xfrm>
            <a:off x="247119" y="2119646"/>
            <a:ext cx="7886700" cy="3754899"/>
          </a:xfrm>
        </p:spPr>
        <p:txBody>
          <a:bodyPr vert="horz" lIns="91440" tIns="45720" rIns="91440" bIns="45720" rtlCol="0">
            <a:normAutofit/>
          </a:bodyPr>
          <a:lstStyle/>
          <a:p>
            <a:r>
              <a:rPr lang="en-GB" sz="2400" dirty="0">
                <a:latin typeface="+mn-lt"/>
              </a:rPr>
              <a:t>Carrier bags are useful!</a:t>
            </a:r>
          </a:p>
          <a:p>
            <a:r>
              <a:rPr lang="en-GB" sz="2400" dirty="0">
                <a:latin typeface="+mn-lt"/>
              </a:rPr>
              <a:t>However - they are often made of plastic.</a:t>
            </a:r>
          </a:p>
          <a:p>
            <a:r>
              <a:rPr lang="en-GB" sz="2400" dirty="0">
                <a:latin typeface="+mn-lt"/>
              </a:rPr>
              <a:t>This plastic is typically made from oil – if the current need for oil continues, it will run out during your lifetime.</a:t>
            </a:r>
          </a:p>
          <a:p>
            <a:r>
              <a:rPr lang="en-GB" sz="2400" dirty="0">
                <a:latin typeface="+mn-lt"/>
              </a:rPr>
              <a:t>When they are thrown away, many are buried in landfill – it takes over 500 years for a plastic bag to biodegrade!</a:t>
            </a:r>
          </a:p>
          <a:p>
            <a:r>
              <a:rPr lang="en-GB" sz="2400" dirty="0">
                <a:latin typeface="+mn-lt"/>
              </a:rPr>
              <a:t>Others are dumped at sea. Plastic waste – including carrier bags – kills </a:t>
            </a:r>
            <a:r>
              <a:rPr lang="en-GB" sz="2400" b="1" dirty="0">
                <a:latin typeface="+mn-lt"/>
              </a:rPr>
              <a:t>100 million </a:t>
            </a:r>
            <a:r>
              <a:rPr lang="en-GB" sz="2400" dirty="0">
                <a:latin typeface="+mn-lt"/>
              </a:rPr>
              <a:t>marine animals each year.</a:t>
            </a:r>
          </a:p>
          <a:p>
            <a:endParaRPr lang="en-GB" sz="2400" dirty="0">
              <a:latin typeface="+mn-lt"/>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810507" y="1158803"/>
            <a:ext cx="1086374" cy="1571086"/>
          </a:xfrm>
          <a:prstGeom prst="rect">
            <a:avLst/>
          </a:prstGeom>
        </p:spPr>
      </p:pic>
    </p:spTree>
    <p:extLst>
      <p:ext uri="{BB962C8B-B14F-4D97-AF65-F5344CB8AC3E}">
        <p14:creationId xmlns:p14="http://schemas.microsoft.com/office/powerpoint/2010/main" val="2304112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8181CF2-BE07-479A-9C54-797B1112D13E}"/>
              </a:ext>
            </a:extLst>
          </p:cNvPr>
          <p:cNvPicPr>
            <a:picLocks noChangeAspect="1"/>
          </p:cNvPicPr>
          <p:nvPr/>
        </p:nvPicPr>
        <p:blipFill>
          <a:blip r:embed="rId3"/>
          <a:stretch>
            <a:fillRect/>
          </a:stretch>
        </p:blipFill>
        <p:spPr>
          <a:xfrm>
            <a:off x="6949696" y="4465355"/>
            <a:ext cx="1874007" cy="1601690"/>
          </a:xfrm>
          <a:prstGeom prst="rect">
            <a:avLst/>
          </a:prstGeom>
        </p:spPr>
      </p:pic>
      <p:pic>
        <p:nvPicPr>
          <p:cNvPr id="8" name="Picture 7">
            <a:extLst>
              <a:ext uri="{FF2B5EF4-FFF2-40B4-BE49-F238E27FC236}">
                <a16:creationId xmlns:a16="http://schemas.microsoft.com/office/drawing/2014/main" id="{F313E40F-4F65-472C-9FF7-495DA8A47523}"/>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colorTemperature colorTemp="7200"/>
                    </a14:imgEffect>
                    <a14:imgEffect>
                      <a14:brightnessContrast bright="20000"/>
                    </a14:imgEffect>
                  </a14:imgLayer>
                </a14:imgProps>
              </a:ext>
              <a:ext uri="{28A0092B-C50C-407E-A947-70E740481C1C}">
                <a14:useLocalDpi xmlns:a14="http://schemas.microsoft.com/office/drawing/2010/main"/>
              </a:ext>
            </a:extLst>
          </a:blip>
          <a:srcRect l="9058" r="15226"/>
          <a:stretch/>
        </p:blipFill>
        <p:spPr>
          <a:xfrm rot="10800000">
            <a:off x="4134880" y="1166385"/>
            <a:ext cx="3459892" cy="3427173"/>
          </a:xfrm>
          <a:prstGeom prst="rect">
            <a:avLst/>
          </a:prstGeom>
        </p:spPr>
      </p:pic>
      <p:sp>
        <p:nvSpPr>
          <p:cNvPr id="2" name="Title 1"/>
          <p:cNvSpPr>
            <a:spLocks noGrp="1"/>
          </p:cNvSpPr>
          <p:nvPr>
            <p:ph type="title"/>
          </p:nvPr>
        </p:nvSpPr>
        <p:spPr>
          <a:xfrm>
            <a:off x="0" y="598830"/>
            <a:ext cx="7886700" cy="1325563"/>
          </a:xfrm>
        </p:spPr>
        <p:txBody>
          <a:bodyPr vert="horz" lIns="91440" tIns="45720" rIns="91440" bIns="45720" rtlCol="0" anchor="ctr">
            <a:normAutofit/>
          </a:bodyPr>
          <a:lstStyle/>
          <a:p>
            <a:r>
              <a:rPr lang="en-GB" sz="3600" b="1" dirty="0">
                <a:latin typeface="+mn-lt"/>
              </a:rPr>
              <a:t>Resources</a:t>
            </a:r>
          </a:p>
        </p:txBody>
      </p:sp>
      <p:sp>
        <p:nvSpPr>
          <p:cNvPr id="3" name="Content Placeholder 2"/>
          <p:cNvSpPr>
            <a:spLocks noGrp="1"/>
          </p:cNvSpPr>
          <p:nvPr>
            <p:ph idx="1"/>
          </p:nvPr>
        </p:nvSpPr>
        <p:spPr>
          <a:xfrm>
            <a:off x="0" y="1491637"/>
            <a:ext cx="7302843" cy="4373134"/>
          </a:xfrm>
        </p:spPr>
        <p:txBody>
          <a:bodyPr vert="horz" lIns="91440" tIns="45720" rIns="91440" bIns="45720" rtlCol="0">
            <a:noAutofit/>
          </a:bodyPr>
          <a:lstStyle/>
          <a:p>
            <a:r>
              <a:rPr lang="en-GB" sz="2400" dirty="0">
                <a:latin typeface="+mn-lt"/>
              </a:rPr>
              <a:t>You will need:</a:t>
            </a:r>
          </a:p>
          <a:p>
            <a:pPr marL="457200" indent="-457200">
              <a:buFont typeface="Arial" panose="020B0604020202020204" pitchFamily="34" charset="0"/>
              <a:buChar char="•"/>
            </a:pPr>
            <a:r>
              <a:rPr lang="en-GB" sz="2400" dirty="0">
                <a:latin typeface="+mn-lt"/>
              </a:rPr>
              <a:t>Scissors</a:t>
            </a:r>
          </a:p>
          <a:p>
            <a:pPr marL="457200" indent="-457200">
              <a:buFont typeface="Arial" panose="020B0604020202020204" pitchFamily="34" charset="0"/>
              <a:buChar char="•"/>
            </a:pPr>
            <a:r>
              <a:rPr lang="en-GB" sz="2400" dirty="0">
                <a:latin typeface="+mn-lt"/>
              </a:rPr>
              <a:t>A3 Paper or thin </a:t>
            </a:r>
            <a:r>
              <a:rPr lang="en-GB" sz="2400" dirty="0" err="1">
                <a:latin typeface="+mn-lt"/>
              </a:rPr>
              <a:t>ard</a:t>
            </a:r>
            <a:endParaRPr lang="en-GB" sz="2400" dirty="0">
              <a:latin typeface="+mn-lt"/>
            </a:endParaRPr>
          </a:p>
          <a:p>
            <a:pPr marL="457200" indent="-457200">
              <a:buFont typeface="Arial" panose="020B0604020202020204" pitchFamily="34" charset="0"/>
              <a:buChar char="•"/>
            </a:pPr>
            <a:r>
              <a:rPr lang="en-GB" sz="2400" dirty="0">
                <a:latin typeface="+mn-lt"/>
              </a:rPr>
              <a:t>Glue (or a stapler)</a:t>
            </a:r>
          </a:p>
          <a:p>
            <a:pPr marL="457200" indent="-457200">
              <a:buFont typeface="Arial" panose="020B0604020202020204" pitchFamily="34" charset="0"/>
              <a:buChar char="•"/>
            </a:pPr>
            <a:r>
              <a:rPr lang="en-GB" sz="2400" dirty="0">
                <a:latin typeface="+mn-lt"/>
              </a:rPr>
              <a:t>Ruler</a:t>
            </a:r>
          </a:p>
          <a:p>
            <a:pPr marL="457200" indent="-457200">
              <a:buFont typeface="Arial" panose="020B0604020202020204" pitchFamily="34" charset="0"/>
              <a:buChar char="•"/>
            </a:pPr>
            <a:r>
              <a:rPr lang="en-GB" sz="2400" dirty="0">
                <a:latin typeface="+mn-lt"/>
              </a:rPr>
              <a:t>Pens, paint or crayons</a:t>
            </a:r>
          </a:p>
          <a:p>
            <a:pPr marL="457200" indent="-457200">
              <a:buFont typeface="Arial" panose="020B0604020202020204" pitchFamily="34" charset="0"/>
              <a:buChar char="•"/>
            </a:pPr>
            <a:r>
              <a:rPr lang="en-GB" sz="2400" dirty="0">
                <a:latin typeface="+mn-lt"/>
              </a:rPr>
              <a:t>String</a:t>
            </a:r>
          </a:p>
          <a:p>
            <a:pPr marL="457200" indent="-457200">
              <a:buFont typeface="Arial" panose="020B0604020202020204" pitchFamily="34" charset="0"/>
              <a:buChar char="•"/>
            </a:pPr>
            <a:r>
              <a:rPr lang="en-GB" sz="2400" dirty="0">
                <a:latin typeface="+mn-lt"/>
              </a:rPr>
              <a:t>Some weights (or groceries)</a:t>
            </a:r>
          </a:p>
          <a:p>
            <a:pPr marL="0" indent="0">
              <a:buNone/>
            </a:pPr>
            <a:endParaRPr lang="en-GB" sz="2400" dirty="0">
              <a:latin typeface="+mn-lt"/>
            </a:endParaRPr>
          </a:p>
          <a:p>
            <a:pPr marL="0" indent="0">
              <a:buNone/>
            </a:pPr>
            <a:r>
              <a:rPr lang="en-GB" sz="2400" dirty="0">
                <a:latin typeface="+mn-lt"/>
              </a:rPr>
              <a:t>		Note: </a:t>
            </a:r>
            <a:r>
              <a:rPr lang="en-GB" sz="2400" u="sng" dirty="0">
                <a:latin typeface="+mn-lt"/>
              </a:rPr>
              <a:t>no sticky tape allowed</a:t>
            </a:r>
            <a:r>
              <a:rPr lang="en-GB" sz="2400" dirty="0">
                <a:latin typeface="+mn-lt"/>
              </a:rPr>
              <a:t> – its plastic!</a:t>
            </a:r>
          </a:p>
          <a:p>
            <a:endParaRPr lang="en-GB" sz="2400" dirty="0">
              <a:latin typeface="+mn-lt"/>
            </a:endParaRPr>
          </a:p>
          <a:p>
            <a:endParaRPr lang="en-GB" sz="2400" dirty="0">
              <a:latin typeface="+mn-lt"/>
            </a:endParaRPr>
          </a:p>
          <a:p>
            <a:endParaRPr lang="en-GB" sz="2400" dirty="0">
              <a:latin typeface="+mn-lt"/>
            </a:endParaRPr>
          </a:p>
        </p:txBody>
      </p:sp>
      <p:sp>
        <p:nvSpPr>
          <p:cNvPr id="10" name="Content Placeholder 2">
            <a:extLst>
              <a:ext uri="{FF2B5EF4-FFF2-40B4-BE49-F238E27FC236}">
                <a16:creationId xmlns:a16="http://schemas.microsoft.com/office/drawing/2014/main" id="{1BE3904F-121D-4015-A59E-815498349517}"/>
              </a:ext>
            </a:extLst>
          </p:cNvPr>
          <p:cNvSpPr txBox="1">
            <a:spLocks/>
          </p:cNvSpPr>
          <p:nvPr/>
        </p:nvSpPr>
        <p:spPr>
          <a:xfrm>
            <a:off x="7625200" y="4121323"/>
            <a:ext cx="2784389" cy="16569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600" dirty="0">
                <a:solidFill>
                  <a:srgbClr val="FF0000"/>
                </a:solidFill>
                <a:latin typeface="+mn-lt"/>
              </a:rPr>
              <a:t>X</a:t>
            </a:r>
          </a:p>
          <a:p>
            <a:endParaRPr lang="en-GB" sz="16600" dirty="0">
              <a:solidFill>
                <a:srgbClr val="FF0000"/>
              </a:solidFill>
              <a:latin typeface="+mn-lt"/>
            </a:endParaRPr>
          </a:p>
          <a:p>
            <a:endParaRPr lang="en-GB" sz="16600" dirty="0">
              <a:solidFill>
                <a:srgbClr val="FF0000"/>
              </a:solidFill>
              <a:latin typeface="+mn-lt"/>
            </a:endParaRPr>
          </a:p>
          <a:p>
            <a:endParaRPr lang="en-GB" sz="16600" dirty="0">
              <a:solidFill>
                <a:srgbClr val="FF0000"/>
              </a:solidFill>
              <a:latin typeface="+mn-lt"/>
            </a:endParaRPr>
          </a:p>
        </p:txBody>
      </p:sp>
    </p:spTree>
    <p:extLst>
      <p:ext uri="{BB962C8B-B14F-4D97-AF65-F5344CB8AC3E}">
        <p14:creationId xmlns:p14="http://schemas.microsoft.com/office/powerpoint/2010/main" val="2014604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567" y="1672644"/>
            <a:ext cx="6635578" cy="1262463"/>
          </a:xfrm>
        </p:spPr>
        <p:txBody>
          <a:bodyPr vert="horz" lIns="91440" tIns="45720" rIns="91440" bIns="45720" rtlCol="0">
            <a:normAutofit/>
          </a:bodyPr>
          <a:lstStyle/>
          <a:p>
            <a:pPr marL="0" indent="0">
              <a:buNone/>
            </a:pPr>
            <a:r>
              <a:rPr lang="en-GB" sz="2400" dirty="0">
                <a:latin typeface="+mn-lt"/>
              </a:rPr>
              <a:t>A supermarket has asked you to design a carrier bag from sustainable materials. It should be attractive and have the supermarket logo on it. </a:t>
            </a:r>
          </a:p>
        </p:txBody>
      </p:sp>
      <p:pic>
        <p:nvPicPr>
          <p:cNvPr id="4" name="Pictur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414054" y="1132439"/>
            <a:ext cx="1510564" cy="2184539"/>
          </a:xfrm>
          <a:prstGeom prst="rect">
            <a:avLst/>
          </a:prstGeom>
        </p:spPr>
      </p:pic>
      <p:sp>
        <p:nvSpPr>
          <p:cNvPr id="6" name="Content Placeholder 2"/>
          <p:cNvSpPr txBox="1">
            <a:spLocks/>
          </p:cNvSpPr>
          <p:nvPr/>
        </p:nvSpPr>
        <p:spPr>
          <a:xfrm>
            <a:off x="461269" y="4199100"/>
            <a:ext cx="7705269" cy="972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mn-lt"/>
            </a:endParaRPr>
          </a:p>
        </p:txBody>
      </p:sp>
      <p:sp>
        <p:nvSpPr>
          <p:cNvPr id="7" name="Title 6"/>
          <p:cNvSpPr>
            <a:spLocks noGrp="1"/>
          </p:cNvSpPr>
          <p:nvPr>
            <p:ph type="title"/>
          </p:nvPr>
        </p:nvSpPr>
        <p:spPr>
          <a:xfrm>
            <a:off x="100567" y="1129710"/>
            <a:ext cx="3953860" cy="456462"/>
          </a:xfrm>
        </p:spPr>
        <p:txBody>
          <a:bodyPr>
            <a:noAutofit/>
          </a:bodyPr>
          <a:lstStyle/>
          <a:p>
            <a:r>
              <a:rPr lang="en-GB" sz="3600" b="1" dirty="0">
                <a:latin typeface="+mn-lt"/>
              </a:rPr>
              <a:t>Design Brief</a:t>
            </a:r>
          </a:p>
        </p:txBody>
      </p:sp>
      <p:sp>
        <p:nvSpPr>
          <p:cNvPr id="8" name="Content Placeholder 2"/>
          <p:cNvSpPr txBox="1">
            <a:spLocks/>
          </p:cNvSpPr>
          <p:nvPr/>
        </p:nvSpPr>
        <p:spPr>
          <a:xfrm>
            <a:off x="100567" y="3684790"/>
            <a:ext cx="8924618" cy="21695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latin typeface="+mn-lt"/>
              </a:rPr>
              <a:t>The bag must be made from sustainable materials – no plastic</a:t>
            </a:r>
          </a:p>
          <a:p>
            <a:r>
              <a:rPr lang="en-GB" sz="2400" dirty="0">
                <a:latin typeface="+mn-lt"/>
              </a:rPr>
              <a:t>The bag should carry up to 2 kg of shopping</a:t>
            </a:r>
          </a:p>
          <a:p>
            <a:r>
              <a:rPr lang="en-GB" sz="2400" dirty="0">
                <a:latin typeface="+mn-lt"/>
              </a:rPr>
              <a:t>The bag should have an attractive design on it, to appeal to shoppers</a:t>
            </a:r>
          </a:p>
          <a:p>
            <a:r>
              <a:rPr lang="en-GB" sz="2400" dirty="0">
                <a:latin typeface="+mn-lt"/>
              </a:rPr>
              <a:t>The bag must have handles so it can be carried comfortably</a:t>
            </a:r>
          </a:p>
        </p:txBody>
      </p:sp>
      <p:sp>
        <p:nvSpPr>
          <p:cNvPr id="9" name="Title 6"/>
          <p:cNvSpPr txBox="1">
            <a:spLocks/>
          </p:cNvSpPr>
          <p:nvPr/>
        </p:nvSpPr>
        <p:spPr>
          <a:xfrm>
            <a:off x="100567" y="3026921"/>
            <a:ext cx="3953860" cy="4564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a:lstStyle>
          <a:p>
            <a:r>
              <a:rPr lang="en-GB" sz="3600" b="1" dirty="0">
                <a:latin typeface="+mn-lt"/>
              </a:rPr>
              <a:t>Specification</a:t>
            </a:r>
          </a:p>
        </p:txBody>
      </p:sp>
    </p:spTree>
    <p:extLst>
      <p:ext uri="{BB962C8B-B14F-4D97-AF65-F5344CB8AC3E}">
        <p14:creationId xmlns:p14="http://schemas.microsoft.com/office/powerpoint/2010/main" val="892400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155" y="1074790"/>
            <a:ext cx="5961336" cy="498504"/>
          </a:xfrm>
        </p:spPr>
        <p:txBody>
          <a:bodyPr>
            <a:noAutofit/>
          </a:bodyPr>
          <a:lstStyle/>
          <a:p>
            <a:r>
              <a:rPr lang="en-GB" sz="3600" b="1" dirty="0">
                <a:latin typeface="+mn-lt"/>
              </a:rPr>
              <a:t>Step 1 - Making your first bag</a:t>
            </a:r>
            <a:endParaRPr lang="en-GB" sz="3600" dirty="0">
              <a:latin typeface="+mn-lt"/>
            </a:endParaRPr>
          </a:p>
        </p:txBody>
      </p:sp>
      <p:sp>
        <p:nvSpPr>
          <p:cNvPr id="3" name="Content Placeholder 2"/>
          <p:cNvSpPr>
            <a:spLocks noGrp="1"/>
          </p:cNvSpPr>
          <p:nvPr>
            <p:ph idx="1"/>
          </p:nvPr>
        </p:nvSpPr>
        <p:spPr>
          <a:xfrm>
            <a:off x="124155" y="1742303"/>
            <a:ext cx="5164537" cy="4364206"/>
          </a:xfrm>
        </p:spPr>
        <p:txBody>
          <a:bodyPr>
            <a:noAutofit/>
          </a:bodyPr>
          <a:lstStyle/>
          <a:p>
            <a:r>
              <a:rPr lang="en-GB" sz="2400" dirty="0">
                <a:latin typeface="+mn-lt"/>
              </a:rPr>
              <a:t>Take a piece of paper and fold it down the middle</a:t>
            </a:r>
          </a:p>
          <a:p>
            <a:r>
              <a:rPr lang="en-GB" sz="2400" dirty="0">
                <a:latin typeface="+mn-lt"/>
              </a:rPr>
              <a:t>Glue the sides and bottom together. Let the glue dry!</a:t>
            </a:r>
          </a:p>
          <a:p>
            <a:r>
              <a:rPr lang="en-GB" sz="2400" dirty="0">
                <a:latin typeface="+mn-lt"/>
              </a:rPr>
              <a:t>Make a handle hole at the open end</a:t>
            </a:r>
          </a:p>
          <a:p>
            <a:r>
              <a:rPr lang="en-GB" sz="2400" dirty="0">
                <a:latin typeface="+mn-lt"/>
              </a:rPr>
              <a:t>Test your bag. How much weight can you get in before it breaks?</a:t>
            </a:r>
          </a:p>
          <a:p>
            <a:r>
              <a:rPr lang="en-GB" sz="2400" dirty="0">
                <a:latin typeface="+mn-lt"/>
              </a:rPr>
              <a:t>This first attempt took one bottle of pop weighing 500g before the handle broke</a:t>
            </a:r>
          </a:p>
          <a:p>
            <a:endParaRPr lang="en-GB" sz="2400" dirty="0">
              <a:latin typeface="+mn-lt"/>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765861" y="4256869"/>
            <a:ext cx="2116595" cy="1587447"/>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rot="5400000">
            <a:off x="7043268" y="2307562"/>
            <a:ext cx="2129224" cy="1596918"/>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288693" y="1742303"/>
            <a:ext cx="1818290" cy="1363718"/>
          </a:xfrm>
          <a:prstGeom prst="rect">
            <a:avLst/>
          </a:prstGeom>
        </p:spPr>
      </p:pic>
    </p:spTree>
    <p:extLst>
      <p:ext uri="{BB962C8B-B14F-4D97-AF65-F5344CB8AC3E}">
        <p14:creationId xmlns:p14="http://schemas.microsoft.com/office/powerpoint/2010/main" val="3715604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960" y="709045"/>
            <a:ext cx="8997039" cy="1325563"/>
          </a:xfrm>
        </p:spPr>
        <p:txBody>
          <a:bodyPr vert="horz" lIns="91440" tIns="45720" rIns="91440" bIns="45720" rtlCol="0" anchor="ctr">
            <a:normAutofit/>
          </a:bodyPr>
          <a:lstStyle/>
          <a:p>
            <a:r>
              <a:rPr lang="en-GB" sz="3600" b="1" dirty="0">
                <a:latin typeface="+mn-lt"/>
              </a:rPr>
              <a:t>Step 2 – Improving the bag design</a:t>
            </a:r>
          </a:p>
        </p:txBody>
      </p:sp>
      <p:sp>
        <p:nvSpPr>
          <p:cNvPr id="3" name="Content Placeholder 2"/>
          <p:cNvSpPr>
            <a:spLocks noGrp="1"/>
          </p:cNvSpPr>
          <p:nvPr>
            <p:ph idx="1"/>
          </p:nvPr>
        </p:nvSpPr>
        <p:spPr>
          <a:xfrm>
            <a:off x="146961" y="1666318"/>
            <a:ext cx="6187662" cy="3774558"/>
          </a:xfrm>
        </p:spPr>
        <p:txBody>
          <a:bodyPr vert="horz" lIns="91440" tIns="45720" rIns="91440" bIns="45720" rtlCol="0">
            <a:noAutofit/>
          </a:bodyPr>
          <a:lstStyle/>
          <a:p>
            <a:pPr marL="457200" indent="-457200">
              <a:buFont typeface="+mj-lt"/>
              <a:buAutoNum type="alphaLcParenR"/>
            </a:pPr>
            <a:r>
              <a:rPr lang="en-GB" sz="2400" dirty="0">
                <a:latin typeface="+mn-lt"/>
              </a:rPr>
              <a:t>Look at the bag. Where did it rip?</a:t>
            </a:r>
          </a:p>
          <a:p>
            <a:pPr marL="457200" indent="-457200">
              <a:buFont typeface="+mj-lt"/>
              <a:buAutoNum type="alphaLcParenR"/>
            </a:pPr>
            <a:r>
              <a:rPr lang="en-GB" sz="2400" dirty="0">
                <a:latin typeface="+mn-lt"/>
              </a:rPr>
              <a:t>Can you make another one that will not break there? You could add extra material, to reinforce it, or change the design</a:t>
            </a:r>
          </a:p>
          <a:p>
            <a:pPr marL="457200" indent="-457200">
              <a:buFont typeface="+mj-lt"/>
              <a:buAutoNum type="alphaLcParenR"/>
            </a:pPr>
            <a:r>
              <a:rPr lang="en-GB" sz="2400" dirty="0">
                <a:latin typeface="+mn-lt"/>
              </a:rPr>
              <a:t>Make a bag to your new design.</a:t>
            </a:r>
          </a:p>
          <a:p>
            <a:pPr marL="457200" indent="-457200">
              <a:buFont typeface="+mj-lt"/>
              <a:buAutoNum type="alphaLcParenR"/>
            </a:pPr>
            <a:r>
              <a:rPr lang="en-GB" sz="2400" dirty="0">
                <a:latin typeface="+mn-lt"/>
              </a:rPr>
              <a:t>Test the new bag until it breaks. Does it carry more weight? </a:t>
            </a:r>
          </a:p>
          <a:p>
            <a:r>
              <a:rPr lang="en-GB" sz="2400" dirty="0">
                <a:latin typeface="+mn-lt"/>
              </a:rPr>
              <a:t>Repeat steps a) – d) until you are happy with your bag design. </a:t>
            </a:r>
          </a:p>
          <a:p>
            <a:r>
              <a:rPr lang="en-GB" sz="2400" dirty="0">
                <a:latin typeface="+mn-lt"/>
              </a:rPr>
              <a:t>Each time you repeat the steps is called a Design Iteration.</a:t>
            </a:r>
          </a:p>
          <a:p>
            <a:pPr marL="0" indent="0">
              <a:buNone/>
            </a:pPr>
            <a:endParaRPr lang="en-GB" sz="2400" dirty="0">
              <a:latin typeface="+mn-lt"/>
            </a:endParaRPr>
          </a:p>
          <a:p>
            <a:endParaRPr lang="en-GB" sz="2400" dirty="0">
              <a:latin typeface="+mn-lt"/>
            </a:endParaRPr>
          </a:p>
        </p:txBody>
      </p:sp>
      <p:sp>
        <p:nvSpPr>
          <p:cNvPr id="7" name="TextBox 6"/>
          <p:cNvSpPr txBox="1"/>
          <p:nvPr/>
        </p:nvSpPr>
        <p:spPr>
          <a:xfrm>
            <a:off x="6032937" y="1093011"/>
            <a:ext cx="301686" cy="369332"/>
          </a:xfrm>
          <a:prstGeom prst="rect">
            <a:avLst/>
          </a:prstGeom>
          <a:noFill/>
        </p:spPr>
        <p:txBody>
          <a:bodyPr wrap="none" rtlCol="0">
            <a:spAutoFit/>
          </a:bodyPr>
          <a:lstStyle/>
          <a:p>
            <a:r>
              <a:rPr lang="en-GB" dirty="0"/>
              <a:t>4</a:t>
            </a:r>
          </a:p>
        </p:txBody>
      </p:sp>
      <p:pic>
        <p:nvPicPr>
          <p:cNvPr id="12" name="Picture 11" descr="A picture containing text, accessory&#10;&#10;Description automatically generated">
            <a:extLst>
              <a:ext uri="{FF2B5EF4-FFF2-40B4-BE49-F238E27FC236}">
                <a16:creationId xmlns:a16="http://schemas.microsoft.com/office/drawing/2014/main" id="{9BA2F0B4-EE86-47B7-9EEF-087CC6CB9624}"/>
              </a:ext>
            </a:extLst>
          </p:cNvPr>
          <p:cNvPicPr>
            <a:picLocks noChangeAspect="1"/>
          </p:cNvPicPr>
          <p:nvPr/>
        </p:nvPicPr>
        <p:blipFill>
          <a:blip r:embed="rId2"/>
          <a:stretch>
            <a:fillRect/>
          </a:stretch>
        </p:blipFill>
        <p:spPr>
          <a:xfrm>
            <a:off x="6463423" y="2221363"/>
            <a:ext cx="2533616" cy="3032757"/>
          </a:xfrm>
          <a:prstGeom prst="rect">
            <a:avLst/>
          </a:prstGeom>
        </p:spPr>
      </p:pic>
    </p:spTree>
    <p:extLst>
      <p:ext uri="{BB962C8B-B14F-4D97-AF65-F5344CB8AC3E}">
        <p14:creationId xmlns:p14="http://schemas.microsoft.com/office/powerpoint/2010/main" val="2697272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167" y="743614"/>
            <a:ext cx="9144000" cy="1325563"/>
          </a:xfrm>
        </p:spPr>
        <p:txBody>
          <a:bodyPr vert="horz" lIns="91440" tIns="45720" rIns="91440" bIns="45720" rtlCol="0" anchor="ctr">
            <a:normAutofit/>
          </a:bodyPr>
          <a:lstStyle/>
          <a:p>
            <a:r>
              <a:rPr lang="en-GB" sz="3600" b="1" dirty="0">
                <a:latin typeface="+mn-lt"/>
              </a:rPr>
              <a:t>Step 3 – Check the Specification</a:t>
            </a:r>
          </a:p>
        </p:txBody>
      </p:sp>
      <p:sp>
        <p:nvSpPr>
          <p:cNvPr id="3" name="Content Placeholder 2"/>
          <p:cNvSpPr>
            <a:spLocks noGrp="1"/>
          </p:cNvSpPr>
          <p:nvPr>
            <p:ph idx="1"/>
          </p:nvPr>
        </p:nvSpPr>
        <p:spPr>
          <a:xfrm>
            <a:off x="131167" y="1733105"/>
            <a:ext cx="4079769" cy="4263658"/>
          </a:xfrm>
        </p:spPr>
        <p:txBody>
          <a:bodyPr vert="horz" lIns="91440" tIns="45720" rIns="91440" bIns="45720" rtlCol="0">
            <a:normAutofit/>
          </a:bodyPr>
          <a:lstStyle/>
          <a:p>
            <a:r>
              <a:rPr lang="en-GB" sz="2400" dirty="0">
                <a:latin typeface="+mn-lt"/>
              </a:rPr>
              <a:t>You should now have a good bag design that is strong.</a:t>
            </a:r>
          </a:p>
          <a:p>
            <a:r>
              <a:rPr lang="en-GB" sz="2400" dirty="0">
                <a:latin typeface="+mn-lt"/>
              </a:rPr>
              <a:t>Now look at the Specification again. What is left?</a:t>
            </a:r>
          </a:p>
          <a:p>
            <a:r>
              <a:rPr lang="en-GB" sz="2400" dirty="0">
                <a:latin typeface="+mn-lt"/>
              </a:rPr>
              <a:t>The bag needs to be attractive to shoppers – how will you decorate it?</a:t>
            </a:r>
          </a:p>
          <a:p>
            <a:r>
              <a:rPr lang="en-GB" sz="2400" dirty="0">
                <a:latin typeface="+mn-lt"/>
              </a:rPr>
              <a:t>The bag also needs comfortable handles. How can you improve them?</a:t>
            </a:r>
          </a:p>
          <a:p>
            <a:endParaRPr lang="en-GB" sz="2400" dirty="0">
              <a:latin typeface="+mn-lt"/>
            </a:endParaRPr>
          </a:p>
        </p:txBody>
      </p:sp>
      <p:pic>
        <p:nvPicPr>
          <p:cNvPr id="5" name="Picture 4" descr="A picture containing icon&#10;&#10;Description automatically generated">
            <a:extLst>
              <a:ext uri="{FF2B5EF4-FFF2-40B4-BE49-F238E27FC236}">
                <a16:creationId xmlns:a16="http://schemas.microsoft.com/office/drawing/2014/main" id="{E45ACE59-3803-4A3A-B6BF-3BA2D4CAF39F}"/>
              </a:ext>
            </a:extLst>
          </p:cNvPr>
          <p:cNvPicPr>
            <a:picLocks noChangeAspect="1"/>
          </p:cNvPicPr>
          <p:nvPr/>
        </p:nvPicPr>
        <p:blipFill rotWithShape="1">
          <a:blip r:embed="rId2"/>
          <a:srcRect l="10000" t="8669" r="8214"/>
          <a:stretch/>
        </p:blipFill>
        <p:spPr>
          <a:xfrm>
            <a:off x="5018470" y="3431527"/>
            <a:ext cx="2829697" cy="2401244"/>
          </a:xfrm>
          <a:prstGeom prst="rect">
            <a:avLst/>
          </a:prstGeom>
        </p:spPr>
      </p:pic>
      <p:pic>
        <p:nvPicPr>
          <p:cNvPr id="8" name="Picture 7" descr="Icon&#10;&#10;Description automatically generated">
            <a:extLst>
              <a:ext uri="{FF2B5EF4-FFF2-40B4-BE49-F238E27FC236}">
                <a16:creationId xmlns:a16="http://schemas.microsoft.com/office/drawing/2014/main" id="{70D40D4F-9E96-49DD-A905-41B34380CDF7}"/>
              </a:ext>
            </a:extLst>
          </p:cNvPr>
          <p:cNvPicPr>
            <a:picLocks noChangeAspect="1"/>
          </p:cNvPicPr>
          <p:nvPr/>
        </p:nvPicPr>
        <p:blipFill>
          <a:blip r:embed="rId3"/>
          <a:stretch>
            <a:fillRect/>
          </a:stretch>
        </p:blipFill>
        <p:spPr>
          <a:xfrm>
            <a:off x="6078596" y="1733105"/>
            <a:ext cx="1185920" cy="1476632"/>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8E3B751B-C570-483D-8D7B-DB90286F070E}"/>
              </a:ext>
            </a:extLst>
          </p:cNvPr>
          <p:cNvPicPr>
            <a:picLocks noChangeAspect="1"/>
          </p:cNvPicPr>
          <p:nvPr/>
        </p:nvPicPr>
        <p:blipFill>
          <a:blip r:embed="rId4"/>
          <a:stretch>
            <a:fillRect/>
          </a:stretch>
        </p:blipFill>
        <p:spPr>
          <a:xfrm>
            <a:off x="7479090" y="2236572"/>
            <a:ext cx="1307777" cy="1628361"/>
          </a:xfrm>
          <a:prstGeom prst="rect">
            <a:avLst/>
          </a:prstGeom>
        </p:spPr>
      </p:pic>
    </p:spTree>
    <p:extLst>
      <p:ext uri="{BB962C8B-B14F-4D97-AF65-F5344CB8AC3E}">
        <p14:creationId xmlns:p14="http://schemas.microsoft.com/office/powerpoint/2010/main" val="618822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monitor&#10;&#10;Description automatically generated">
            <a:extLst>
              <a:ext uri="{FF2B5EF4-FFF2-40B4-BE49-F238E27FC236}">
                <a16:creationId xmlns:a16="http://schemas.microsoft.com/office/drawing/2014/main" id="{C0C74343-C000-4B1D-96E4-43E3EDED0645}"/>
              </a:ext>
            </a:extLst>
          </p:cNvPr>
          <p:cNvPicPr>
            <a:picLocks noChangeAspect="1"/>
          </p:cNvPicPr>
          <p:nvPr/>
        </p:nvPicPr>
        <p:blipFill>
          <a:blip r:embed="rId2"/>
          <a:stretch>
            <a:fillRect/>
          </a:stretch>
        </p:blipFill>
        <p:spPr>
          <a:xfrm>
            <a:off x="6537089" y="1378669"/>
            <a:ext cx="2304410" cy="2335427"/>
          </a:xfrm>
          <a:prstGeom prst="rect">
            <a:avLst/>
          </a:prstGeom>
        </p:spPr>
      </p:pic>
      <p:sp>
        <p:nvSpPr>
          <p:cNvPr id="2" name="Title 1"/>
          <p:cNvSpPr>
            <a:spLocks noGrp="1"/>
          </p:cNvSpPr>
          <p:nvPr>
            <p:ph type="title"/>
          </p:nvPr>
        </p:nvSpPr>
        <p:spPr>
          <a:xfrm>
            <a:off x="258172" y="717064"/>
            <a:ext cx="9144000" cy="1325563"/>
          </a:xfrm>
        </p:spPr>
        <p:txBody>
          <a:bodyPr vert="horz" lIns="91440" tIns="45720" rIns="91440" bIns="45720" rtlCol="0" anchor="ctr">
            <a:normAutofit/>
          </a:bodyPr>
          <a:lstStyle/>
          <a:p>
            <a:r>
              <a:rPr lang="en-GB" sz="3600" b="1" dirty="0">
                <a:latin typeface="+mn-lt"/>
              </a:rPr>
              <a:t>Extension Activities</a:t>
            </a:r>
          </a:p>
        </p:txBody>
      </p:sp>
      <p:sp>
        <p:nvSpPr>
          <p:cNvPr id="3" name="Content Placeholder 2"/>
          <p:cNvSpPr>
            <a:spLocks noGrp="1"/>
          </p:cNvSpPr>
          <p:nvPr>
            <p:ph idx="1"/>
          </p:nvPr>
        </p:nvSpPr>
        <p:spPr>
          <a:xfrm>
            <a:off x="258172" y="1896359"/>
            <a:ext cx="5126712" cy="3635473"/>
          </a:xfrm>
        </p:spPr>
        <p:txBody>
          <a:bodyPr vert="horz" lIns="91440" tIns="45720" rIns="91440" bIns="45720" rtlCol="0">
            <a:normAutofit/>
          </a:bodyPr>
          <a:lstStyle/>
          <a:p>
            <a:r>
              <a:rPr lang="en-GB" sz="2400" dirty="0">
                <a:latin typeface="+mn-lt"/>
              </a:rPr>
              <a:t>Make the biggest bag you can</a:t>
            </a:r>
          </a:p>
          <a:p>
            <a:r>
              <a:rPr lang="en-GB" sz="2400" dirty="0">
                <a:latin typeface="+mn-lt"/>
              </a:rPr>
              <a:t>Challenge your friends to see who can make the strongest bag</a:t>
            </a:r>
          </a:p>
          <a:p>
            <a:r>
              <a:rPr lang="en-GB" sz="2400" dirty="0">
                <a:latin typeface="+mn-lt"/>
              </a:rPr>
              <a:t>Try making a bag out of an old T shirt. What sort of T shirt works best?</a:t>
            </a:r>
          </a:p>
          <a:p>
            <a:r>
              <a:rPr lang="en-GB" sz="2400" dirty="0">
                <a:latin typeface="+mn-lt"/>
              </a:rPr>
              <a:t>What other clothes could you use? If you have a sewing kit or a sewing machine how would this help?</a:t>
            </a:r>
          </a:p>
          <a:p>
            <a:endParaRPr lang="en-GB" sz="2400" dirty="0">
              <a:latin typeface="+mn-lt"/>
            </a:endParaRPr>
          </a:p>
          <a:p>
            <a:endParaRPr lang="en-GB" sz="2400" dirty="0">
              <a:latin typeface="+mn-lt"/>
            </a:endParaRPr>
          </a:p>
        </p:txBody>
      </p:sp>
      <p:pic>
        <p:nvPicPr>
          <p:cNvPr id="5" name="Picture 4" descr="Icon&#10;&#10;Description automatically generated with medium confidence">
            <a:extLst>
              <a:ext uri="{FF2B5EF4-FFF2-40B4-BE49-F238E27FC236}">
                <a16:creationId xmlns:a16="http://schemas.microsoft.com/office/drawing/2014/main" id="{43DF0D2C-9578-4DAB-86E2-66CEC35DB7ED}"/>
              </a:ext>
            </a:extLst>
          </p:cNvPr>
          <p:cNvPicPr>
            <a:picLocks noChangeAspect="1"/>
          </p:cNvPicPr>
          <p:nvPr/>
        </p:nvPicPr>
        <p:blipFill>
          <a:blip r:embed="rId3"/>
          <a:stretch>
            <a:fillRect/>
          </a:stretch>
        </p:blipFill>
        <p:spPr>
          <a:xfrm>
            <a:off x="5207203" y="2546382"/>
            <a:ext cx="2393068" cy="2576221"/>
          </a:xfrm>
          <a:prstGeom prst="rect">
            <a:avLst/>
          </a:prstGeom>
        </p:spPr>
      </p:pic>
      <p:pic>
        <p:nvPicPr>
          <p:cNvPr id="7" name="Picture 6" descr="A picture containing red&#10;&#10;Description automatically generated">
            <a:extLst>
              <a:ext uri="{FF2B5EF4-FFF2-40B4-BE49-F238E27FC236}">
                <a16:creationId xmlns:a16="http://schemas.microsoft.com/office/drawing/2014/main" id="{F6882953-1916-4B02-B7CA-7B4F4E6CD1ED}"/>
              </a:ext>
            </a:extLst>
          </p:cNvPr>
          <p:cNvPicPr>
            <a:picLocks noChangeAspect="1"/>
          </p:cNvPicPr>
          <p:nvPr/>
        </p:nvPicPr>
        <p:blipFill>
          <a:blip r:embed="rId4"/>
          <a:stretch>
            <a:fillRect/>
          </a:stretch>
        </p:blipFill>
        <p:spPr>
          <a:xfrm>
            <a:off x="6803794" y="3329720"/>
            <a:ext cx="2340206" cy="2973657"/>
          </a:xfrm>
          <a:prstGeom prst="rect">
            <a:avLst/>
          </a:prstGeom>
        </p:spPr>
      </p:pic>
    </p:spTree>
    <p:extLst>
      <p:ext uri="{BB962C8B-B14F-4D97-AF65-F5344CB8AC3E}">
        <p14:creationId xmlns:p14="http://schemas.microsoft.com/office/powerpoint/2010/main" val="102161549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TotalTime>
  <Words>770</Words>
  <Application>Microsoft Office PowerPoint</Application>
  <PresentationFormat>On-screen Show (4:3)</PresentationFormat>
  <Paragraphs>95</Paragraphs>
  <Slides>12</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How to make a paper bag</vt:lpstr>
      <vt:lpstr>PowerPoint Presentation</vt:lpstr>
      <vt:lpstr>The Plastic Bag Problem!</vt:lpstr>
      <vt:lpstr>Resources</vt:lpstr>
      <vt:lpstr>Design Brief</vt:lpstr>
      <vt:lpstr>Step 1 - Making your first bag</vt:lpstr>
      <vt:lpstr>Step 2 – Improving the bag design</vt:lpstr>
      <vt:lpstr>Step 3 – Check the Specification</vt:lpstr>
      <vt:lpstr>Extension Activities</vt:lpstr>
      <vt:lpstr>Example of bag making 1</vt:lpstr>
      <vt:lpstr>Example of bag making 2</vt:lpstr>
      <vt:lpstr>Example of bag making 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Marie Neighbour</cp:lastModifiedBy>
  <cp:revision>10</cp:revision>
  <dcterms:created xsi:type="dcterms:W3CDTF">2017-06-28T15:11:57Z</dcterms:created>
  <dcterms:modified xsi:type="dcterms:W3CDTF">2023-08-31T13:43:26Z</dcterms:modified>
</cp:coreProperties>
</file>