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8" r:id="rId3"/>
    <p:sldId id="260" r:id="rId4"/>
    <p:sldId id="264" r:id="rId5"/>
    <p:sldId id="261" r:id="rId6"/>
    <p:sldId id="265" r:id="rId7"/>
    <p:sldId id="266"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94714"/>
  </p:normalViewPr>
  <p:slideViewPr>
    <p:cSldViewPr snapToGrid="0" snapToObjects="1">
      <p:cViewPr varScale="1">
        <p:scale>
          <a:sx n="154" d="100"/>
          <a:sy n="154" d="100"/>
        </p:scale>
        <p:origin x="4542"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9/1/2023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E15E-0B6C-CC4C-982A-B7508C19396A}"/>
              </a:ext>
            </a:extLst>
          </p:cNvPr>
          <p:cNvSpPr>
            <a:spLocks noGrp="1"/>
          </p:cNvSpPr>
          <p:nvPr>
            <p:ph type="title"/>
          </p:nvPr>
        </p:nvSpPr>
        <p:spPr>
          <a:xfrm>
            <a:off x="628650" y="1267671"/>
            <a:ext cx="7886700" cy="757130"/>
          </a:xfrm>
          <a:noFill/>
        </p:spPr>
        <p:txBody>
          <a:bodyPr wrap="square" rtlCol="0">
            <a:spAutoFit/>
          </a:bodyPr>
          <a:lstStyle/>
          <a:p>
            <a:pPr algn="ctr"/>
            <a:r>
              <a:rPr lang="en-US" sz="4800" b="1" dirty="0">
                <a:latin typeface="Arial"/>
                <a:ea typeface="+mn-ea"/>
                <a:cs typeface="Arial"/>
              </a:rPr>
              <a:t>Turn milk into plastic</a:t>
            </a:r>
          </a:p>
        </p:txBody>
      </p:sp>
      <p:sp>
        <p:nvSpPr>
          <p:cNvPr id="3" name="Content Placeholder 2">
            <a:extLst>
              <a:ext uri="{FF2B5EF4-FFF2-40B4-BE49-F238E27FC236}">
                <a16:creationId xmlns:a16="http://schemas.microsoft.com/office/drawing/2014/main" id="{A17E2A0B-589A-AD47-B7FF-866CEEAE2049}"/>
              </a:ext>
            </a:extLst>
          </p:cNvPr>
          <p:cNvSpPr>
            <a:spLocks noGrp="1"/>
          </p:cNvSpPr>
          <p:nvPr>
            <p:ph idx="1"/>
          </p:nvPr>
        </p:nvSpPr>
        <p:spPr>
          <a:xfrm>
            <a:off x="813377" y="5209380"/>
            <a:ext cx="7886700" cy="665092"/>
          </a:xfrm>
        </p:spPr>
        <p:txBody>
          <a:bodyPr>
            <a:normAutofit/>
          </a:bodyPr>
          <a:lstStyle/>
          <a:p>
            <a:pPr marL="0" indent="0">
              <a:buNone/>
            </a:pPr>
            <a:r>
              <a:rPr lang="en-US" dirty="0">
                <a:latin typeface="Arial" panose="020B0604020202020204" pitchFamily="34" charset="0"/>
                <a:cs typeface="Arial" panose="020B0604020202020204" pitchFamily="34" charset="0"/>
              </a:rPr>
              <a:t>A project to make a mouldable plastic from milk</a:t>
            </a:r>
          </a:p>
        </p:txBody>
      </p:sp>
      <p:pic>
        <p:nvPicPr>
          <p:cNvPr id="7" name="Picture 6">
            <a:extLst>
              <a:ext uri="{FF2B5EF4-FFF2-40B4-BE49-F238E27FC236}">
                <a16:creationId xmlns:a16="http://schemas.microsoft.com/office/drawing/2014/main" id="{7215B9EC-526E-4294-B9F7-E59ECE27B7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4547"/>
          <a:stretch/>
        </p:blipFill>
        <p:spPr>
          <a:xfrm>
            <a:off x="1884217" y="2176503"/>
            <a:ext cx="2207490" cy="2770024"/>
          </a:xfrm>
          <a:prstGeom prst="rect">
            <a:avLst/>
          </a:prstGeom>
        </p:spPr>
      </p:pic>
      <p:pic>
        <p:nvPicPr>
          <p:cNvPr id="5" name="Picture 4" descr="A picture containing pottery, several&#10;&#10;Description automatically generated">
            <a:extLst>
              <a:ext uri="{FF2B5EF4-FFF2-40B4-BE49-F238E27FC236}">
                <a16:creationId xmlns:a16="http://schemas.microsoft.com/office/drawing/2014/main" id="{8A9F35F5-597E-49D0-BEB4-7550367F1A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388" t="30748" r="1939"/>
          <a:stretch/>
        </p:blipFill>
        <p:spPr>
          <a:xfrm rot="10800000">
            <a:off x="4968394" y="2805302"/>
            <a:ext cx="2522486" cy="1907794"/>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226F3D1-39F1-4231-0D56-76A46C9A95DE}"/>
              </a:ext>
            </a:extLst>
          </p:cNvPr>
          <p:cNvSpPr txBox="1"/>
          <p:nvPr/>
        </p:nvSpPr>
        <p:spPr>
          <a:xfrm>
            <a:off x="656253" y="1582340"/>
            <a:ext cx="7831494" cy="3693319"/>
          </a:xfrm>
          <a:prstGeom prst="rect">
            <a:avLst/>
          </a:prstGeom>
          <a:noFill/>
        </p:spPr>
        <p:txBody>
          <a:bodyPr wrap="square">
            <a:spAutoFit/>
          </a:bodyPr>
          <a:lstStyle/>
          <a:p>
            <a:r>
              <a:rPr lang="en-GB" dirty="0"/>
              <a:t>Stay safe  </a:t>
            </a:r>
          </a:p>
          <a:p>
            <a:r>
              <a:rPr lang="en-GB" dirty="0"/>
              <a:t>Whether you are a scientist researching a new medicine or an engineer solving climate change, safety always comes first. An adult must always be around and supervising when doing this activity. You are responsible for:</a:t>
            </a:r>
          </a:p>
          <a:p>
            <a:r>
              <a:rPr lang="en-GB" dirty="0"/>
              <a:t> </a:t>
            </a:r>
          </a:p>
          <a:p>
            <a:r>
              <a:rPr lang="en-GB" dirty="0"/>
              <a:t>•	ensuring that any equipment used for this activity is in good working condition</a:t>
            </a:r>
          </a:p>
          <a:p>
            <a:r>
              <a:rPr lang="en-GB" dirty="0"/>
              <a:t>•	behaving sensibly and following any safety instructions so as not to hurt or injure yourself or others </a:t>
            </a:r>
          </a:p>
          <a:p>
            <a:r>
              <a:rPr lang="en-GB" dirty="0"/>
              <a:t> </a:t>
            </a:r>
          </a:p>
          <a:p>
            <a:r>
              <a:rPr lang="en-GB" dirty="0"/>
              <a:t>Please note that in the absence of any negligence or other breach of duty by us, this activity is carried out at your own risk. It is important to take extra care at the stages marked with this symbol: ⚠</a:t>
            </a:r>
          </a:p>
        </p:txBody>
      </p:sp>
    </p:spTree>
    <p:extLst>
      <p:ext uri="{BB962C8B-B14F-4D97-AF65-F5344CB8AC3E}">
        <p14:creationId xmlns:p14="http://schemas.microsoft.com/office/powerpoint/2010/main" val="209517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6C92-16D5-41AB-85EB-46DC12188DE9}"/>
              </a:ext>
            </a:extLst>
          </p:cNvPr>
          <p:cNvSpPr>
            <a:spLocks noGrp="1"/>
          </p:cNvSpPr>
          <p:nvPr>
            <p:ph type="title"/>
          </p:nvPr>
        </p:nvSpPr>
        <p:spPr>
          <a:xfrm>
            <a:off x="162893" y="811564"/>
            <a:ext cx="7886700" cy="1325563"/>
          </a:xfrm>
        </p:spPr>
        <p:txBody>
          <a:bodyPr>
            <a:normAutofit/>
          </a:bodyPr>
          <a:lstStyle/>
          <a:p>
            <a:r>
              <a:rPr lang="en-US" sz="3600" b="1" dirty="0">
                <a:latin typeface="Arial" panose="020B0604020202020204" pitchFamily="34" charset="0"/>
                <a:cs typeface="Arial" panose="020B0604020202020204" pitchFamily="34" charset="0"/>
              </a:rPr>
              <a:t>Milk plastic</a:t>
            </a:r>
            <a:endParaRPr lang="en-GB"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09C4877-B3D7-48F1-A9B2-8A4A522A0ACB}"/>
              </a:ext>
            </a:extLst>
          </p:cNvPr>
          <p:cNvSpPr>
            <a:spLocks noGrp="1"/>
          </p:cNvSpPr>
          <p:nvPr>
            <p:ph idx="1"/>
          </p:nvPr>
        </p:nvSpPr>
        <p:spPr>
          <a:xfrm>
            <a:off x="587970" y="2001659"/>
            <a:ext cx="5154560" cy="3754899"/>
          </a:xfrm>
        </p:spPr>
        <p:txBody>
          <a:bodyPr>
            <a:normAutofit fontScale="92500"/>
          </a:bodyPr>
          <a:lstStyle/>
          <a:p>
            <a:r>
              <a:rPr lang="en-GB" dirty="0">
                <a:latin typeface="Arial" panose="020B0604020202020204" pitchFamily="34" charset="0"/>
                <a:cs typeface="Arial" panose="020B0604020202020204" pitchFamily="34" charset="0"/>
              </a:rPr>
              <a:t>Plastic has been made from milk for over 100 years!</a:t>
            </a:r>
          </a:p>
          <a:p>
            <a:r>
              <a:rPr lang="en-GB" b="0" i="0" dirty="0">
                <a:effectLst/>
                <a:latin typeface="Arial" panose="020B0604020202020204" pitchFamily="34" charset="0"/>
                <a:cs typeface="Arial" panose="020B0604020202020204" pitchFamily="34" charset="0"/>
              </a:rPr>
              <a:t>This type of plastic is called ‘Casein’</a:t>
            </a:r>
          </a:p>
          <a:p>
            <a:r>
              <a:rPr lang="en-GB" dirty="0">
                <a:latin typeface="Arial" panose="020B0604020202020204" pitchFamily="34" charset="0"/>
                <a:cs typeface="Arial" panose="020B0604020202020204" pitchFamily="34" charset="0"/>
              </a:rPr>
              <a:t>It was used to make things like buttons and the cases for radios</a:t>
            </a:r>
            <a:endParaRPr lang="en-GB" b="0" i="0" dirty="0">
              <a:effectLs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how</a:t>
            </a:r>
            <a:r>
              <a:rPr lang="en-GB" b="0" i="0" dirty="0">
                <a:effectLst/>
                <a:latin typeface="Arial" panose="020B0604020202020204" pitchFamily="34" charset="0"/>
                <a:cs typeface="Arial" panose="020B0604020202020204" pitchFamily="34" charset="0"/>
              </a:rPr>
              <a:t> plastics were made before 1945, when synthetic plastics were invented</a:t>
            </a:r>
            <a:endParaRPr lang="en-GB"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24FB3C3-F240-4D37-B39B-2AEC61856B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1212"/>
          <a:stretch/>
        </p:blipFill>
        <p:spPr>
          <a:xfrm>
            <a:off x="5654900" y="2119646"/>
            <a:ext cx="3489100" cy="2945895"/>
          </a:xfrm>
          <a:prstGeom prst="rect">
            <a:avLst/>
          </a:prstGeom>
        </p:spPr>
      </p:pic>
    </p:spTree>
    <p:extLst>
      <p:ext uri="{BB962C8B-B14F-4D97-AF65-F5344CB8AC3E}">
        <p14:creationId xmlns:p14="http://schemas.microsoft.com/office/powerpoint/2010/main" val="186680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6B8B-5553-4A74-8948-39987F393B8F}"/>
              </a:ext>
            </a:extLst>
          </p:cNvPr>
          <p:cNvSpPr>
            <a:spLocks noGrp="1"/>
          </p:cNvSpPr>
          <p:nvPr>
            <p:ph type="title"/>
          </p:nvPr>
        </p:nvSpPr>
        <p:spPr>
          <a:xfrm>
            <a:off x="220687" y="772496"/>
            <a:ext cx="7886700" cy="1325563"/>
          </a:xfrm>
        </p:spPr>
        <p:txBody>
          <a:bodyPr>
            <a:normAutofit/>
          </a:bodyPr>
          <a:lstStyle/>
          <a:p>
            <a:r>
              <a:rPr lang="en-GB" sz="3600" b="1" dirty="0">
                <a:latin typeface="Arial" panose="020B0604020202020204" pitchFamily="34" charset="0"/>
                <a:cs typeface="Arial" panose="020B0604020202020204" pitchFamily="34" charset="0"/>
              </a:rPr>
              <a:t>Step 1 – Warm the milk  </a:t>
            </a:r>
          </a:p>
        </p:txBody>
      </p:sp>
      <p:sp>
        <p:nvSpPr>
          <p:cNvPr id="13" name="Content Placeholder 2">
            <a:extLst>
              <a:ext uri="{FF2B5EF4-FFF2-40B4-BE49-F238E27FC236}">
                <a16:creationId xmlns:a16="http://schemas.microsoft.com/office/drawing/2014/main" id="{B573520A-021F-470C-8781-204642E65AC7}"/>
              </a:ext>
            </a:extLst>
          </p:cNvPr>
          <p:cNvSpPr>
            <a:spLocks noGrp="1"/>
          </p:cNvSpPr>
          <p:nvPr>
            <p:ph idx="1"/>
          </p:nvPr>
        </p:nvSpPr>
        <p:spPr>
          <a:xfrm>
            <a:off x="383459" y="2132791"/>
            <a:ext cx="3366432" cy="3754899"/>
          </a:xfrm>
        </p:spPr>
        <p:txBody>
          <a:bodyPr/>
          <a:lstStyle/>
          <a:p>
            <a:r>
              <a:rPr lang="en-US" dirty="0">
                <a:latin typeface="Arial" panose="020B0604020202020204" pitchFamily="34" charset="0"/>
                <a:cs typeface="Arial" panose="020B0604020202020204" pitchFamily="34" charset="0"/>
              </a:rPr>
              <a:t>Measure 1 cup (250ml) milk into a saucepan</a:t>
            </a:r>
          </a:p>
          <a:p>
            <a:r>
              <a:rPr lang="en-US" dirty="0">
                <a:latin typeface="Arial" panose="020B0604020202020204" pitchFamily="34" charset="0"/>
                <a:cs typeface="Arial" panose="020B0604020202020204" pitchFamily="34" charset="0"/>
              </a:rPr>
              <a:t>Heat the milk until it is steaming </a:t>
            </a:r>
            <a:r>
              <a:rPr lang="en-GB" dirty="0"/>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should make 4 shapes</a:t>
            </a:r>
          </a:p>
          <a:p>
            <a:endParaRPr lang="en-GB" dirty="0">
              <a:latin typeface="Arial" panose="020B0604020202020204" pitchFamily="34" charset="0"/>
              <a:cs typeface="Arial" panose="020B0604020202020204" pitchFamily="34" charset="0"/>
            </a:endParaRPr>
          </a:p>
        </p:txBody>
      </p:sp>
      <p:pic>
        <p:nvPicPr>
          <p:cNvPr id="4" name="Picture 3" descr="A picture containing indoor, dirty, tiled&#10;&#10;Description automatically generated">
            <a:extLst>
              <a:ext uri="{FF2B5EF4-FFF2-40B4-BE49-F238E27FC236}">
                <a16:creationId xmlns:a16="http://schemas.microsoft.com/office/drawing/2014/main" id="{EE068B56-198B-4E28-9502-A81D595B50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337" t="7621" r="19327"/>
          <a:stretch/>
        </p:blipFill>
        <p:spPr>
          <a:xfrm rot="5400000">
            <a:off x="4967350" y="1833649"/>
            <a:ext cx="3531347" cy="4055035"/>
          </a:xfrm>
          <a:prstGeom prst="rect">
            <a:avLst/>
          </a:prstGeom>
        </p:spPr>
      </p:pic>
    </p:spTree>
    <p:extLst>
      <p:ext uri="{BB962C8B-B14F-4D97-AF65-F5344CB8AC3E}">
        <p14:creationId xmlns:p14="http://schemas.microsoft.com/office/powerpoint/2010/main" val="341736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6B8B-5553-4A74-8948-39987F393B8F}"/>
              </a:ext>
            </a:extLst>
          </p:cNvPr>
          <p:cNvSpPr>
            <a:spLocks noGrp="1"/>
          </p:cNvSpPr>
          <p:nvPr>
            <p:ph type="title"/>
          </p:nvPr>
        </p:nvSpPr>
        <p:spPr>
          <a:xfrm>
            <a:off x="393196" y="760633"/>
            <a:ext cx="7886700" cy="1325563"/>
          </a:xfrm>
        </p:spPr>
        <p:txBody>
          <a:bodyPr>
            <a:normAutofit/>
          </a:bodyPr>
          <a:lstStyle/>
          <a:p>
            <a:r>
              <a:rPr lang="en-GB" sz="3600" b="1" dirty="0">
                <a:latin typeface="Arial" panose="020B0604020202020204" pitchFamily="34" charset="0"/>
                <a:cs typeface="Arial" panose="020B0604020202020204" pitchFamily="34" charset="0"/>
              </a:rPr>
              <a:t>Step 2 – Add vinegar</a:t>
            </a:r>
          </a:p>
        </p:txBody>
      </p:sp>
      <p:sp>
        <p:nvSpPr>
          <p:cNvPr id="7" name="Content Placeholder 2">
            <a:extLst>
              <a:ext uri="{FF2B5EF4-FFF2-40B4-BE49-F238E27FC236}">
                <a16:creationId xmlns:a16="http://schemas.microsoft.com/office/drawing/2014/main" id="{2FEA9362-89BD-4EB1-9D3D-06C972AD4282}"/>
              </a:ext>
            </a:extLst>
          </p:cNvPr>
          <p:cNvSpPr>
            <a:spLocks noGrp="1"/>
          </p:cNvSpPr>
          <p:nvPr>
            <p:ph idx="1"/>
          </p:nvPr>
        </p:nvSpPr>
        <p:spPr>
          <a:xfrm>
            <a:off x="393196" y="2355902"/>
            <a:ext cx="4239427" cy="3754899"/>
          </a:xfrm>
        </p:spPr>
        <p:txBody>
          <a:bodyPr>
            <a:normAutofit/>
          </a:bodyPr>
          <a:lstStyle/>
          <a:p>
            <a:r>
              <a:rPr lang="en-US" dirty="0">
                <a:latin typeface="Arial" panose="020B0604020202020204" pitchFamily="34" charset="0"/>
                <a:cs typeface="Arial" panose="020B0604020202020204" pitchFamily="34" charset="0"/>
              </a:rPr>
              <a:t>Remove the saucepan from the heat </a:t>
            </a:r>
            <a:r>
              <a:rPr lang="en-GB" dirty="0"/>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Add 4 teaspoons of vinegar </a:t>
            </a:r>
          </a:p>
          <a:p>
            <a:r>
              <a:rPr lang="en-US" b="1" dirty="0">
                <a:latin typeface="Arial" panose="020B0604020202020204" pitchFamily="34" charset="0"/>
                <a:cs typeface="Arial" panose="020B0604020202020204" pitchFamily="34" charset="0"/>
              </a:rPr>
              <a:t>Gently</a:t>
            </a:r>
            <a:r>
              <a:rPr lang="en-US" dirty="0">
                <a:latin typeface="Arial" panose="020B0604020202020204" pitchFamily="34" charset="0"/>
                <a:cs typeface="Arial" panose="020B0604020202020204" pitchFamily="34" charset="0"/>
              </a:rPr>
              <a:t> stir for 1 minute - the milk will curdle </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descr="A picture containing indoor, pan, metal, stove&#10;&#10;Description automatically generated">
            <a:extLst>
              <a:ext uri="{FF2B5EF4-FFF2-40B4-BE49-F238E27FC236}">
                <a16:creationId xmlns:a16="http://schemas.microsoft.com/office/drawing/2014/main" id="{4329DA11-0AA6-4978-8382-D768E701B4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0404"/>
          <a:stretch/>
        </p:blipFill>
        <p:spPr>
          <a:xfrm rot="5400000">
            <a:off x="4950638" y="2089049"/>
            <a:ext cx="3913140" cy="3687191"/>
          </a:xfrm>
          <a:prstGeom prst="rect">
            <a:avLst/>
          </a:prstGeom>
        </p:spPr>
      </p:pic>
    </p:spTree>
    <p:extLst>
      <p:ext uri="{BB962C8B-B14F-4D97-AF65-F5344CB8AC3E}">
        <p14:creationId xmlns:p14="http://schemas.microsoft.com/office/powerpoint/2010/main" val="32739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6B8B-5553-4A74-8948-39987F393B8F}"/>
              </a:ext>
            </a:extLst>
          </p:cNvPr>
          <p:cNvSpPr>
            <a:spLocks noGrp="1"/>
          </p:cNvSpPr>
          <p:nvPr>
            <p:ph type="title"/>
          </p:nvPr>
        </p:nvSpPr>
        <p:spPr>
          <a:xfrm>
            <a:off x="255346" y="717110"/>
            <a:ext cx="7886700" cy="1325563"/>
          </a:xfrm>
        </p:spPr>
        <p:txBody>
          <a:bodyPr>
            <a:normAutofit/>
          </a:bodyPr>
          <a:lstStyle/>
          <a:p>
            <a:r>
              <a:rPr lang="en-GB" sz="3600" b="1" dirty="0">
                <a:latin typeface="Arial" panose="020B0604020202020204" pitchFamily="34" charset="0"/>
                <a:cs typeface="Arial" panose="020B0604020202020204" pitchFamily="34" charset="0"/>
              </a:rPr>
              <a:t>Step 3 – Sieve the milk</a:t>
            </a:r>
          </a:p>
        </p:txBody>
      </p:sp>
      <p:sp>
        <p:nvSpPr>
          <p:cNvPr id="5" name="Content Placeholder 2">
            <a:extLst>
              <a:ext uri="{FF2B5EF4-FFF2-40B4-BE49-F238E27FC236}">
                <a16:creationId xmlns:a16="http://schemas.microsoft.com/office/drawing/2014/main" id="{9BA7D8C9-6A8F-4851-83C0-FCCE07920BC0}"/>
              </a:ext>
            </a:extLst>
          </p:cNvPr>
          <p:cNvSpPr>
            <a:spLocks noGrp="1"/>
          </p:cNvSpPr>
          <p:nvPr>
            <p:ph idx="1"/>
          </p:nvPr>
        </p:nvSpPr>
        <p:spPr>
          <a:xfrm>
            <a:off x="609666" y="1976074"/>
            <a:ext cx="4198307" cy="3898471"/>
          </a:xfrm>
        </p:spPr>
        <p:txBody>
          <a:bodyPr>
            <a:normAutofit/>
          </a:bodyPr>
          <a:lstStyle/>
          <a:p>
            <a:r>
              <a:rPr lang="en-US" dirty="0">
                <a:latin typeface="Arial" panose="020B0604020202020204" pitchFamily="34" charset="0"/>
                <a:cs typeface="Arial" panose="020B0604020202020204" pitchFamily="34" charset="0"/>
              </a:rPr>
              <a:t>Sieve the milk over a sink </a:t>
            </a:r>
            <a:r>
              <a:rPr lang="en-GB" dirty="0"/>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Make sure the liquid has all drained off</a:t>
            </a:r>
          </a:p>
          <a:p>
            <a:r>
              <a:rPr lang="en-US" dirty="0">
                <a:latin typeface="Arial" panose="020B0604020202020204" pitchFamily="34" charset="0"/>
                <a:cs typeface="Arial" panose="020B0604020202020204" pitchFamily="34" charset="0"/>
              </a:rPr>
              <a:t>Let it cool</a:t>
            </a:r>
          </a:p>
          <a:p>
            <a:r>
              <a:rPr lang="en-US" dirty="0">
                <a:latin typeface="Arial" panose="020B0604020202020204" pitchFamily="34" charset="0"/>
                <a:cs typeface="Arial" panose="020B0604020202020204" pitchFamily="34" charset="0"/>
              </a:rPr>
              <a:t>Gently press the curds in the sieve, to squeeze out the liquid</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6" name="Picture 5" descr="A picture containing cup, kitchenware&#10;&#10;Description automatically generated">
            <a:extLst>
              <a:ext uri="{FF2B5EF4-FFF2-40B4-BE49-F238E27FC236}">
                <a16:creationId xmlns:a16="http://schemas.microsoft.com/office/drawing/2014/main" id="{438090A7-FCAC-4CBC-BC25-688F4E5A3E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959" r="6803"/>
          <a:stretch/>
        </p:blipFill>
        <p:spPr>
          <a:xfrm rot="5400000">
            <a:off x="4939638" y="2048341"/>
            <a:ext cx="3581378" cy="3570043"/>
          </a:xfrm>
          <a:prstGeom prst="rect">
            <a:avLst/>
          </a:prstGeom>
        </p:spPr>
      </p:pic>
    </p:spTree>
    <p:extLst>
      <p:ext uri="{BB962C8B-B14F-4D97-AF65-F5344CB8AC3E}">
        <p14:creationId xmlns:p14="http://schemas.microsoft.com/office/powerpoint/2010/main" val="233342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6B8B-5553-4A74-8948-39987F393B8F}"/>
              </a:ext>
            </a:extLst>
          </p:cNvPr>
          <p:cNvSpPr>
            <a:spLocks noGrp="1"/>
          </p:cNvSpPr>
          <p:nvPr>
            <p:ph type="title"/>
          </p:nvPr>
        </p:nvSpPr>
        <p:spPr>
          <a:xfrm>
            <a:off x="178484" y="805989"/>
            <a:ext cx="7886700" cy="1325563"/>
          </a:xfrm>
        </p:spPr>
        <p:txBody>
          <a:bodyPr>
            <a:normAutofit/>
          </a:bodyPr>
          <a:lstStyle/>
          <a:p>
            <a:r>
              <a:rPr lang="en-GB" sz="3600" b="1" dirty="0">
                <a:latin typeface="Arial" panose="020B0604020202020204" pitchFamily="34" charset="0"/>
                <a:cs typeface="Arial" panose="020B0604020202020204" pitchFamily="34" charset="0"/>
              </a:rPr>
              <a:t>Step 4 – Remove the liquid</a:t>
            </a:r>
          </a:p>
        </p:txBody>
      </p:sp>
      <p:sp>
        <p:nvSpPr>
          <p:cNvPr id="5" name="Content Placeholder 2">
            <a:extLst>
              <a:ext uri="{FF2B5EF4-FFF2-40B4-BE49-F238E27FC236}">
                <a16:creationId xmlns:a16="http://schemas.microsoft.com/office/drawing/2014/main" id="{10EB1E35-BCCA-474D-98F6-E1891CE2A3E9}"/>
              </a:ext>
            </a:extLst>
          </p:cNvPr>
          <p:cNvSpPr>
            <a:spLocks noGrp="1"/>
          </p:cNvSpPr>
          <p:nvPr>
            <p:ph idx="1"/>
          </p:nvPr>
        </p:nvSpPr>
        <p:spPr>
          <a:xfrm>
            <a:off x="609667" y="1976074"/>
            <a:ext cx="3740660" cy="3754899"/>
          </a:xfrm>
        </p:spPr>
        <p:txBody>
          <a:bodyPr>
            <a:normAutofit/>
          </a:bodyPr>
          <a:lstStyle/>
          <a:p>
            <a:r>
              <a:rPr lang="en-US" dirty="0">
                <a:latin typeface="Arial" panose="020B0604020202020204" pitchFamily="34" charset="0"/>
                <a:cs typeface="Arial" panose="020B0604020202020204" pitchFamily="34" charset="0"/>
              </a:rPr>
              <a:t>Remove the curds and gently squeeze to remove the liquid</a:t>
            </a:r>
          </a:p>
          <a:p>
            <a:r>
              <a:rPr lang="en-US" dirty="0">
                <a:latin typeface="Arial" panose="020B0604020202020204" pitchFamily="34" charset="0"/>
                <a:cs typeface="Arial" panose="020B0604020202020204" pitchFamily="34" charset="0"/>
              </a:rPr>
              <a:t>Use a cloth or paper towel to remove more liquid</a:t>
            </a:r>
          </a:p>
          <a:p>
            <a:r>
              <a:rPr lang="en-US" dirty="0">
                <a:latin typeface="Arial" panose="020B0604020202020204" pitchFamily="34" charset="0"/>
                <a:cs typeface="Arial" panose="020B0604020202020204" pitchFamily="34" charset="0"/>
              </a:rPr>
              <a:t>Make a curd ball</a:t>
            </a:r>
          </a:p>
          <a:p>
            <a:r>
              <a:rPr lang="en-US" dirty="0">
                <a:latin typeface="Arial" panose="020B0604020202020204" pitchFamily="34" charset="0"/>
                <a:cs typeface="Arial" panose="020B0604020202020204" pitchFamily="34" charset="0"/>
              </a:rPr>
              <a:t>This is your plastic!</a:t>
            </a:r>
          </a:p>
          <a:p>
            <a:endParaRPr lang="en-GB" dirty="0">
              <a:latin typeface="Arial" panose="020B0604020202020204" pitchFamily="34" charset="0"/>
              <a:cs typeface="Arial" panose="020B0604020202020204" pitchFamily="34" charset="0"/>
            </a:endParaRPr>
          </a:p>
        </p:txBody>
      </p:sp>
      <p:pic>
        <p:nvPicPr>
          <p:cNvPr id="8" name="Picture 7" descr="A picture containing indoor, red, close&#10;&#10;Description automatically generated">
            <a:extLst>
              <a:ext uri="{FF2B5EF4-FFF2-40B4-BE49-F238E27FC236}">
                <a16:creationId xmlns:a16="http://schemas.microsoft.com/office/drawing/2014/main" id="{C4CDE88F-9B63-459B-B136-A0978CB726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619" t="9365" r="16433"/>
          <a:stretch/>
        </p:blipFill>
        <p:spPr>
          <a:xfrm rot="5400000">
            <a:off x="6316085" y="3284628"/>
            <a:ext cx="2413074" cy="2931902"/>
          </a:xfrm>
          <a:prstGeom prst="rect">
            <a:avLst/>
          </a:prstGeom>
        </p:spPr>
      </p:pic>
      <p:pic>
        <p:nvPicPr>
          <p:cNvPr id="4" name="Picture 3" descr="A picture containing ground, person, hand, stone&#10;&#10;Description automatically generated">
            <a:extLst>
              <a:ext uri="{FF2B5EF4-FFF2-40B4-BE49-F238E27FC236}">
                <a16:creationId xmlns:a16="http://schemas.microsoft.com/office/drawing/2014/main" id="{36775FB4-235E-46C0-AD68-9F90867E66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347" t="19342" r="20000"/>
          <a:stretch/>
        </p:blipFill>
        <p:spPr>
          <a:xfrm rot="5400000">
            <a:off x="4559301" y="1786082"/>
            <a:ext cx="2551918" cy="2931901"/>
          </a:xfrm>
          <a:prstGeom prst="rect">
            <a:avLst/>
          </a:prstGeom>
        </p:spPr>
      </p:pic>
    </p:spTree>
    <p:extLst>
      <p:ext uri="{BB962C8B-B14F-4D97-AF65-F5344CB8AC3E}">
        <p14:creationId xmlns:p14="http://schemas.microsoft.com/office/powerpoint/2010/main" val="31639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6B8B-5553-4A74-8948-39987F393B8F}"/>
              </a:ext>
            </a:extLst>
          </p:cNvPr>
          <p:cNvSpPr>
            <a:spLocks noGrp="1"/>
          </p:cNvSpPr>
          <p:nvPr>
            <p:ph type="title"/>
          </p:nvPr>
        </p:nvSpPr>
        <p:spPr>
          <a:xfrm>
            <a:off x="248823" y="830098"/>
            <a:ext cx="7886700" cy="1325563"/>
          </a:xfrm>
        </p:spPr>
        <p:txBody>
          <a:bodyPr>
            <a:normAutofit/>
          </a:bodyPr>
          <a:lstStyle/>
          <a:p>
            <a:r>
              <a:rPr lang="en-GB" sz="3600" b="1" dirty="0">
                <a:latin typeface="Arial" panose="020B0604020202020204" pitchFamily="34" charset="0"/>
                <a:cs typeface="Arial" panose="020B0604020202020204" pitchFamily="34" charset="0"/>
              </a:rPr>
              <a:t>Step 5 – Ready to mould </a:t>
            </a:r>
          </a:p>
        </p:txBody>
      </p:sp>
      <p:sp>
        <p:nvSpPr>
          <p:cNvPr id="4" name="Content Placeholder 2">
            <a:extLst>
              <a:ext uri="{FF2B5EF4-FFF2-40B4-BE49-F238E27FC236}">
                <a16:creationId xmlns:a16="http://schemas.microsoft.com/office/drawing/2014/main" id="{D85F5D5C-EAB5-4B6F-B8F0-ED14CCE96302}"/>
              </a:ext>
            </a:extLst>
          </p:cNvPr>
          <p:cNvSpPr>
            <a:spLocks noGrp="1"/>
          </p:cNvSpPr>
          <p:nvPr>
            <p:ph idx="1"/>
          </p:nvPr>
        </p:nvSpPr>
        <p:spPr>
          <a:xfrm>
            <a:off x="316934" y="2155661"/>
            <a:ext cx="2861120" cy="3754899"/>
          </a:xfrm>
        </p:spPr>
        <p:txBody>
          <a:bodyPr/>
          <a:lstStyle/>
          <a:p>
            <a:r>
              <a:rPr lang="en-US" dirty="0">
                <a:latin typeface="Arial" panose="020B0604020202020204" pitchFamily="34" charset="0"/>
                <a:cs typeface="Arial" panose="020B0604020202020204" pitchFamily="34" charset="0"/>
              </a:rPr>
              <a:t>Press the curd into a mould</a:t>
            </a:r>
          </a:p>
          <a:p>
            <a:r>
              <a:rPr lang="en-US" dirty="0">
                <a:latin typeface="Arial" panose="020B0604020202020204" pitchFamily="34" charset="0"/>
                <a:cs typeface="Arial" panose="020B0604020202020204" pitchFamily="34" charset="0"/>
              </a:rPr>
              <a:t>Place the shape onto baking paper</a:t>
            </a:r>
          </a:p>
          <a:p>
            <a:r>
              <a:rPr lang="en-US" dirty="0">
                <a:latin typeface="Arial" panose="020B0604020202020204" pitchFamily="34" charset="0"/>
                <a:cs typeface="Arial" panose="020B0604020202020204" pitchFamily="34" charset="0"/>
              </a:rPr>
              <a:t>Leave on a radiator to dry</a:t>
            </a: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C739E0C-0984-4363-BAC0-049EC387E6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4898" t="14339" r="25510" b="8844"/>
          <a:stretch/>
        </p:blipFill>
        <p:spPr>
          <a:xfrm rot="5400000">
            <a:off x="4055801" y="1393337"/>
            <a:ext cx="2570632" cy="3740660"/>
          </a:xfrm>
          <a:prstGeom prst="rect">
            <a:avLst/>
          </a:prstGeom>
        </p:spPr>
      </p:pic>
      <p:pic>
        <p:nvPicPr>
          <p:cNvPr id="9" name="Picture 8" descr="A picture containing pottery, several&#10;&#10;Description automatically generated">
            <a:extLst>
              <a:ext uri="{FF2B5EF4-FFF2-40B4-BE49-F238E27FC236}">
                <a16:creationId xmlns:a16="http://schemas.microsoft.com/office/drawing/2014/main" id="{DA392B19-A1D2-49F0-81BC-01DFFC1A24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388" t="30748" r="1939"/>
          <a:stretch/>
        </p:blipFill>
        <p:spPr>
          <a:xfrm rot="10800000">
            <a:off x="5746441" y="3658534"/>
            <a:ext cx="2930011" cy="2216011"/>
          </a:xfrm>
          <a:prstGeom prst="rect">
            <a:avLst/>
          </a:prstGeom>
        </p:spPr>
      </p:pic>
    </p:spTree>
    <p:extLst>
      <p:ext uri="{BB962C8B-B14F-4D97-AF65-F5344CB8AC3E}">
        <p14:creationId xmlns:p14="http://schemas.microsoft.com/office/powerpoint/2010/main" val="1634322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334</Words>
  <Application>Microsoft Office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Turn milk into plastic</vt:lpstr>
      <vt:lpstr>PowerPoint Presentation</vt:lpstr>
      <vt:lpstr>Milk plastic</vt:lpstr>
      <vt:lpstr>Step 1 – Warm the milk  </vt:lpstr>
      <vt:lpstr>Step 2 – Add vinegar</vt:lpstr>
      <vt:lpstr>Step 3 – Sieve the milk</vt:lpstr>
      <vt:lpstr>Step 4 – Remove the liquid</vt:lpstr>
      <vt:lpstr>Step 5 – Ready to mould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 milk into plastic presentation</dc:title>
  <dc:subject>KS3 science states of matter</dc:subject>
  <dc:creator>Microsoft Office User</dc:creator>
  <cp:keywords>turn milk into plastic, plastic from milk, how to make plastic from milk science, making plastic from milk, make plastic from milk, ks3 engineering, casein plastic, how to make casein plastic</cp:keywords>
  <cp:lastModifiedBy>Marie Neighbour</cp:lastModifiedBy>
  <cp:revision>10</cp:revision>
  <dcterms:created xsi:type="dcterms:W3CDTF">2017-06-28T15:11:57Z</dcterms:created>
  <dcterms:modified xsi:type="dcterms:W3CDTF">2023-09-01T09:43:45Z</dcterms:modified>
</cp:coreProperties>
</file>