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61" r:id="rId3"/>
    <p:sldId id="258" r:id="rId4"/>
    <p:sldId id="264" r:id="rId5"/>
    <p:sldId id="262" r:id="rId6"/>
    <p:sldId id="266" r:id="rId7"/>
    <p:sldId id="263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8"/>
    <p:restoredTop sz="94740"/>
  </p:normalViewPr>
  <p:slideViewPr>
    <p:cSldViewPr snapToGrid="0" snapToObjects="1">
      <p:cViewPr varScale="1">
        <p:scale>
          <a:sx n="154" d="100"/>
          <a:sy n="154" d="100"/>
        </p:scale>
        <p:origin x="454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23800-056E-41ED-96F8-CC2BAD5C5C1C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7DC82-D025-48AE-AF66-F994A4F83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640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719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471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Any statistics or data on transport speeds used in this presentation is solely for the purpose of this activity and may not be an accurate reflection of actual current times</a:t>
            </a:r>
            <a:endParaRPr lang="en-GB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9403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230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599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Any statistics or data on transport speeds used in this presentation is solely for the purpose of this activity and may not be an accurate reflection of actual current times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DC82-D025-48AE-AF66-F994A4F8372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713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6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0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9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1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2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8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4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64004" y="2389475"/>
            <a:ext cx="7920880" cy="1173900"/>
          </a:xfrm>
        </p:spPr>
        <p:txBody>
          <a:bodyPr>
            <a:normAutofit fontScale="90000"/>
          </a:bodyPr>
          <a:lstStyle/>
          <a:p>
            <a:r>
              <a:rPr lang="en-GB" sz="4800" b="1" dirty="0">
                <a:latin typeface="+mn-lt"/>
              </a:rPr>
              <a:t>Comparing the Carbon Footprint of Transportation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AE7968-F025-43AC-B101-DC94A31C33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4539" y="1026742"/>
            <a:ext cx="1195324" cy="13740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7690D71-763F-445E-B4A7-164DBF47ED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917" y="1106490"/>
            <a:ext cx="1470267" cy="12145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338FBE4-5D40-4DA8-88BF-5ABD1D29C7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42" y="4400505"/>
            <a:ext cx="1391718" cy="12739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4966566-C880-4D12-9224-C0CEDD5DF0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4886" y="4323400"/>
            <a:ext cx="1310328" cy="1428110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17657" y="3599728"/>
            <a:ext cx="6872382" cy="2085950"/>
          </a:xfrm>
        </p:spPr>
        <p:txBody>
          <a:bodyPr>
            <a:normAutofit/>
          </a:bodyPr>
          <a:lstStyle/>
          <a:p>
            <a:r>
              <a:rPr lang="en-GB" sz="2800" dirty="0"/>
              <a:t>A maths-based challenge to calculate the journey times and carbon footprint of different methods of travel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F724367-57EC-4F21-AE57-7120BAA2E5DB}"/>
              </a:ext>
            </a:extLst>
          </p:cNvPr>
          <p:cNvSpPr txBox="1">
            <a:spLocks/>
          </p:cNvSpPr>
          <p:nvPr/>
        </p:nvSpPr>
        <p:spPr>
          <a:xfrm>
            <a:off x="353930" y="1066585"/>
            <a:ext cx="8609517" cy="1215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+mn-lt"/>
                <a:ea typeface="+mn-ea"/>
                <a:cs typeface="+mn-cs"/>
              </a:rPr>
              <a:t>Typical average transport speeds (kph)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AD59070A-28B8-40A0-BA6E-68694E75E085}"/>
              </a:ext>
            </a:extLst>
          </p:cNvPr>
          <p:cNvSpPr txBox="1">
            <a:spLocks/>
          </p:cNvSpPr>
          <p:nvPr/>
        </p:nvSpPr>
        <p:spPr>
          <a:xfrm>
            <a:off x="418716" y="2260438"/>
            <a:ext cx="8229600" cy="3417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Walking  		5</a:t>
            </a:r>
          </a:p>
          <a:p>
            <a:r>
              <a:rPr lang="en-GB" sz="2400" dirty="0"/>
              <a:t>Bike  			24</a:t>
            </a:r>
          </a:p>
          <a:p>
            <a:r>
              <a:rPr lang="en-GB" sz="2400" dirty="0"/>
              <a:t>Bus			65</a:t>
            </a:r>
          </a:p>
          <a:p>
            <a:r>
              <a:rPr lang="en-GB" sz="2400" dirty="0"/>
              <a:t>Car  			80</a:t>
            </a:r>
          </a:p>
          <a:p>
            <a:r>
              <a:rPr lang="en-GB" sz="2400" dirty="0"/>
              <a:t>Train  		200</a:t>
            </a:r>
          </a:p>
          <a:p>
            <a:r>
              <a:rPr lang="en-GB" sz="2400" dirty="0"/>
              <a:t>Plane		900</a:t>
            </a:r>
          </a:p>
        </p:txBody>
      </p:sp>
      <p:pic>
        <p:nvPicPr>
          <p:cNvPr id="6" name="Picture 5" descr="A picture containing text, device, meter, gauge&#10;&#10;Description automatically generated">
            <a:extLst>
              <a:ext uri="{FF2B5EF4-FFF2-40B4-BE49-F238E27FC236}">
                <a16:creationId xmlns:a16="http://schemas.microsoft.com/office/drawing/2014/main" id="{959E2A6A-F128-40CB-884A-3AE5DD05C5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042" y="3118279"/>
            <a:ext cx="4831840" cy="241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778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46A1041-DD75-4F62-B4D3-9039172FB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5450" y="1007660"/>
            <a:ext cx="1870719" cy="18928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C2F3AF-076B-445B-B5F6-83276EF35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07660"/>
            <a:ext cx="8229600" cy="1215008"/>
          </a:xfrm>
        </p:spPr>
        <p:txBody>
          <a:bodyPr/>
          <a:lstStyle/>
          <a:p>
            <a:pPr algn="l"/>
            <a:r>
              <a:rPr lang="en-GB" b="1" dirty="0">
                <a:latin typeface="+mn-lt"/>
              </a:rPr>
              <a:t>Sustainable transport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0CA62F-7DD0-430B-8139-A8C86D15F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22668"/>
            <a:ext cx="7251290" cy="3654604"/>
          </a:xfrm>
        </p:spPr>
        <p:txBody>
          <a:bodyPr/>
          <a:lstStyle/>
          <a:p>
            <a:r>
              <a:rPr lang="en-GB" sz="2800" dirty="0"/>
              <a:t>We need to reduce the impact that transport has on </a:t>
            </a:r>
            <a:r>
              <a:rPr lang="en-GB" sz="2800" b="1" dirty="0"/>
              <a:t>climate change</a:t>
            </a:r>
            <a:endParaRPr lang="en-GB" sz="2800" dirty="0"/>
          </a:p>
          <a:p>
            <a:r>
              <a:rPr lang="en-GB" sz="2800" dirty="0"/>
              <a:t>The impact can be quantified by the </a:t>
            </a:r>
            <a:r>
              <a:rPr lang="en-GB" sz="2800" b="1" dirty="0"/>
              <a:t>carbon footprint</a:t>
            </a:r>
            <a:r>
              <a:rPr lang="en-GB" sz="2800" dirty="0"/>
              <a:t> of the transport</a:t>
            </a:r>
          </a:p>
          <a:p>
            <a:r>
              <a:rPr lang="en-GB" sz="2800" dirty="0"/>
              <a:t>The carbon footprint is the total greenhouse gas emissions caused by fossil fuel burning i.e. the amount of carbon dioxide (CO2) produced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5647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25A121A9-403A-4300-9E67-47F637650B06}"/>
              </a:ext>
            </a:extLst>
          </p:cNvPr>
          <p:cNvSpPr txBox="1">
            <a:spLocks/>
          </p:cNvSpPr>
          <p:nvPr/>
        </p:nvSpPr>
        <p:spPr>
          <a:xfrm>
            <a:off x="337401" y="1220749"/>
            <a:ext cx="8642197" cy="9233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400" b="1" dirty="0"/>
              <a:t>Typical </a:t>
            </a:r>
            <a:r>
              <a:rPr lang="en-GB" sz="4300" b="1" dirty="0"/>
              <a:t>carbon</a:t>
            </a:r>
            <a:r>
              <a:rPr lang="en-GB" sz="4400" b="1" dirty="0"/>
              <a:t> footprint </a:t>
            </a:r>
            <a:r>
              <a:rPr lang="en-GB" sz="3900" b="1" dirty="0"/>
              <a:t>(g of CO</a:t>
            </a:r>
            <a:r>
              <a:rPr lang="en-GB" sz="3900" b="1" baseline="-25000" dirty="0"/>
              <a:t>2</a:t>
            </a:r>
            <a:r>
              <a:rPr lang="en-GB" sz="3900" b="1" dirty="0"/>
              <a:t> /mile)</a:t>
            </a:r>
          </a:p>
          <a:p>
            <a:pPr algn="l"/>
            <a:endParaRPr lang="en-GB" sz="3500" b="1" dirty="0"/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A78955-B04D-4E5A-991E-DB739EDCD2C2}"/>
              </a:ext>
            </a:extLst>
          </p:cNvPr>
          <p:cNvSpPr txBox="1"/>
          <p:nvPr/>
        </p:nvSpPr>
        <p:spPr>
          <a:xfrm>
            <a:off x="410028" y="2503031"/>
            <a:ext cx="849694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Walking  	0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Bike  		0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Train </a:t>
            </a:r>
            <a:r>
              <a:rPr lang="en-GB" sz="2000" dirty="0"/>
              <a:t>(Domestic)</a:t>
            </a:r>
            <a:r>
              <a:rPr lang="en-GB" sz="2800" dirty="0"/>
              <a:t>	25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Bus		65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Car </a:t>
            </a:r>
            <a:r>
              <a:rPr lang="en-GB" sz="2000" dirty="0"/>
              <a:t>(1 passenger) </a:t>
            </a:r>
            <a:r>
              <a:rPr lang="en-GB" sz="2800" dirty="0"/>
              <a:t>	106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Plane </a:t>
            </a:r>
            <a:r>
              <a:rPr lang="en-GB" sz="2000" dirty="0"/>
              <a:t>(Domestic)</a:t>
            </a:r>
            <a:r>
              <a:rPr lang="en-GB" sz="2800" dirty="0"/>
              <a:t>	158</a:t>
            </a:r>
          </a:p>
          <a:p>
            <a:endParaRPr lang="en-GB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B1BFB0-3C67-49E5-B00C-9EE07A206AB3}"/>
              </a:ext>
            </a:extLst>
          </p:cNvPr>
          <p:cNvSpPr txBox="1"/>
          <p:nvPr/>
        </p:nvSpPr>
        <p:spPr>
          <a:xfrm>
            <a:off x="410028" y="5621818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Source: </a:t>
            </a:r>
            <a:r>
              <a:rPr lang="en-GB" dirty="0"/>
              <a:t>BEIS/Defra Greenhouse Gas Conversion Factors 2019</a:t>
            </a:r>
          </a:p>
          <a:p>
            <a:endParaRPr lang="en-GB" dirty="0"/>
          </a:p>
        </p:txBody>
      </p:sp>
      <p:pic>
        <p:nvPicPr>
          <p:cNvPr id="6" name="Picture 5" descr="A jet flying in the sky&#10;&#10;Description automatically generated with low confidence">
            <a:extLst>
              <a:ext uri="{FF2B5EF4-FFF2-40B4-BE49-F238E27FC236}">
                <a16:creationId xmlns:a16="http://schemas.microsoft.com/office/drawing/2014/main" id="{50F52FCF-A37A-41AE-8447-A33B8D698D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13" t="31316" r="21651"/>
          <a:stretch/>
        </p:blipFill>
        <p:spPr>
          <a:xfrm>
            <a:off x="4906491" y="2313786"/>
            <a:ext cx="3195030" cy="30204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30C8ACC-A777-4CC8-A067-1A13C8C61F91}"/>
              </a:ext>
            </a:extLst>
          </p:cNvPr>
          <p:cNvSpPr txBox="1"/>
          <p:nvPr/>
        </p:nvSpPr>
        <p:spPr>
          <a:xfrm>
            <a:off x="410028" y="1846457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Emissions per passenger per mile travelled</a:t>
            </a:r>
          </a:p>
        </p:txBody>
      </p:sp>
    </p:spTree>
    <p:extLst>
      <p:ext uri="{BB962C8B-B14F-4D97-AF65-F5344CB8AC3E}">
        <p14:creationId xmlns:p14="http://schemas.microsoft.com/office/powerpoint/2010/main" val="1410780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2F3AF-076B-445B-B5F6-83276EF35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232" y="956989"/>
            <a:ext cx="8609517" cy="1215008"/>
          </a:xfrm>
        </p:spPr>
        <p:txBody>
          <a:bodyPr/>
          <a:lstStyle/>
          <a:p>
            <a:pPr algn="l"/>
            <a:r>
              <a:rPr lang="en-GB" sz="4000" b="1" dirty="0">
                <a:latin typeface="+mn-lt"/>
              </a:rPr>
              <a:t>Typical Average Transport Speeds (mph)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0CA62F-7DD0-430B-8139-A8C86D15F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32" y="2483768"/>
            <a:ext cx="3887813" cy="3417243"/>
          </a:xfrm>
        </p:spPr>
        <p:txBody>
          <a:bodyPr/>
          <a:lstStyle/>
          <a:p>
            <a:r>
              <a:rPr lang="en-GB" sz="2400" dirty="0"/>
              <a:t>Walking  		3</a:t>
            </a:r>
          </a:p>
          <a:p>
            <a:r>
              <a:rPr lang="en-GB" sz="2400" dirty="0"/>
              <a:t>Bike  			15</a:t>
            </a:r>
          </a:p>
          <a:p>
            <a:r>
              <a:rPr lang="en-GB" sz="2400" dirty="0"/>
              <a:t>Bus			50</a:t>
            </a:r>
          </a:p>
          <a:p>
            <a:r>
              <a:rPr lang="en-GB" sz="2400" dirty="0"/>
              <a:t>Car  			50</a:t>
            </a:r>
          </a:p>
          <a:p>
            <a:r>
              <a:rPr lang="en-GB" sz="2400" dirty="0"/>
              <a:t>Train  		125</a:t>
            </a:r>
          </a:p>
          <a:p>
            <a:r>
              <a:rPr lang="en-GB" sz="2400" dirty="0"/>
              <a:t>Plane		560</a:t>
            </a:r>
          </a:p>
        </p:txBody>
      </p:sp>
      <p:pic>
        <p:nvPicPr>
          <p:cNvPr id="5" name="Picture 4" descr="A picture containing text, device, meter, gauge&#10;&#10;Description automatically generated">
            <a:extLst>
              <a:ext uri="{FF2B5EF4-FFF2-40B4-BE49-F238E27FC236}">
                <a16:creationId xmlns:a16="http://schemas.microsoft.com/office/drawing/2014/main" id="{E1FBFBAE-62D3-4204-8D90-EAF60734FE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909" y="2692437"/>
            <a:ext cx="4831840" cy="241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803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2F3AF-076B-445B-B5F6-83276EF35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951" y="986047"/>
            <a:ext cx="8229600" cy="1215008"/>
          </a:xfrm>
        </p:spPr>
        <p:txBody>
          <a:bodyPr/>
          <a:lstStyle/>
          <a:p>
            <a:pPr algn="l"/>
            <a:r>
              <a:rPr lang="en-GB" b="1" dirty="0">
                <a:latin typeface="+mn-lt"/>
              </a:rPr>
              <a:t>Journey time calculation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0CA62F-7DD0-430B-8139-A8C86D15F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51" y="2085303"/>
            <a:ext cx="8229600" cy="3417243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Nottingham to Liverpool: 100 miles in a car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6FC72E2D-D294-4637-8555-BA22CAA8A17B}"/>
              </a:ext>
            </a:extLst>
          </p:cNvPr>
          <p:cNvSpPr txBox="1">
            <a:spLocks/>
          </p:cNvSpPr>
          <p:nvPr/>
        </p:nvSpPr>
        <p:spPr>
          <a:xfrm>
            <a:off x="465738" y="3130373"/>
            <a:ext cx="8373103" cy="669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Using the </a:t>
            </a:r>
            <a:r>
              <a:rPr lang="en-GB" b="1" dirty="0"/>
              <a:t>formulae</a:t>
            </a: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AF56056-8D90-4CEF-9D0A-8943B23A5364}"/>
              </a:ext>
            </a:extLst>
          </p:cNvPr>
          <p:cNvGrpSpPr/>
          <p:nvPr/>
        </p:nvGrpSpPr>
        <p:grpSpPr>
          <a:xfrm>
            <a:off x="4552751" y="2886911"/>
            <a:ext cx="2872392" cy="1009044"/>
            <a:chOff x="5488292" y="3164879"/>
            <a:chExt cx="2872392" cy="100904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899B05A-474A-4289-B331-5EEBF842C352}"/>
                </a:ext>
              </a:extLst>
            </p:cNvPr>
            <p:cNvSpPr txBox="1"/>
            <p:nvPr/>
          </p:nvSpPr>
          <p:spPr>
            <a:xfrm>
              <a:off x="5488292" y="3428999"/>
              <a:ext cx="157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Time =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40CC15D-D9E9-47C1-9C5A-EAB2C15637BE}"/>
                </a:ext>
              </a:extLst>
            </p:cNvPr>
            <p:cNvSpPr txBox="1"/>
            <p:nvPr/>
          </p:nvSpPr>
          <p:spPr>
            <a:xfrm>
              <a:off x="6671165" y="3164879"/>
              <a:ext cx="157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Distance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29AF68A-5B12-4CCE-B9B8-B28EA0FD103C}"/>
                </a:ext>
              </a:extLst>
            </p:cNvPr>
            <p:cNvSpPr txBox="1"/>
            <p:nvPr/>
          </p:nvSpPr>
          <p:spPr>
            <a:xfrm>
              <a:off x="6785884" y="3712258"/>
              <a:ext cx="157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Speed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416D5F0-DEF7-4B94-9393-A723F0360D39}"/>
                </a:ext>
              </a:extLst>
            </p:cNvPr>
            <p:cNvCxnSpPr>
              <a:cxnSpLocks/>
            </p:cNvCxnSpPr>
            <p:nvPr/>
          </p:nvCxnSpPr>
          <p:spPr>
            <a:xfrm>
              <a:off x="6608200" y="3692375"/>
              <a:ext cx="14089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9C0C67-97A7-4EED-8DF6-1178E8148B67}"/>
              </a:ext>
            </a:extLst>
          </p:cNvPr>
          <p:cNvGrpSpPr/>
          <p:nvPr/>
        </p:nvGrpSpPr>
        <p:grpSpPr>
          <a:xfrm>
            <a:off x="4569691" y="4025935"/>
            <a:ext cx="2872392" cy="1009044"/>
            <a:chOff x="4403104" y="3474608"/>
            <a:chExt cx="2872392" cy="100904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904A928-150A-443D-BC2C-F8587994054D}"/>
                </a:ext>
              </a:extLst>
            </p:cNvPr>
            <p:cNvSpPr txBox="1"/>
            <p:nvPr/>
          </p:nvSpPr>
          <p:spPr>
            <a:xfrm>
              <a:off x="4403104" y="3738728"/>
              <a:ext cx="157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Time =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200D562-E073-41C2-94F4-E85F7A41C50E}"/>
                </a:ext>
              </a:extLst>
            </p:cNvPr>
            <p:cNvSpPr txBox="1"/>
            <p:nvPr/>
          </p:nvSpPr>
          <p:spPr>
            <a:xfrm>
              <a:off x="5585977" y="3474608"/>
              <a:ext cx="157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100 miles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7449F95-A51F-49C0-ABFB-26D2CBD3E961}"/>
                </a:ext>
              </a:extLst>
            </p:cNvPr>
            <p:cNvSpPr txBox="1"/>
            <p:nvPr/>
          </p:nvSpPr>
          <p:spPr>
            <a:xfrm>
              <a:off x="5700696" y="4021987"/>
              <a:ext cx="157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50 mph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8CE30F6-60A5-4369-914E-D611D91B77B5}"/>
                </a:ext>
              </a:extLst>
            </p:cNvPr>
            <p:cNvCxnSpPr>
              <a:cxnSpLocks/>
            </p:cNvCxnSpPr>
            <p:nvPr/>
          </p:nvCxnSpPr>
          <p:spPr>
            <a:xfrm>
              <a:off x="5523012" y="4002104"/>
              <a:ext cx="14089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2E0615B4-DBD2-41CE-95AD-67A360AFF5FF}"/>
              </a:ext>
            </a:extLst>
          </p:cNvPr>
          <p:cNvSpPr txBox="1">
            <a:spLocks/>
          </p:cNvSpPr>
          <p:nvPr/>
        </p:nvSpPr>
        <p:spPr>
          <a:xfrm>
            <a:off x="449284" y="4218648"/>
            <a:ext cx="3084984" cy="4616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Insert the values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4BE4BF6-D85C-43AC-8EFD-24EC4BD96EDC}"/>
              </a:ext>
            </a:extLst>
          </p:cNvPr>
          <p:cNvGrpSpPr/>
          <p:nvPr/>
        </p:nvGrpSpPr>
        <p:grpSpPr>
          <a:xfrm>
            <a:off x="4572000" y="5357229"/>
            <a:ext cx="2791040" cy="464021"/>
            <a:chOff x="4403104" y="4739069"/>
            <a:chExt cx="2791040" cy="46402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0EA3309-E7A9-42C4-B824-8782B2183048}"/>
                </a:ext>
              </a:extLst>
            </p:cNvPr>
            <p:cNvSpPr txBox="1"/>
            <p:nvPr/>
          </p:nvSpPr>
          <p:spPr>
            <a:xfrm>
              <a:off x="4403104" y="4739069"/>
              <a:ext cx="157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Time =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169A477-186E-40A0-9A9A-1DB3ABCF4373}"/>
                </a:ext>
              </a:extLst>
            </p:cNvPr>
            <p:cNvSpPr txBox="1"/>
            <p:nvPr/>
          </p:nvSpPr>
          <p:spPr>
            <a:xfrm>
              <a:off x="5619344" y="4741425"/>
              <a:ext cx="157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2 hrs</a:t>
              </a:r>
            </a:p>
          </p:txBody>
        </p: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58A6E197-6AF2-41F6-AAFE-F67186447B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61006" y="1144493"/>
            <a:ext cx="1412155" cy="19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95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2F3AF-076B-445B-B5F6-83276EF35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962" y="999500"/>
            <a:ext cx="8229600" cy="1215008"/>
          </a:xfrm>
        </p:spPr>
        <p:txBody>
          <a:bodyPr/>
          <a:lstStyle/>
          <a:p>
            <a:pPr algn="l"/>
            <a:r>
              <a:rPr lang="en-GB" b="1" dirty="0">
                <a:latin typeface="+mn-lt"/>
              </a:rPr>
              <a:t>Carbon footprint calculation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0CA62F-7DD0-430B-8139-A8C86D15F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04651"/>
            <a:ext cx="8540957" cy="2313384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Nottingham to Liverpool: 100 miles in a </a:t>
            </a:r>
            <a:r>
              <a:rPr lang="en-GB" sz="2800" b="1" dirty="0"/>
              <a:t>car</a:t>
            </a:r>
            <a:endParaRPr lang="en-GB" sz="2800" dirty="0"/>
          </a:p>
          <a:p>
            <a:pPr marL="0" indent="0">
              <a:buNone/>
            </a:pPr>
            <a:r>
              <a:rPr lang="en-GB" sz="2800" dirty="0"/>
              <a:t>Multiply distance by carbon footprint (g of CO</a:t>
            </a:r>
            <a:r>
              <a:rPr lang="en-GB" sz="2800" baseline="-25000" dirty="0"/>
              <a:t>2</a:t>
            </a:r>
            <a:r>
              <a:rPr lang="en-GB" sz="2800" dirty="0"/>
              <a:t> /mile)</a:t>
            </a:r>
          </a:p>
          <a:p>
            <a:pPr marL="0" indent="0">
              <a:buNone/>
            </a:pPr>
            <a:r>
              <a:rPr lang="en-GB" sz="2800" dirty="0"/>
              <a:t>		100 x 106 	= 10,600 g of CO</a:t>
            </a:r>
            <a:r>
              <a:rPr lang="en-GB" sz="2800" baseline="-25000" dirty="0"/>
              <a:t>2</a:t>
            </a:r>
          </a:p>
          <a:p>
            <a:pPr marL="0" indent="0">
              <a:buNone/>
            </a:pPr>
            <a:r>
              <a:rPr lang="en-GB" sz="2800" dirty="0"/>
              <a:t>				= 1.6 kg of CO</a:t>
            </a:r>
            <a:r>
              <a:rPr lang="en-GB" sz="2800" baseline="-25000" dirty="0"/>
              <a:t>2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DB54D4F2-5E62-4730-98BA-356FD949B1C3}"/>
              </a:ext>
            </a:extLst>
          </p:cNvPr>
          <p:cNvSpPr txBox="1">
            <a:spLocks/>
          </p:cNvSpPr>
          <p:nvPr/>
        </p:nvSpPr>
        <p:spPr bwMode="auto">
          <a:xfrm>
            <a:off x="435962" y="4701292"/>
            <a:ext cx="8229600" cy="1215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i="1" dirty="0"/>
              <a:t>Therefore a car would take 2 hours to travel this journey and produce 1.6 </a:t>
            </a:r>
            <a:r>
              <a:rPr lang="en-GB" sz="3200" i="1" dirty="0"/>
              <a:t>kg of CO</a:t>
            </a:r>
            <a:r>
              <a:rPr lang="en-GB" sz="1800" i="1" dirty="0"/>
              <a:t>2</a:t>
            </a:r>
            <a:endParaRPr lang="en-GB" sz="3200" i="1" dirty="0"/>
          </a:p>
          <a:p>
            <a:pPr marL="0" indent="0">
              <a:buFont typeface="Arial" charset="0"/>
              <a:buNone/>
            </a:pPr>
            <a:endParaRPr lang="en-GB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648C45-4B12-4F29-B18B-8E494A9F43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64233" y="1093463"/>
            <a:ext cx="1133924" cy="153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008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903A43D-843B-4AEA-B265-7F816E7512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9"/>
          <a:stretch/>
        </p:blipFill>
        <p:spPr>
          <a:xfrm>
            <a:off x="4969693" y="1341693"/>
            <a:ext cx="4034089" cy="45325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2EB104-74D7-47CD-84E6-A70881E78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229" y="1001094"/>
            <a:ext cx="8229600" cy="1143000"/>
          </a:xfrm>
        </p:spPr>
        <p:txBody>
          <a:bodyPr/>
          <a:lstStyle/>
          <a:p>
            <a:pPr algn="l"/>
            <a:r>
              <a:rPr lang="en-GB" sz="4000" b="1" dirty="0">
                <a:latin typeface="+mn-lt"/>
              </a:rPr>
              <a:t>Activity 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0BC62-EAAA-4D22-95DB-2F24B3C2D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29" y="2204864"/>
            <a:ext cx="4596464" cy="3417243"/>
          </a:xfrm>
        </p:spPr>
        <p:txBody>
          <a:bodyPr/>
          <a:lstStyle/>
          <a:p>
            <a:r>
              <a:rPr lang="en-GB" sz="2800" dirty="0"/>
              <a:t>Follow the instructions on the activity sheet: work out the journey time and carbon footprint of different methods of transport</a:t>
            </a:r>
          </a:p>
          <a:p>
            <a:r>
              <a:rPr lang="en-GB" sz="2800" dirty="0"/>
              <a:t>Which transport method is the most sustainable?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8F398F-2CB8-474E-9020-F1DB542082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472" y="983716"/>
            <a:ext cx="761948" cy="77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115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C463A469-C96E-41D6-8DA7-2D01636E9837}"/>
              </a:ext>
            </a:extLst>
          </p:cNvPr>
          <p:cNvSpPr txBox="1">
            <a:spLocks/>
          </p:cNvSpPr>
          <p:nvPr/>
        </p:nvSpPr>
        <p:spPr>
          <a:xfrm>
            <a:off x="250901" y="2852936"/>
            <a:ext cx="8642197" cy="2960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b="1" dirty="0"/>
              <a:t>Alternative Slides </a:t>
            </a:r>
          </a:p>
          <a:p>
            <a:r>
              <a:rPr lang="en-GB" sz="4400" b="1" dirty="0"/>
              <a:t>(km rather than miles)</a:t>
            </a:r>
          </a:p>
          <a:p>
            <a:endParaRPr lang="en-GB" sz="35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809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E6AA92B-2034-4ECD-9FBF-D15A3685E124}"/>
              </a:ext>
            </a:extLst>
          </p:cNvPr>
          <p:cNvGrpSpPr/>
          <p:nvPr/>
        </p:nvGrpSpPr>
        <p:grpSpPr>
          <a:xfrm>
            <a:off x="337401" y="1220749"/>
            <a:ext cx="8642197" cy="5047400"/>
            <a:chOff x="337401" y="1220749"/>
            <a:chExt cx="8642197" cy="5047400"/>
          </a:xfrm>
        </p:grpSpPr>
        <p:sp>
          <p:nvSpPr>
            <p:cNvPr id="9" name="Content Placeholder 4">
              <a:extLst>
                <a:ext uri="{FF2B5EF4-FFF2-40B4-BE49-F238E27FC236}">
                  <a16:creationId xmlns:a16="http://schemas.microsoft.com/office/drawing/2014/main" id="{9C00D863-D1C9-4276-9F6E-F72424E9C841}"/>
                </a:ext>
              </a:extLst>
            </p:cNvPr>
            <p:cNvSpPr txBox="1">
              <a:spLocks/>
            </p:cNvSpPr>
            <p:nvPr/>
          </p:nvSpPr>
          <p:spPr>
            <a:xfrm>
              <a:off x="337401" y="1220749"/>
              <a:ext cx="8642197" cy="92333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GB" sz="4400" b="1" dirty="0"/>
                <a:t>Typical </a:t>
              </a:r>
              <a:r>
                <a:rPr lang="en-GB" sz="4300" b="1" dirty="0"/>
                <a:t>carbon</a:t>
              </a:r>
              <a:r>
                <a:rPr lang="en-GB" sz="4400" b="1" dirty="0"/>
                <a:t> footprint </a:t>
              </a:r>
              <a:r>
                <a:rPr lang="en-GB" sz="3900" b="1" dirty="0"/>
                <a:t>(g of CO</a:t>
              </a:r>
              <a:r>
                <a:rPr lang="en-GB" sz="3900" b="1" baseline="-25000" dirty="0"/>
                <a:t>2</a:t>
              </a:r>
              <a:r>
                <a:rPr lang="en-GB" sz="3900" b="1" dirty="0"/>
                <a:t> /mile)</a:t>
              </a:r>
            </a:p>
            <a:p>
              <a:pPr algn="l"/>
              <a:endParaRPr lang="en-GB" sz="3500" b="1" dirty="0"/>
            </a:p>
            <a:p>
              <a:endParaRPr lang="en-GB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28D670E-7D96-4C62-919C-647B53BFB351}"/>
                </a:ext>
              </a:extLst>
            </p:cNvPr>
            <p:cNvSpPr txBox="1"/>
            <p:nvPr/>
          </p:nvSpPr>
          <p:spPr>
            <a:xfrm>
              <a:off x="410028" y="5621818"/>
              <a:ext cx="64087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dirty="0"/>
                <a:t>Source: </a:t>
              </a:r>
              <a:r>
                <a:rPr lang="en-GB" dirty="0"/>
                <a:t>BEIS/Defra Greenhouse Gas Conversion Factors 2019</a:t>
              </a:r>
            </a:p>
            <a:p>
              <a:endParaRPr lang="en-GB" dirty="0"/>
            </a:p>
          </p:txBody>
        </p:sp>
        <p:pic>
          <p:nvPicPr>
            <p:cNvPr id="11" name="Picture 10" descr="A jet flying in the sky&#10;&#10;Description automatically generated with low confidence">
              <a:extLst>
                <a:ext uri="{FF2B5EF4-FFF2-40B4-BE49-F238E27FC236}">
                  <a16:creationId xmlns:a16="http://schemas.microsoft.com/office/drawing/2014/main" id="{5FE6F617-BF8C-426D-BF39-5214039A80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13" t="31316" r="21651"/>
            <a:stretch/>
          </p:blipFill>
          <p:spPr>
            <a:xfrm>
              <a:off x="4906491" y="2313786"/>
              <a:ext cx="3195030" cy="3020459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6D31D97-F80E-4529-9EC8-449B12AA475F}"/>
                </a:ext>
              </a:extLst>
            </p:cNvPr>
            <p:cNvSpPr txBox="1"/>
            <p:nvPr/>
          </p:nvSpPr>
          <p:spPr>
            <a:xfrm>
              <a:off x="410028" y="1846457"/>
              <a:ext cx="6840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Emissions per passenger per mile travelled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0715FCF-EE22-415B-9542-AD1B3A710BA7}"/>
              </a:ext>
            </a:extLst>
          </p:cNvPr>
          <p:cNvSpPr txBox="1"/>
          <p:nvPr/>
        </p:nvSpPr>
        <p:spPr>
          <a:xfrm>
            <a:off x="528647" y="2533899"/>
            <a:ext cx="473679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Walking  	0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Bike  		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/>
              <a:t>Train </a:t>
            </a:r>
            <a:r>
              <a:rPr lang="en-GB" sz="2000" dirty="0"/>
              <a:t>(Domestic) 	</a:t>
            </a:r>
            <a:r>
              <a:rPr lang="en-GB" sz="2800" dirty="0"/>
              <a:t>41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/>
              <a:t>Bus		104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Car  </a:t>
            </a:r>
            <a:r>
              <a:rPr lang="en-GB" sz="2000" dirty="0"/>
              <a:t>(1 passenger</a:t>
            </a:r>
            <a:r>
              <a:rPr lang="en-GB" sz="2400" dirty="0"/>
              <a:t>) 	</a:t>
            </a:r>
            <a:r>
              <a:rPr lang="en-GB" sz="2800" dirty="0"/>
              <a:t>171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Plane </a:t>
            </a:r>
            <a:r>
              <a:rPr lang="en-GB" sz="2000" dirty="0"/>
              <a:t>(Domestic) </a:t>
            </a:r>
            <a:r>
              <a:rPr lang="en-GB" sz="2800" dirty="0"/>
              <a:t>	254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505011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453</Words>
  <Application>Microsoft Office PowerPoint</Application>
  <PresentationFormat>On-screen Show (4:3)</PresentationFormat>
  <Paragraphs>69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Comparing the Carbon Footprint of Transportation</vt:lpstr>
      <vt:lpstr>Sustainable transport</vt:lpstr>
      <vt:lpstr>PowerPoint Presentation</vt:lpstr>
      <vt:lpstr>Typical Average Transport Speeds (mph)</vt:lpstr>
      <vt:lpstr>Journey time calculation</vt:lpstr>
      <vt:lpstr>Carbon footprint calculation</vt:lpstr>
      <vt:lpstr>Activity sheet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the Carbon Footprint presentation</dc:title>
  <dc:subject>KS3 maths KS3 science</dc:subject>
  <dc:creator>Attainment in Education Ltd</dc:creator>
  <cp:keywords>maths challenge, ks3 maths, maths games ks3, calculate journey times, transportation carbon footprint, carbon footprint transport, fun maths games, maths challenge ks3</cp:keywords>
  <cp:lastModifiedBy>Marie Neighbour</cp:lastModifiedBy>
  <cp:revision>15</cp:revision>
  <dcterms:created xsi:type="dcterms:W3CDTF">2017-06-28T15:11:57Z</dcterms:created>
  <dcterms:modified xsi:type="dcterms:W3CDTF">2023-09-01T10:28:42Z</dcterms:modified>
</cp:coreProperties>
</file>