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4" r:id="rId2"/>
  </p:sldMasterIdLst>
  <p:notesMasterIdLst>
    <p:notesMasterId r:id="rId9"/>
  </p:notesMasterIdLst>
  <p:sldIdLst>
    <p:sldId id="256" r:id="rId3"/>
    <p:sldId id="273" r:id="rId4"/>
    <p:sldId id="269" r:id="rId5"/>
    <p:sldId id="272" r:id="rId6"/>
    <p:sldId id="271" r:id="rId7"/>
    <p:sldId id="268"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BAF"/>
    <a:srgbClr val="FFFF66"/>
    <a:srgbClr val="0093D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281" autoAdjust="0"/>
  </p:normalViewPr>
  <p:slideViewPr>
    <p:cSldViewPr snapToObjects="1" showGuides="1">
      <p:cViewPr varScale="1">
        <p:scale>
          <a:sx n="93" d="100"/>
          <a:sy n="93" d="100"/>
        </p:scale>
        <p:origin x="2124" y="72"/>
      </p:cViewPr>
      <p:guideLst>
        <p:guide orient="horz"/>
        <p:guide/>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49028-C136-4B59-AFEB-A2A783CA1FA5}" type="datetimeFigureOut">
              <a:rPr lang="en-GB" smtClean="0"/>
              <a:pPr/>
              <a:t>24/10/2023</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5513D1-043E-4418-B60F-DDDC6CA78FAA}" type="slidenum">
              <a:rPr lang="en-GB" smtClean="0"/>
              <a:pPr/>
              <a:t>‹#›</a:t>
            </a:fld>
            <a:endParaRPr lang="en-GB" dirty="0"/>
          </a:p>
        </p:txBody>
      </p:sp>
    </p:spTree>
    <p:extLst>
      <p:ext uri="{BB962C8B-B14F-4D97-AF65-F5344CB8AC3E}">
        <p14:creationId xmlns:p14="http://schemas.microsoft.com/office/powerpoint/2010/main" val="2523456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5513D1-043E-4418-B60F-DDDC6CA78FAA}" type="slidenum">
              <a:rPr lang="en-GB" smtClean="0"/>
              <a:pPr/>
              <a:t>1</a:t>
            </a:fld>
            <a:endParaRPr lang="en-GB" dirty="0"/>
          </a:p>
        </p:txBody>
      </p:sp>
    </p:spTree>
    <p:extLst>
      <p:ext uri="{BB962C8B-B14F-4D97-AF65-F5344CB8AC3E}">
        <p14:creationId xmlns:p14="http://schemas.microsoft.com/office/powerpoint/2010/main" val="13832505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5513D1-043E-4418-B60F-DDDC6CA78FAA}" type="slidenum">
              <a:rPr lang="en-GB" smtClean="0"/>
              <a:pPr/>
              <a:t>2</a:t>
            </a:fld>
            <a:endParaRPr lang="en-GB" dirty="0"/>
          </a:p>
        </p:txBody>
      </p:sp>
    </p:spTree>
    <p:extLst>
      <p:ext uri="{BB962C8B-B14F-4D97-AF65-F5344CB8AC3E}">
        <p14:creationId xmlns:p14="http://schemas.microsoft.com/office/powerpoint/2010/main" val="2930459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shadow puppets could be made out of thin card (paper does not have enough rigidity). Craft sticks can be obtained from commercial suppliers.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Note that the supporting stick does not need to be horizontal – it can be positioned in any direction for ease of use. See slide 4 for examples.</a:t>
            </a:r>
          </a:p>
          <a:p>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3</a:t>
            </a:fld>
            <a:endParaRPr lang="en-GB" dirty="0"/>
          </a:p>
        </p:txBody>
      </p:sp>
    </p:spTree>
    <p:extLst>
      <p:ext uri="{BB962C8B-B14F-4D97-AF65-F5344CB8AC3E}">
        <p14:creationId xmlns:p14="http://schemas.microsoft.com/office/powerpoint/2010/main" val="1854863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screen could be made from tracing paper. This could be supported in a simple card frame or using a cut-out section from a cardboard box (see the additional websites in the associated lesson plan for an example). </a:t>
            </a:r>
            <a:r>
              <a:rPr lang="en-GB" sz="1200" kern="1200" dirty="0">
                <a:solidFill>
                  <a:schemeClr val="tx1"/>
                </a:solidFill>
                <a:effectLst/>
                <a:latin typeface="+mn-lt"/>
                <a:ea typeface="+mn-ea"/>
                <a:cs typeface="+mn-cs"/>
              </a:rPr>
              <a:t>The room needs to be sufficiently dark that the image from the torch is fully visible on the ‘screen’. </a:t>
            </a:r>
            <a:endParaRPr lang="en-GB" dirty="0"/>
          </a:p>
        </p:txBody>
      </p:sp>
      <p:sp>
        <p:nvSpPr>
          <p:cNvPr id="4" name="Slide Number Placeholder 3"/>
          <p:cNvSpPr>
            <a:spLocks noGrp="1"/>
          </p:cNvSpPr>
          <p:nvPr>
            <p:ph type="sldNum" sz="quarter" idx="10"/>
          </p:nvPr>
        </p:nvSpPr>
        <p:spPr/>
        <p:txBody>
          <a:bodyPr/>
          <a:lstStyle/>
          <a:p>
            <a:fld id="{F05513D1-043E-4418-B60F-DDDC6CA78FAA}" type="slidenum">
              <a:rPr lang="en-GB" smtClean="0"/>
              <a:pPr/>
              <a:t>4</a:t>
            </a:fld>
            <a:endParaRPr lang="en-GB" dirty="0"/>
          </a:p>
        </p:txBody>
      </p:sp>
    </p:spTree>
    <p:extLst>
      <p:ext uri="{BB962C8B-B14F-4D97-AF65-F5344CB8AC3E}">
        <p14:creationId xmlns:p14="http://schemas.microsoft.com/office/powerpoint/2010/main" val="979832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shadow puppets, from left to right, are: ghost, butterfly, lady, girl and robot. The first three were made from the handout using craft sticks; the other two were made by learners using images that they found on the internet (the printing is on the other side) and used stirrers from a coffee shop (with permission).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05513D1-043E-4418-B60F-DDDC6CA78FAA}" type="slidenum">
              <a:rPr lang="en-GB" smtClean="0"/>
              <a:pPr/>
              <a:t>5</a:t>
            </a:fld>
            <a:endParaRPr lang="en-GB" dirty="0"/>
          </a:p>
        </p:txBody>
      </p:sp>
    </p:spTree>
    <p:extLst>
      <p:ext uri="{BB962C8B-B14F-4D97-AF65-F5344CB8AC3E}">
        <p14:creationId xmlns:p14="http://schemas.microsoft.com/office/powerpoint/2010/main" val="3150924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‘theatre’ could be made, for example, using a cut-out section from a cardboard box (see the additional websites in the associated lesson plan for an example). </a:t>
            </a:r>
          </a:p>
        </p:txBody>
      </p:sp>
      <p:sp>
        <p:nvSpPr>
          <p:cNvPr id="4" name="Slide Number Placeholder 3"/>
          <p:cNvSpPr>
            <a:spLocks noGrp="1"/>
          </p:cNvSpPr>
          <p:nvPr>
            <p:ph type="sldNum" sz="quarter" idx="10"/>
          </p:nvPr>
        </p:nvSpPr>
        <p:spPr/>
        <p:txBody>
          <a:bodyPr/>
          <a:lstStyle/>
          <a:p>
            <a:fld id="{F05513D1-043E-4418-B60F-DDDC6CA78FAA}" type="slidenum">
              <a:rPr lang="en-GB" smtClean="0"/>
              <a:pPr/>
              <a:t>6</a:t>
            </a:fld>
            <a:endParaRPr lang="en-GB" dirty="0"/>
          </a:p>
        </p:txBody>
      </p:sp>
    </p:spTree>
    <p:extLst>
      <p:ext uri="{BB962C8B-B14F-4D97-AF65-F5344CB8AC3E}">
        <p14:creationId xmlns:p14="http://schemas.microsoft.com/office/powerpoint/2010/main" val="3690672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225A7-1FCF-4218-B6CF-653056D0AAC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CF8BA6E-02EE-4B15-A4E6-05734FA5B6D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682F4F-CFA7-4E19-B4FE-00788CFC7816}"/>
              </a:ext>
            </a:extLst>
          </p:cNvPr>
          <p:cNvSpPr>
            <a:spLocks noGrp="1"/>
          </p:cNvSpPr>
          <p:nvPr>
            <p:ph type="dt" sz="half" idx="10"/>
          </p:nvPr>
        </p:nvSpPr>
        <p:spPr/>
        <p:txBody>
          <a:bodyPr/>
          <a:lstStyle/>
          <a:p>
            <a:fld id="{9DC9449B-2E27-418B-91DE-5CAA555BBF07}" type="datetimeFigureOut">
              <a:rPr lang="en-GB" smtClean="0"/>
              <a:t>24/10/2023</a:t>
            </a:fld>
            <a:endParaRPr lang="en-GB" dirty="0"/>
          </a:p>
        </p:txBody>
      </p:sp>
      <p:sp>
        <p:nvSpPr>
          <p:cNvPr id="5" name="Footer Placeholder 4">
            <a:extLst>
              <a:ext uri="{FF2B5EF4-FFF2-40B4-BE49-F238E27FC236}">
                <a16:creationId xmlns:a16="http://schemas.microsoft.com/office/drawing/2014/main" id="{2B62784F-07F3-4BEB-90B5-6D835F9D6C3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4B2E747-6920-41A8-B783-1CE4BB4816A5}"/>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3054723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CED71-AF02-49C8-99B1-EAD22473A5C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FB0719B-FB10-474C-B863-6E05E9CF326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2D224D-A115-4B9B-AC4D-1231CE3A0B14}"/>
              </a:ext>
            </a:extLst>
          </p:cNvPr>
          <p:cNvSpPr>
            <a:spLocks noGrp="1"/>
          </p:cNvSpPr>
          <p:nvPr>
            <p:ph type="dt" sz="half" idx="10"/>
          </p:nvPr>
        </p:nvSpPr>
        <p:spPr/>
        <p:txBody>
          <a:bodyPr/>
          <a:lstStyle/>
          <a:p>
            <a:fld id="{9DC9449B-2E27-418B-91DE-5CAA555BBF07}" type="datetimeFigureOut">
              <a:rPr lang="en-GB" smtClean="0"/>
              <a:t>24/10/2023</a:t>
            </a:fld>
            <a:endParaRPr lang="en-GB" dirty="0"/>
          </a:p>
        </p:txBody>
      </p:sp>
      <p:sp>
        <p:nvSpPr>
          <p:cNvPr id="5" name="Footer Placeholder 4">
            <a:extLst>
              <a:ext uri="{FF2B5EF4-FFF2-40B4-BE49-F238E27FC236}">
                <a16:creationId xmlns:a16="http://schemas.microsoft.com/office/drawing/2014/main" id="{23CEDD1A-54B6-4337-8E56-85CFA6BBF91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E861CE53-A9C4-43C2-A397-8043F22E114E}"/>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3876842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2C6C72-4BE9-4350-9645-89CB98444231}"/>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0E3BF05-212A-4C62-9DBD-23DAE21129F4}"/>
              </a:ext>
            </a:extLst>
          </p:cNvPr>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6721974-F671-486D-ADB7-528DAC5A3545}"/>
              </a:ext>
            </a:extLst>
          </p:cNvPr>
          <p:cNvSpPr>
            <a:spLocks noGrp="1"/>
          </p:cNvSpPr>
          <p:nvPr>
            <p:ph type="dt" sz="half" idx="10"/>
          </p:nvPr>
        </p:nvSpPr>
        <p:spPr/>
        <p:txBody>
          <a:bodyPr/>
          <a:lstStyle/>
          <a:p>
            <a:fld id="{9DC9449B-2E27-418B-91DE-5CAA555BBF07}" type="datetimeFigureOut">
              <a:rPr lang="en-GB" smtClean="0"/>
              <a:t>24/10/2023</a:t>
            </a:fld>
            <a:endParaRPr lang="en-GB" dirty="0"/>
          </a:p>
        </p:txBody>
      </p:sp>
      <p:sp>
        <p:nvSpPr>
          <p:cNvPr id="5" name="Footer Placeholder 4">
            <a:extLst>
              <a:ext uri="{FF2B5EF4-FFF2-40B4-BE49-F238E27FC236}">
                <a16:creationId xmlns:a16="http://schemas.microsoft.com/office/drawing/2014/main" id="{5B8FCBFB-82BE-4831-A1C8-C8882EB3B69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3F80C6E-0714-48E1-AC85-9E8E1B1757F8}"/>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129915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55ADD6-F8CE-1748-83D1-037D91A2E22A}"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658349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20060697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5ADD6-F8CE-1748-83D1-037D91A2E22A}"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1266230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55ADD6-F8CE-1748-83D1-037D91A2E22A}" type="datetimeFigureOut">
              <a:rPr lang="en-US" smtClean="0"/>
              <a:pPr/>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28166259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55ADD6-F8CE-1748-83D1-037D91A2E22A}" type="datetimeFigureOut">
              <a:rPr lang="en-US" smtClean="0"/>
              <a:pPr/>
              <a:t>10/24/2023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38758057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55ADD6-F8CE-1748-83D1-037D91A2E22A}" type="datetimeFigureOut">
              <a:rPr lang="en-US" smtClean="0"/>
              <a:pPr/>
              <a:t>10/24/2023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28868966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55ADD6-F8CE-1748-83D1-037D91A2E22A}" type="datetimeFigureOut">
              <a:rPr lang="en-US" smtClean="0"/>
              <a:pPr/>
              <a:t>10/24/2023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8148802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8048078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55AA0-9E44-4569-9715-F41D1A5495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813DA0-9077-456D-BD3C-C34E8A408A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670C380-F0FD-4A5F-AE3E-C45111BCABFB}"/>
              </a:ext>
            </a:extLst>
          </p:cNvPr>
          <p:cNvSpPr>
            <a:spLocks noGrp="1"/>
          </p:cNvSpPr>
          <p:nvPr>
            <p:ph type="dt" sz="half" idx="10"/>
          </p:nvPr>
        </p:nvSpPr>
        <p:spPr/>
        <p:txBody>
          <a:bodyPr/>
          <a:lstStyle/>
          <a:p>
            <a:fld id="{9DC9449B-2E27-418B-91DE-5CAA555BBF07}" type="datetimeFigureOut">
              <a:rPr lang="en-GB" smtClean="0"/>
              <a:t>24/10/2023</a:t>
            </a:fld>
            <a:endParaRPr lang="en-GB" dirty="0"/>
          </a:p>
        </p:txBody>
      </p:sp>
      <p:sp>
        <p:nvSpPr>
          <p:cNvPr id="5" name="Footer Placeholder 4">
            <a:extLst>
              <a:ext uri="{FF2B5EF4-FFF2-40B4-BE49-F238E27FC236}">
                <a16:creationId xmlns:a16="http://schemas.microsoft.com/office/drawing/2014/main" id="{5C153528-18AB-44A9-8AFA-8EA03299CBA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565A775-BBC8-41F0-9C7F-D92609B24F13}"/>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35096121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E55ADD6-F8CE-1748-83D1-037D91A2E22A}" type="datetimeFigureOut">
              <a:rPr lang="en-US" smtClean="0"/>
              <a:pPr/>
              <a:t>10/24/2023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3835022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38784608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55ADD6-F8CE-1748-83D1-037D91A2E22A}" type="datetimeFigureOut">
              <a:rPr lang="en-US" smtClean="0"/>
              <a:pPr/>
              <a:t>10/24/2023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97DF3C2-0495-F940-AA06-AB01FA4F82D7}" type="slidenum">
              <a:rPr lang="en-US" smtClean="0"/>
              <a:pPr/>
              <a:t>‹#›</a:t>
            </a:fld>
            <a:endParaRPr lang="en-US" dirty="0"/>
          </a:p>
        </p:txBody>
      </p:sp>
    </p:spTree>
    <p:extLst>
      <p:ext uri="{BB962C8B-B14F-4D97-AF65-F5344CB8AC3E}">
        <p14:creationId xmlns:p14="http://schemas.microsoft.com/office/powerpoint/2010/main" val="403914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48CDC-BEB6-48DD-9C34-D56F53FB6B97}"/>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77ACC29-344C-4E95-ABFE-07B31F06345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3ED376F-EB65-4E1D-813D-DC7C4DD06BC0}"/>
              </a:ext>
            </a:extLst>
          </p:cNvPr>
          <p:cNvSpPr>
            <a:spLocks noGrp="1"/>
          </p:cNvSpPr>
          <p:nvPr>
            <p:ph type="dt" sz="half" idx="10"/>
          </p:nvPr>
        </p:nvSpPr>
        <p:spPr/>
        <p:txBody>
          <a:bodyPr/>
          <a:lstStyle/>
          <a:p>
            <a:fld id="{9DC9449B-2E27-418B-91DE-5CAA555BBF07}" type="datetimeFigureOut">
              <a:rPr lang="en-GB" smtClean="0"/>
              <a:t>24/10/2023</a:t>
            </a:fld>
            <a:endParaRPr lang="en-GB" dirty="0"/>
          </a:p>
        </p:txBody>
      </p:sp>
      <p:sp>
        <p:nvSpPr>
          <p:cNvPr id="5" name="Footer Placeholder 4">
            <a:extLst>
              <a:ext uri="{FF2B5EF4-FFF2-40B4-BE49-F238E27FC236}">
                <a16:creationId xmlns:a16="http://schemas.microsoft.com/office/drawing/2014/main" id="{2B03E503-04D4-4F29-9722-1E253CC7201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5835B51-12FA-4847-80AD-E4618AB9F37E}"/>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427061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25855-7149-4909-B4F9-AEC74BBFA24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A322DF-C295-40DB-A586-53424A731541}"/>
              </a:ext>
            </a:extLst>
          </p:cNvPr>
          <p:cNvSpPr>
            <a:spLocks noGrp="1"/>
          </p:cNvSpPr>
          <p:nvPr>
            <p:ph sz="half" idx="1"/>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B6F80E0-0D3F-4C2B-AB08-597A981385B8}"/>
              </a:ext>
            </a:extLst>
          </p:cNvPr>
          <p:cNvSpPr>
            <a:spLocks noGrp="1"/>
          </p:cNvSpPr>
          <p:nvPr>
            <p:ph sz="half" idx="2"/>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8B66487-24A9-46CF-92AB-69C2194DC36F}"/>
              </a:ext>
            </a:extLst>
          </p:cNvPr>
          <p:cNvSpPr>
            <a:spLocks noGrp="1"/>
          </p:cNvSpPr>
          <p:nvPr>
            <p:ph type="dt" sz="half" idx="10"/>
          </p:nvPr>
        </p:nvSpPr>
        <p:spPr/>
        <p:txBody>
          <a:bodyPr/>
          <a:lstStyle/>
          <a:p>
            <a:fld id="{9DC9449B-2E27-418B-91DE-5CAA555BBF07}" type="datetimeFigureOut">
              <a:rPr lang="en-GB" smtClean="0"/>
              <a:t>24/10/2023</a:t>
            </a:fld>
            <a:endParaRPr lang="en-GB" dirty="0"/>
          </a:p>
        </p:txBody>
      </p:sp>
      <p:sp>
        <p:nvSpPr>
          <p:cNvPr id="6" name="Footer Placeholder 5">
            <a:extLst>
              <a:ext uri="{FF2B5EF4-FFF2-40B4-BE49-F238E27FC236}">
                <a16:creationId xmlns:a16="http://schemas.microsoft.com/office/drawing/2014/main" id="{B3F79E76-39E5-4E92-B246-F94784FD18F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0B2C0F0-6056-45C4-A78B-2F069ED86810}"/>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279795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5341B3-7194-41CD-9A09-97411946462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ACE4BA-25CC-4401-B2C4-266295BB12D1}"/>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B4D051-1364-4BB9-9B16-950D262A28DD}"/>
              </a:ext>
            </a:extLst>
          </p:cNvPr>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00F6878-690F-4975-8FDC-25FFF3F0B5B0}"/>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FAE439E-F4C6-449E-AB06-3986347D84CC}"/>
              </a:ext>
            </a:extLst>
          </p:cNvPr>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245EB58-E76E-44F5-8E90-E1BBCBDFE007}"/>
              </a:ext>
            </a:extLst>
          </p:cNvPr>
          <p:cNvSpPr>
            <a:spLocks noGrp="1"/>
          </p:cNvSpPr>
          <p:nvPr>
            <p:ph type="dt" sz="half" idx="10"/>
          </p:nvPr>
        </p:nvSpPr>
        <p:spPr/>
        <p:txBody>
          <a:bodyPr/>
          <a:lstStyle/>
          <a:p>
            <a:fld id="{9DC9449B-2E27-418B-91DE-5CAA555BBF07}" type="datetimeFigureOut">
              <a:rPr lang="en-GB" smtClean="0"/>
              <a:t>24/10/2023</a:t>
            </a:fld>
            <a:endParaRPr lang="en-GB" dirty="0"/>
          </a:p>
        </p:txBody>
      </p:sp>
      <p:sp>
        <p:nvSpPr>
          <p:cNvPr id="8" name="Footer Placeholder 7">
            <a:extLst>
              <a:ext uri="{FF2B5EF4-FFF2-40B4-BE49-F238E27FC236}">
                <a16:creationId xmlns:a16="http://schemas.microsoft.com/office/drawing/2014/main" id="{AF98111F-C0CB-437A-9E91-4B57C39E5480}"/>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2A171246-A391-49BC-B8B2-34EB273C24FE}"/>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3563109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87E4B-080B-4098-B45F-2FB51C47F4C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A1489A-B93A-4732-B23B-0714064D9D16}"/>
              </a:ext>
            </a:extLst>
          </p:cNvPr>
          <p:cNvSpPr>
            <a:spLocks noGrp="1"/>
          </p:cNvSpPr>
          <p:nvPr>
            <p:ph type="dt" sz="half" idx="10"/>
          </p:nvPr>
        </p:nvSpPr>
        <p:spPr/>
        <p:txBody>
          <a:bodyPr/>
          <a:lstStyle/>
          <a:p>
            <a:fld id="{9DC9449B-2E27-418B-91DE-5CAA555BBF07}" type="datetimeFigureOut">
              <a:rPr lang="en-GB" smtClean="0"/>
              <a:t>24/10/2023</a:t>
            </a:fld>
            <a:endParaRPr lang="en-GB" dirty="0"/>
          </a:p>
        </p:txBody>
      </p:sp>
      <p:sp>
        <p:nvSpPr>
          <p:cNvPr id="4" name="Footer Placeholder 3">
            <a:extLst>
              <a:ext uri="{FF2B5EF4-FFF2-40B4-BE49-F238E27FC236}">
                <a16:creationId xmlns:a16="http://schemas.microsoft.com/office/drawing/2014/main" id="{0D8952CA-5CFB-4D2D-B228-5B2AC4C32B9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57FB201A-E422-4CFC-A078-B1813BFF1636}"/>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987785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A7614B-4BA6-4647-8922-17C90E4BAB32}"/>
              </a:ext>
            </a:extLst>
          </p:cNvPr>
          <p:cNvSpPr>
            <a:spLocks noGrp="1"/>
          </p:cNvSpPr>
          <p:nvPr>
            <p:ph type="dt" sz="half" idx="10"/>
          </p:nvPr>
        </p:nvSpPr>
        <p:spPr/>
        <p:txBody>
          <a:bodyPr/>
          <a:lstStyle/>
          <a:p>
            <a:fld id="{9DC9449B-2E27-418B-91DE-5CAA555BBF07}" type="datetimeFigureOut">
              <a:rPr lang="en-GB" smtClean="0"/>
              <a:t>24/10/2023</a:t>
            </a:fld>
            <a:endParaRPr lang="en-GB" dirty="0"/>
          </a:p>
        </p:txBody>
      </p:sp>
      <p:sp>
        <p:nvSpPr>
          <p:cNvPr id="3" name="Footer Placeholder 2">
            <a:extLst>
              <a:ext uri="{FF2B5EF4-FFF2-40B4-BE49-F238E27FC236}">
                <a16:creationId xmlns:a16="http://schemas.microsoft.com/office/drawing/2014/main" id="{3C3066E7-8C36-4E7B-8FDF-93F3EC37482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EEFB072-02C0-424D-AC90-486B4E6D1A37}"/>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2352063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81FB7-1BF1-4B5E-8C69-EEB48EB4C68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042B0F-FE14-471D-8AF0-36D1C3CAE30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25AADD-BA24-46CB-94CD-C2BB58EA5C9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BAB4A9-585F-45D0-967B-30D92EE2B198}"/>
              </a:ext>
            </a:extLst>
          </p:cNvPr>
          <p:cNvSpPr>
            <a:spLocks noGrp="1"/>
          </p:cNvSpPr>
          <p:nvPr>
            <p:ph type="dt" sz="half" idx="10"/>
          </p:nvPr>
        </p:nvSpPr>
        <p:spPr/>
        <p:txBody>
          <a:bodyPr/>
          <a:lstStyle/>
          <a:p>
            <a:fld id="{9DC9449B-2E27-418B-91DE-5CAA555BBF07}" type="datetimeFigureOut">
              <a:rPr lang="en-GB" smtClean="0"/>
              <a:t>24/10/2023</a:t>
            </a:fld>
            <a:endParaRPr lang="en-GB" dirty="0"/>
          </a:p>
        </p:txBody>
      </p:sp>
      <p:sp>
        <p:nvSpPr>
          <p:cNvPr id="6" name="Footer Placeholder 5">
            <a:extLst>
              <a:ext uri="{FF2B5EF4-FFF2-40B4-BE49-F238E27FC236}">
                <a16:creationId xmlns:a16="http://schemas.microsoft.com/office/drawing/2014/main" id="{9F9E0003-F7CB-4A26-95EF-5253A8D1DA7F}"/>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3A6690E-E82C-4AF5-BA1E-3785E4A91858}"/>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24451252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16FAA3-1618-466F-A0E8-D8F96CFD0A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E7920A5-318C-42AF-9027-4ED134D45AF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C3AE4F9D-C849-4BDA-9959-E4D0E5D4CAAD}"/>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F8E3A2-D649-4843-9A1C-2EB87167F0F3}"/>
              </a:ext>
            </a:extLst>
          </p:cNvPr>
          <p:cNvSpPr>
            <a:spLocks noGrp="1"/>
          </p:cNvSpPr>
          <p:nvPr>
            <p:ph type="dt" sz="half" idx="10"/>
          </p:nvPr>
        </p:nvSpPr>
        <p:spPr/>
        <p:txBody>
          <a:bodyPr/>
          <a:lstStyle/>
          <a:p>
            <a:fld id="{9DC9449B-2E27-418B-91DE-5CAA555BBF07}" type="datetimeFigureOut">
              <a:rPr lang="en-GB" smtClean="0"/>
              <a:t>24/10/2023</a:t>
            </a:fld>
            <a:endParaRPr lang="en-GB" dirty="0"/>
          </a:p>
        </p:txBody>
      </p:sp>
      <p:sp>
        <p:nvSpPr>
          <p:cNvPr id="6" name="Footer Placeholder 5">
            <a:extLst>
              <a:ext uri="{FF2B5EF4-FFF2-40B4-BE49-F238E27FC236}">
                <a16:creationId xmlns:a16="http://schemas.microsoft.com/office/drawing/2014/main" id="{B90979A3-BD7F-4AD7-BE1F-32E005387AA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BE292BE2-BECA-429B-8C62-9E7FFDCE7345}"/>
              </a:ext>
            </a:extLst>
          </p:cNvPr>
          <p:cNvSpPr>
            <a:spLocks noGrp="1"/>
          </p:cNvSpPr>
          <p:nvPr>
            <p:ph type="sldNum" sz="quarter" idx="12"/>
          </p:nvPr>
        </p:nvSpPr>
        <p:spPr/>
        <p:txBody>
          <a:bodyPr/>
          <a:lstStyle/>
          <a:p>
            <a:fld id="{9102E7FB-CF86-43A1-B235-544D89561BB4}" type="slidenum">
              <a:rPr lang="en-GB" smtClean="0"/>
              <a:t>‹#›</a:t>
            </a:fld>
            <a:endParaRPr lang="en-GB" dirty="0"/>
          </a:p>
        </p:txBody>
      </p:sp>
    </p:spTree>
    <p:extLst>
      <p:ext uri="{BB962C8B-B14F-4D97-AF65-F5344CB8AC3E}">
        <p14:creationId xmlns:p14="http://schemas.microsoft.com/office/powerpoint/2010/main" val="291058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0118D3-B488-4A9E-A602-143EDF65345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72D01A5-E65E-4020-A8AD-803061A5807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585184-AA2A-4AE6-9F06-3576EA301D0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24/10/2023</a:t>
            </a:fld>
            <a:endParaRPr lang="en-GB" dirty="0"/>
          </a:p>
        </p:txBody>
      </p:sp>
      <p:sp>
        <p:nvSpPr>
          <p:cNvPr id="5" name="Footer Placeholder 4">
            <a:extLst>
              <a:ext uri="{FF2B5EF4-FFF2-40B4-BE49-F238E27FC236}">
                <a16:creationId xmlns:a16="http://schemas.microsoft.com/office/drawing/2014/main" id="{22039341-FB01-49F3-9763-722F36FAF5AA}"/>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6AEA139B-3922-4387-A320-585E1688F084}"/>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dirty="0"/>
          </a:p>
        </p:txBody>
      </p:sp>
    </p:spTree>
    <p:extLst>
      <p:ext uri="{BB962C8B-B14F-4D97-AF65-F5344CB8AC3E}">
        <p14:creationId xmlns:p14="http://schemas.microsoft.com/office/powerpoint/2010/main" val="23055953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C9449B-2E27-418B-91DE-5CAA555BBF07}" type="datetimeFigureOut">
              <a:rPr lang="en-GB" smtClean="0"/>
              <a:t>24/10/2023</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02E7FB-CF86-43A1-B235-544D89561BB4}" type="slidenum">
              <a:rPr lang="en-GB" smtClean="0"/>
              <a:t>‹#›</a:t>
            </a:fld>
            <a:endParaRPr lang="en-GB" dirty="0"/>
          </a:p>
        </p:txBody>
      </p:sp>
    </p:spTree>
    <p:extLst>
      <p:ext uri="{BB962C8B-B14F-4D97-AF65-F5344CB8AC3E}">
        <p14:creationId xmlns:p14="http://schemas.microsoft.com/office/powerpoint/2010/main" val="218775280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6.jp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05934" y="1086342"/>
            <a:ext cx="6336704" cy="1569660"/>
          </a:xfrm>
          <a:prstGeom prst="rect">
            <a:avLst/>
          </a:prstGeom>
          <a:noFill/>
        </p:spPr>
        <p:txBody>
          <a:bodyPr wrap="square" rtlCol="0">
            <a:spAutoFit/>
          </a:bodyPr>
          <a:lstStyle/>
          <a:p>
            <a:pPr algn="ctr"/>
            <a:r>
              <a:rPr lang="en-GB" sz="4800" b="1" dirty="0">
                <a:solidFill>
                  <a:srgbClr val="0093D3"/>
                </a:solidFill>
                <a:latin typeface="Arial"/>
                <a:cs typeface="Arial"/>
              </a:rPr>
              <a:t>Shadow puppet experiment</a:t>
            </a:r>
          </a:p>
        </p:txBody>
      </p:sp>
      <p:sp>
        <p:nvSpPr>
          <p:cNvPr id="3" name="TextBox 2">
            <a:extLst>
              <a:ext uri="{FF2B5EF4-FFF2-40B4-BE49-F238E27FC236}">
                <a16:creationId xmlns:a16="http://schemas.microsoft.com/office/drawing/2014/main" id="{86983557-E0FA-4717-BC03-55234762300F}"/>
              </a:ext>
            </a:extLst>
          </p:cNvPr>
          <p:cNvSpPr txBox="1"/>
          <p:nvPr/>
        </p:nvSpPr>
        <p:spPr>
          <a:xfrm>
            <a:off x="1943708" y="4801450"/>
            <a:ext cx="5256584"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Making shadow puppets</a:t>
            </a:r>
          </a:p>
        </p:txBody>
      </p:sp>
      <p:grpSp>
        <p:nvGrpSpPr>
          <p:cNvPr id="18" name="Group 17">
            <a:extLst>
              <a:ext uri="{FF2B5EF4-FFF2-40B4-BE49-F238E27FC236}">
                <a16:creationId xmlns:a16="http://schemas.microsoft.com/office/drawing/2014/main" id="{7E3FECCC-23D1-4FA0-8404-8F25A2C92438}"/>
              </a:ext>
            </a:extLst>
          </p:cNvPr>
          <p:cNvGrpSpPr/>
          <p:nvPr/>
        </p:nvGrpSpPr>
        <p:grpSpPr>
          <a:xfrm>
            <a:off x="472950" y="2301049"/>
            <a:ext cx="8063709" cy="2592288"/>
            <a:chOff x="261398" y="2269113"/>
            <a:chExt cx="8063709" cy="2592288"/>
          </a:xfrm>
        </p:grpSpPr>
        <p:grpSp>
          <p:nvGrpSpPr>
            <p:cNvPr id="5" name="Group 4">
              <a:extLst>
                <a:ext uri="{FF2B5EF4-FFF2-40B4-BE49-F238E27FC236}">
                  <a16:creationId xmlns:a16="http://schemas.microsoft.com/office/drawing/2014/main" id="{8A9035A7-3A0A-4F82-BEB1-6DDFFDD9FB63}"/>
                </a:ext>
              </a:extLst>
            </p:cNvPr>
            <p:cNvGrpSpPr/>
            <p:nvPr/>
          </p:nvGrpSpPr>
          <p:grpSpPr>
            <a:xfrm>
              <a:off x="6711380" y="3269923"/>
              <a:ext cx="1613727" cy="608548"/>
              <a:chOff x="0" y="0"/>
              <a:chExt cx="2362200" cy="807720"/>
            </a:xfrm>
          </p:grpSpPr>
          <p:sp>
            <p:nvSpPr>
              <p:cNvPr id="7" name="Trapezoid 6">
                <a:extLst>
                  <a:ext uri="{FF2B5EF4-FFF2-40B4-BE49-F238E27FC236}">
                    <a16:creationId xmlns:a16="http://schemas.microsoft.com/office/drawing/2014/main" id="{94992CFB-E76B-4B6A-8FD6-D0B8556F3D17}"/>
                  </a:ext>
                </a:extLst>
              </p:cNvPr>
              <p:cNvSpPr/>
              <p:nvPr/>
            </p:nvSpPr>
            <p:spPr>
              <a:xfrm rot="5400000">
                <a:off x="-152400" y="152400"/>
                <a:ext cx="807720" cy="50292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8" name="Rectangle 7">
                <a:extLst>
                  <a:ext uri="{FF2B5EF4-FFF2-40B4-BE49-F238E27FC236}">
                    <a16:creationId xmlns:a16="http://schemas.microsoft.com/office/drawing/2014/main" id="{FBD31719-1002-4C8B-B4BB-27B3E5827CC5}"/>
                  </a:ext>
                </a:extLst>
              </p:cNvPr>
              <p:cNvSpPr/>
              <p:nvPr/>
            </p:nvSpPr>
            <p:spPr>
              <a:xfrm>
                <a:off x="499110" y="156210"/>
                <a:ext cx="1863090" cy="48768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9" name="Rectangle 8">
                <a:extLst>
                  <a:ext uri="{FF2B5EF4-FFF2-40B4-BE49-F238E27FC236}">
                    <a16:creationId xmlns:a16="http://schemas.microsoft.com/office/drawing/2014/main" id="{8DA11F23-5FAE-4AEB-89AF-ED1B344A54E3}"/>
                  </a:ext>
                </a:extLst>
              </p:cNvPr>
              <p:cNvSpPr/>
              <p:nvPr/>
            </p:nvSpPr>
            <p:spPr>
              <a:xfrm>
                <a:off x="842010" y="102870"/>
                <a:ext cx="426720" cy="533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grpSp>
        <p:sp>
          <p:nvSpPr>
            <p:cNvPr id="6" name="Trapezoid 5">
              <a:extLst>
                <a:ext uri="{FF2B5EF4-FFF2-40B4-BE49-F238E27FC236}">
                  <a16:creationId xmlns:a16="http://schemas.microsoft.com/office/drawing/2014/main" id="{37427370-2F26-4BE8-8F2D-9A6F3882470F}"/>
                </a:ext>
              </a:extLst>
            </p:cNvPr>
            <p:cNvSpPr/>
            <p:nvPr/>
          </p:nvSpPr>
          <p:spPr>
            <a:xfrm rot="5400000">
              <a:off x="3423985" y="1031130"/>
              <a:ext cx="1483079" cy="5091706"/>
            </a:xfrm>
            <a:prstGeom prst="trapezoid">
              <a:avLst>
                <a:gd name="adj" fmla="val 29340"/>
              </a:avLst>
            </a:prstGeom>
            <a:solidFill>
              <a:srgbClr val="FFFF99">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11" name="Picture 10">
              <a:extLst>
                <a:ext uri="{FF2B5EF4-FFF2-40B4-BE49-F238E27FC236}">
                  <a16:creationId xmlns:a16="http://schemas.microsoft.com/office/drawing/2014/main" id="{9373DA6D-C91F-4B45-8A9F-441F425D91F7}"/>
                </a:ext>
              </a:extLst>
            </p:cNvPr>
            <p:cNvPicPr>
              <a:picLocks noChangeAspect="1"/>
            </p:cNvPicPr>
            <p:nvPr/>
          </p:nvPicPr>
          <p:blipFill>
            <a:blip r:embed="rId3"/>
            <a:stretch>
              <a:fillRect/>
            </a:stretch>
          </p:blipFill>
          <p:spPr>
            <a:xfrm>
              <a:off x="5032617" y="3302759"/>
              <a:ext cx="415964" cy="444047"/>
            </a:xfrm>
            <a:prstGeom prst="rect">
              <a:avLst/>
            </a:prstGeom>
          </p:spPr>
        </p:pic>
        <p:sp>
          <p:nvSpPr>
            <p:cNvPr id="14" name="Rectangle 13">
              <a:extLst>
                <a:ext uri="{FF2B5EF4-FFF2-40B4-BE49-F238E27FC236}">
                  <a16:creationId xmlns:a16="http://schemas.microsoft.com/office/drawing/2014/main" id="{9B2DBB7A-A23C-4B5A-A356-580C99A62F76}"/>
                </a:ext>
              </a:extLst>
            </p:cNvPr>
            <p:cNvSpPr/>
            <p:nvPr/>
          </p:nvSpPr>
          <p:spPr>
            <a:xfrm>
              <a:off x="5217739" y="3670827"/>
              <a:ext cx="45719" cy="447109"/>
            </a:xfrm>
            <a:prstGeom prst="rect">
              <a:avLst/>
            </a:prstGeom>
            <a:gradFill flip="none" rotWithShape="1">
              <a:gsLst>
                <a:gs pos="0">
                  <a:schemeClr val="tx1">
                    <a:lumMod val="75000"/>
                    <a:lumOff val="25000"/>
                  </a:schemeClr>
                </a:gs>
                <a:gs pos="100000">
                  <a:schemeClr val="tx1">
                    <a:lumMod val="50000"/>
                    <a:lumOff val="5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6" name="Parallelogram 15">
              <a:extLst>
                <a:ext uri="{FF2B5EF4-FFF2-40B4-BE49-F238E27FC236}">
                  <a16:creationId xmlns:a16="http://schemas.microsoft.com/office/drawing/2014/main" id="{820439D7-15B1-48E7-A856-99C86E56810F}"/>
                </a:ext>
              </a:extLst>
            </p:cNvPr>
            <p:cNvSpPr/>
            <p:nvPr/>
          </p:nvSpPr>
          <p:spPr>
            <a:xfrm rot="691043" flipH="1">
              <a:off x="261398" y="2269113"/>
              <a:ext cx="2390613" cy="2592288"/>
            </a:xfrm>
            <a:prstGeom prst="parallelogram">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7" name="Group 16">
              <a:extLst>
                <a:ext uri="{FF2B5EF4-FFF2-40B4-BE49-F238E27FC236}">
                  <a16:creationId xmlns:a16="http://schemas.microsoft.com/office/drawing/2014/main" id="{3AAF6575-DF8E-4F39-82D1-D1006B8A90C4}"/>
                </a:ext>
              </a:extLst>
            </p:cNvPr>
            <p:cNvGrpSpPr/>
            <p:nvPr/>
          </p:nvGrpSpPr>
          <p:grpSpPr>
            <a:xfrm>
              <a:off x="779582" y="2887547"/>
              <a:ext cx="1389807" cy="1507458"/>
              <a:chOff x="555766" y="2856923"/>
              <a:chExt cx="1389807" cy="1507458"/>
            </a:xfrm>
          </p:grpSpPr>
          <p:pic>
            <p:nvPicPr>
              <p:cNvPr id="13" name="Picture 12">
                <a:extLst>
                  <a:ext uri="{FF2B5EF4-FFF2-40B4-BE49-F238E27FC236}">
                    <a16:creationId xmlns:a16="http://schemas.microsoft.com/office/drawing/2014/main" id="{01DDCABB-E975-4210-8EDA-9920CEE82ECB}"/>
                  </a:ext>
                </a:extLst>
              </p:cNvPr>
              <p:cNvPicPr>
                <a:picLocks noChangeAspect="1"/>
              </p:cNvPicPr>
              <p:nvPr/>
            </p:nvPicPr>
            <p:blipFill>
              <a:blip r:embed="rId4"/>
              <a:stretch>
                <a:fillRect/>
              </a:stretch>
            </p:blipFill>
            <p:spPr>
              <a:xfrm>
                <a:off x="555766" y="2856923"/>
                <a:ext cx="1389807" cy="1197720"/>
              </a:xfrm>
              <a:prstGeom prst="rect">
                <a:avLst/>
              </a:prstGeom>
            </p:spPr>
          </p:pic>
          <p:sp>
            <p:nvSpPr>
              <p:cNvPr id="15" name="Rectangle 14">
                <a:extLst>
                  <a:ext uri="{FF2B5EF4-FFF2-40B4-BE49-F238E27FC236}">
                    <a16:creationId xmlns:a16="http://schemas.microsoft.com/office/drawing/2014/main" id="{ED2A02F2-FB46-4AB9-AA0F-C9A215FFF107}"/>
                  </a:ext>
                </a:extLst>
              </p:cNvPr>
              <p:cNvSpPr/>
              <p:nvPr/>
            </p:nvSpPr>
            <p:spPr>
              <a:xfrm>
                <a:off x="1161154" y="3917272"/>
                <a:ext cx="175299" cy="447109"/>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D7571BA-B259-0189-AC32-F8C1E8F9AC8C}"/>
              </a:ext>
            </a:extLst>
          </p:cNvPr>
          <p:cNvSpPr txBox="1"/>
          <p:nvPr/>
        </p:nvSpPr>
        <p:spPr>
          <a:xfrm>
            <a:off x="503548" y="1536174"/>
            <a:ext cx="8136904" cy="3785652"/>
          </a:xfrm>
          <a:prstGeom prst="rect">
            <a:avLst/>
          </a:prstGeom>
          <a:noFill/>
        </p:spPr>
        <p:txBody>
          <a:bodyPr wrap="square">
            <a:spAutoFit/>
          </a:bodyPr>
          <a:lstStyle/>
          <a:p>
            <a:pPr marL="0" marR="0">
              <a:spcBef>
                <a:spcPts val="0"/>
              </a:spcBef>
              <a:spcAft>
                <a:spcPts val="0"/>
              </a:spcAft>
            </a:pPr>
            <a:r>
              <a:rPr lang="en-GB" sz="1800" b="1" dirty="0">
                <a:effectLst/>
                <a:latin typeface="Arial" panose="020B0604020202020204" pitchFamily="34" charset="0"/>
              </a:rPr>
              <a:t>Stay safe  </a:t>
            </a:r>
            <a:endParaRPr lang="en-GB" sz="1800" dirty="0">
              <a:effectLst/>
              <a:latin typeface="Arial" panose="020B0604020202020204" pitchFamily="34" charset="0"/>
            </a:endParaRPr>
          </a:p>
          <a:p>
            <a:pPr marL="0" marR="0">
              <a:spcBef>
                <a:spcPts val="0"/>
              </a:spcBef>
              <a:spcAft>
                <a:spcPts val="0"/>
              </a:spcAft>
            </a:pPr>
            <a:r>
              <a:rPr lang="en-GB" sz="1800" dirty="0">
                <a:effectLst/>
                <a:latin typeface="Arial" panose="020B0604020202020204" pitchFamily="34" charset="0"/>
              </a:rPr>
              <a:t>Whether you are a scientist researching a new medicine or an engineer solving climate change, safety always comes first. An adult must always be around and supervising when doing this activity. You are responsible for:</a:t>
            </a:r>
          </a:p>
          <a:p>
            <a:pPr marL="0" marR="0">
              <a:spcBef>
                <a:spcPts val="0"/>
              </a:spcBef>
              <a:spcAft>
                <a:spcPts val="0"/>
              </a:spcAft>
            </a:pPr>
            <a:r>
              <a:rPr lang="en-GB" sz="1800" dirty="0">
                <a:effectLst/>
                <a:latin typeface="Arial" panose="020B0604020202020204" pitchFamily="34" charset="0"/>
              </a:rPr>
              <a:t> </a:t>
            </a:r>
          </a:p>
          <a:p>
            <a:pPr marL="0" marR="0">
              <a:spcBef>
                <a:spcPts val="0"/>
              </a:spcBef>
              <a:spcAft>
                <a:spcPts val="0"/>
              </a:spcAft>
            </a:pPr>
            <a:r>
              <a:rPr lang="en-GB" sz="1800" dirty="0">
                <a:effectLst/>
                <a:latin typeface="Arial" panose="020B0604020202020204" pitchFamily="34" charset="0"/>
              </a:rPr>
              <a:t>•        ensuring that any equipment used for this activity is in good working condition</a:t>
            </a:r>
          </a:p>
          <a:p>
            <a:pPr marL="0" marR="0">
              <a:spcBef>
                <a:spcPts val="0"/>
              </a:spcBef>
              <a:spcAft>
                <a:spcPts val="0"/>
              </a:spcAft>
            </a:pPr>
            <a:r>
              <a:rPr lang="en-GB" sz="1800" dirty="0">
                <a:effectLst/>
                <a:latin typeface="Arial" panose="020B0604020202020204" pitchFamily="34" charset="0"/>
              </a:rPr>
              <a:t>•        behaving sensibly and following any safety instructions so as not to hurt or injure yourself or others </a:t>
            </a:r>
          </a:p>
          <a:p>
            <a:pPr marL="0" marR="0">
              <a:spcBef>
                <a:spcPts val="0"/>
              </a:spcBef>
              <a:spcAft>
                <a:spcPts val="0"/>
              </a:spcAft>
            </a:pPr>
            <a:r>
              <a:rPr lang="en-GB" sz="1800" dirty="0">
                <a:effectLst/>
                <a:latin typeface="Arial" panose="020B0604020202020204" pitchFamily="34" charset="0"/>
              </a:rPr>
              <a:t> </a:t>
            </a:r>
          </a:p>
          <a:p>
            <a:pPr marL="0" marR="0">
              <a:spcBef>
                <a:spcPts val="0"/>
              </a:spcBef>
              <a:spcAft>
                <a:spcPts val="0"/>
              </a:spcAft>
            </a:pPr>
            <a:r>
              <a:rPr lang="en-GB" sz="1800" dirty="0">
                <a:effectLst/>
                <a:latin typeface="Arial" panose="020B0604020202020204" pitchFamily="34" charset="0"/>
              </a:rPr>
              <a:t>Please note that in the absence of any negligence or other breach of duty by us, this activity is carried out at your own risk. It is important to take extra care at the stages marked with this symbol: </a:t>
            </a:r>
            <a:r>
              <a:rPr lang="en-GB" sz="2400" dirty="0">
                <a:effectLst/>
                <a:latin typeface="Segoe UI Emoji" panose="020B0502040204020203" pitchFamily="34" charset="0"/>
              </a:rPr>
              <a:t>⚠ </a:t>
            </a:r>
            <a:endParaRPr lang="en-GB" sz="2400" dirty="0">
              <a:effectLst/>
              <a:latin typeface="Calibri" panose="020F0502020204030204" pitchFamily="34" charset="0"/>
            </a:endParaRPr>
          </a:p>
        </p:txBody>
      </p:sp>
    </p:spTree>
    <p:extLst>
      <p:ext uri="{BB962C8B-B14F-4D97-AF65-F5344CB8AC3E}">
        <p14:creationId xmlns:p14="http://schemas.microsoft.com/office/powerpoint/2010/main" val="2848896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186" y="1298543"/>
            <a:ext cx="6480720" cy="584775"/>
          </a:xfrm>
          <a:prstGeom prst="rect">
            <a:avLst/>
          </a:prstGeom>
          <a:noFill/>
        </p:spPr>
        <p:txBody>
          <a:bodyPr wrap="square" rtlCol="0">
            <a:spAutoFit/>
          </a:bodyPr>
          <a:lstStyle/>
          <a:p>
            <a:r>
              <a:rPr lang="en-GB" sz="3200" b="1" dirty="0"/>
              <a:t>Making the shadow puppet</a:t>
            </a:r>
          </a:p>
        </p:txBody>
      </p:sp>
      <p:sp>
        <p:nvSpPr>
          <p:cNvPr id="50" name="TextBox 49"/>
          <p:cNvSpPr txBox="1"/>
          <p:nvPr/>
        </p:nvSpPr>
        <p:spPr>
          <a:xfrm>
            <a:off x="253186" y="2056054"/>
            <a:ext cx="4265635" cy="1277273"/>
          </a:xfrm>
          <a:prstGeom prst="rect">
            <a:avLst/>
          </a:prstGeom>
          <a:noFill/>
        </p:spPr>
        <p:txBody>
          <a:bodyPr wrap="square" rtlCol="0">
            <a:spAutoFit/>
          </a:bodyPr>
          <a:lstStyle/>
          <a:p>
            <a:pPr marL="342900" indent="-342900">
              <a:spcAft>
                <a:spcPts val="600"/>
              </a:spcAft>
              <a:buAutoNum type="arabicParenR"/>
            </a:pPr>
            <a:r>
              <a:rPr lang="en-GB" sz="2400" dirty="0"/>
              <a:t>Choose the shape for your shadow puppet</a:t>
            </a:r>
          </a:p>
          <a:p>
            <a:pPr marL="342900" indent="-342900">
              <a:spcAft>
                <a:spcPts val="600"/>
              </a:spcAft>
              <a:buAutoNum type="arabicParenR"/>
            </a:pPr>
            <a:r>
              <a:rPr lang="en-GB" sz="2400" dirty="0"/>
              <a:t>Cut it out using scissors </a:t>
            </a:r>
            <a:r>
              <a:rPr lang="en-GB" sz="2400" dirty="0">
                <a:effectLst/>
                <a:latin typeface="Segoe UI Emoji" panose="020B0502040204020203" pitchFamily="34" charset="0"/>
              </a:rPr>
              <a:t>⚠</a:t>
            </a:r>
            <a:endParaRPr lang="en-GB" sz="2400" dirty="0"/>
          </a:p>
        </p:txBody>
      </p:sp>
      <p:pic>
        <p:nvPicPr>
          <p:cNvPr id="2" name="Picture 1">
            <a:extLst>
              <a:ext uri="{FF2B5EF4-FFF2-40B4-BE49-F238E27FC236}">
                <a16:creationId xmlns:a16="http://schemas.microsoft.com/office/drawing/2014/main" id="{FD26044C-EFEB-42CE-A961-2DBA83C2C4E3}"/>
              </a:ext>
            </a:extLst>
          </p:cNvPr>
          <p:cNvPicPr>
            <a:picLocks noChangeAspect="1"/>
          </p:cNvPicPr>
          <p:nvPr/>
        </p:nvPicPr>
        <p:blipFill>
          <a:blip r:embed="rId3"/>
          <a:stretch>
            <a:fillRect/>
          </a:stretch>
        </p:blipFill>
        <p:spPr>
          <a:xfrm rot="542641">
            <a:off x="2278318" y="3529683"/>
            <a:ext cx="1537057" cy="2141133"/>
          </a:xfrm>
          <a:prstGeom prst="rect">
            <a:avLst/>
          </a:prstGeom>
          <a:ln>
            <a:solidFill>
              <a:schemeClr val="tx1"/>
            </a:solidFill>
          </a:ln>
        </p:spPr>
      </p:pic>
      <p:pic>
        <p:nvPicPr>
          <p:cNvPr id="1026" name="Picture 2" descr="School, School Supplies, Education, Classroom, Office">
            <a:extLst>
              <a:ext uri="{FF2B5EF4-FFF2-40B4-BE49-F238E27FC236}">
                <a16:creationId xmlns:a16="http://schemas.microsoft.com/office/drawing/2014/main" id="{566CB54C-CC1B-4CB9-9233-5A5EBDD114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502612">
            <a:off x="305929" y="4003604"/>
            <a:ext cx="1879195" cy="2373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346A9F17-16DF-4ED7-ACB0-85D9905D7C01}"/>
              </a:ext>
            </a:extLst>
          </p:cNvPr>
          <p:cNvPicPr>
            <a:picLocks noChangeAspect="1"/>
          </p:cNvPicPr>
          <p:nvPr/>
        </p:nvPicPr>
        <p:blipFill>
          <a:blip r:embed="rId5"/>
          <a:stretch>
            <a:fillRect/>
          </a:stretch>
        </p:blipFill>
        <p:spPr>
          <a:xfrm>
            <a:off x="6156176" y="1590930"/>
            <a:ext cx="2249411" cy="3480220"/>
          </a:xfrm>
          <a:prstGeom prst="rect">
            <a:avLst/>
          </a:prstGeom>
        </p:spPr>
      </p:pic>
      <p:sp>
        <p:nvSpPr>
          <p:cNvPr id="21" name="TextBox 20">
            <a:extLst>
              <a:ext uri="{FF2B5EF4-FFF2-40B4-BE49-F238E27FC236}">
                <a16:creationId xmlns:a16="http://schemas.microsoft.com/office/drawing/2014/main" id="{EEAE0634-C1B5-4D1D-8F98-454793858FAF}"/>
              </a:ext>
            </a:extLst>
          </p:cNvPr>
          <p:cNvSpPr txBox="1"/>
          <p:nvPr/>
        </p:nvSpPr>
        <p:spPr>
          <a:xfrm>
            <a:off x="4518821" y="5143958"/>
            <a:ext cx="4517675" cy="830997"/>
          </a:xfrm>
          <a:prstGeom prst="rect">
            <a:avLst/>
          </a:prstGeom>
          <a:noFill/>
        </p:spPr>
        <p:txBody>
          <a:bodyPr wrap="square" rtlCol="0">
            <a:spAutoFit/>
          </a:bodyPr>
          <a:lstStyle/>
          <a:p>
            <a:pPr marL="457200" indent="-457200">
              <a:spcAft>
                <a:spcPts val="600"/>
              </a:spcAft>
              <a:buFont typeface="+mj-lt"/>
              <a:buAutoNum type="arabicParenR" startAt="3"/>
            </a:pPr>
            <a:r>
              <a:rPr lang="en-GB" sz="2400" dirty="0"/>
              <a:t>Attach a craft stick to one side using a piece of sticky tape</a:t>
            </a:r>
          </a:p>
        </p:txBody>
      </p:sp>
      <p:sp>
        <p:nvSpPr>
          <p:cNvPr id="19" name="Rectangle 18">
            <a:extLst>
              <a:ext uri="{FF2B5EF4-FFF2-40B4-BE49-F238E27FC236}">
                <a16:creationId xmlns:a16="http://schemas.microsoft.com/office/drawing/2014/main" id="{A3B57CA9-F1D5-493D-A31B-F05EE14766E9}"/>
              </a:ext>
            </a:extLst>
          </p:cNvPr>
          <p:cNvSpPr/>
          <p:nvPr/>
        </p:nvSpPr>
        <p:spPr>
          <a:xfrm>
            <a:off x="6906645" y="2694690"/>
            <a:ext cx="689691" cy="302262"/>
          </a:xfrm>
          <a:prstGeom prst="rect">
            <a:avLst/>
          </a:prstGeom>
          <a:solidFill>
            <a:schemeClr val="accent1">
              <a:lumMod val="40000"/>
              <a:lumOff val="60000"/>
              <a:alpha val="3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3" name="Rectangular Callout 23">
            <a:extLst>
              <a:ext uri="{FF2B5EF4-FFF2-40B4-BE49-F238E27FC236}">
                <a16:creationId xmlns:a16="http://schemas.microsoft.com/office/drawing/2014/main" id="{8AB5B8F8-06CD-489A-9EA3-748020C2F771}"/>
              </a:ext>
            </a:extLst>
          </p:cNvPr>
          <p:cNvSpPr/>
          <p:nvPr/>
        </p:nvSpPr>
        <p:spPr>
          <a:xfrm>
            <a:off x="4678127" y="3422184"/>
            <a:ext cx="1368413" cy="419800"/>
          </a:xfrm>
          <a:prstGeom prst="wedgeRectCallout">
            <a:avLst>
              <a:gd name="adj1" fmla="val 133392"/>
              <a:gd name="adj2" fmla="val -183886"/>
            </a:avLst>
          </a:prstGeom>
          <a:solidFill>
            <a:srgbClr val="FFFF6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rPr>
              <a:t>Sticky tape</a:t>
            </a:r>
          </a:p>
        </p:txBody>
      </p:sp>
    </p:spTree>
    <p:extLst>
      <p:ext uri="{BB962C8B-B14F-4D97-AF65-F5344CB8AC3E}">
        <p14:creationId xmlns:p14="http://schemas.microsoft.com/office/powerpoint/2010/main" val="1608109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186" y="1298543"/>
            <a:ext cx="6480720" cy="584775"/>
          </a:xfrm>
          <a:prstGeom prst="rect">
            <a:avLst/>
          </a:prstGeom>
          <a:noFill/>
        </p:spPr>
        <p:txBody>
          <a:bodyPr wrap="square" rtlCol="0">
            <a:spAutoFit/>
          </a:bodyPr>
          <a:lstStyle/>
          <a:p>
            <a:r>
              <a:rPr lang="en-GB" sz="3200" b="1" dirty="0"/>
              <a:t>Casting the shadow…</a:t>
            </a:r>
          </a:p>
        </p:txBody>
      </p:sp>
      <p:sp>
        <p:nvSpPr>
          <p:cNvPr id="50" name="TextBox 49"/>
          <p:cNvSpPr txBox="1"/>
          <p:nvPr/>
        </p:nvSpPr>
        <p:spPr>
          <a:xfrm>
            <a:off x="253186" y="1997641"/>
            <a:ext cx="8207246" cy="830997"/>
          </a:xfrm>
          <a:prstGeom prst="rect">
            <a:avLst/>
          </a:prstGeom>
          <a:noFill/>
        </p:spPr>
        <p:txBody>
          <a:bodyPr wrap="square" rtlCol="0">
            <a:spAutoFit/>
          </a:bodyPr>
          <a:lstStyle/>
          <a:p>
            <a:pPr marL="457200" indent="-457200">
              <a:spcAft>
                <a:spcPts val="600"/>
              </a:spcAft>
              <a:buFont typeface="+mj-lt"/>
              <a:buAutoNum type="arabicPeriod" startAt="4"/>
            </a:pPr>
            <a:r>
              <a:rPr lang="en-GB" sz="2400" dirty="0"/>
              <a:t>Set up a torch so it shines onto the screen – put the shadow puppet into the beam of light, so it appears on the screen</a:t>
            </a:r>
          </a:p>
        </p:txBody>
      </p:sp>
      <p:grpSp>
        <p:nvGrpSpPr>
          <p:cNvPr id="5" name="Group 4">
            <a:extLst>
              <a:ext uri="{FF2B5EF4-FFF2-40B4-BE49-F238E27FC236}">
                <a16:creationId xmlns:a16="http://schemas.microsoft.com/office/drawing/2014/main" id="{F00D90FB-8655-42C1-8F6D-8568A1A441F1}"/>
              </a:ext>
            </a:extLst>
          </p:cNvPr>
          <p:cNvGrpSpPr/>
          <p:nvPr/>
        </p:nvGrpSpPr>
        <p:grpSpPr>
          <a:xfrm>
            <a:off x="324954" y="3097216"/>
            <a:ext cx="8063709" cy="2592288"/>
            <a:chOff x="261398" y="2269113"/>
            <a:chExt cx="8063709" cy="2592288"/>
          </a:xfrm>
        </p:grpSpPr>
        <p:grpSp>
          <p:nvGrpSpPr>
            <p:cNvPr id="6" name="Group 5">
              <a:extLst>
                <a:ext uri="{FF2B5EF4-FFF2-40B4-BE49-F238E27FC236}">
                  <a16:creationId xmlns:a16="http://schemas.microsoft.com/office/drawing/2014/main" id="{A714C486-D0A5-4035-9301-CF8E2A47C650}"/>
                </a:ext>
              </a:extLst>
            </p:cNvPr>
            <p:cNvGrpSpPr/>
            <p:nvPr/>
          </p:nvGrpSpPr>
          <p:grpSpPr>
            <a:xfrm>
              <a:off x="6711380" y="3269923"/>
              <a:ext cx="1613727" cy="608548"/>
              <a:chOff x="0" y="0"/>
              <a:chExt cx="2362200" cy="807720"/>
            </a:xfrm>
          </p:grpSpPr>
          <p:sp>
            <p:nvSpPr>
              <p:cNvPr id="14" name="Trapezoid 13">
                <a:extLst>
                  <a:ext uri="{FF2B5EF4-FFF2-40B4-BE49-F238E27FC236}">
                    <a16:creationId xmlns:a16="http://schemas.microsoft.com/office/drawing/2014/main" id="{0FC0CC76-4A71-4313-84C1-86A2A858124A}"/>
                  </a:ext>
                </a:extLst>
              </p:cNvPr>
              <p:cNvSpPr/>
              <p:nvPr/>
            </p:nvSpPr>
            <p:spPr>
              <a:xfrm rot="5400000">
                <a:off x="-152400" y="152400"/>
                <a:ext cx="807720" cy="502920"/>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5" name="Rectangle 14">
                <a:extLst>
                  <a:ext uri="{FF2B5EF4-FFF2-40B4-BE49-F238E27FC236}">
                    <a16:creationId xmlns:a16="http://schemas.microsoft.com/office/drawing/2014/main" id="{54C1C19C-B1AE-44DF-AC97-040F5BADA3F2}"/>
                  </a:ext>
                </a:extLst>
              </p:cNvPr>
              <p:cNvSpPr/>
              <p:nvPr/>
            </p:nvSpPr>
            <p:spPr>
              <a:xfrm>
                <a:off x="499110" y="156210"/>
                <a:ext cx="1863090" cy="487680"/>
              </a:xfrm>
              <a:prstGeom prst="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sp>
            <p:nvSpPr>
              <p:cNvPr id="16" name="Rectangle 15">
                <a:extLst>
                  <a:ext uri="{FF2B5EF4-FFF2-40B4-BE49-F238E27FC236}">
                    <a16:creationId xmlns:a16="http://schemas.microsoft.com/office/drawing/2014/main" id="{0999C7A0-7C1E-4A07-BB71-767294D54004}"/>
                  </a:ext>
                </a:extLst>
              </p:cNvPr>
              <p:cNvSpPr/>
              <p:nvPr/>
            </p:nvSpPr>
            <p:spPr>
              <a:xfrm>
                <a:off x="842010" y="102870"/>
                <a:ext cx="426720" cy="5334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grpSp>
        <p:sp>
          <p:nvSpPr>
            <p:cNvPr id="7" name="Trapezoid 6">
              <a:extLst>
                <a:ext uri="{FF2B5EF4-FFF2-40B4-BE49-F238E27FC236}">
                  <a16:creationId xmlns:a16="http://schemas.microsoft.com/office/drawing/2014/main" id="{FDFAD675-73D9-493E-8E26-F20C68E85079}"/>
                </a:ext>
              </a:extLst>
            </p:cNvPr>
            <p:cNvSpPr/>
            <p:nvPr/>
          </p:nvSpPr>
          <p:spPr>
            <a:xfrm rot="5400000">
              <a:off x="3423985" y="1031130"/>
              <a:ext cx="1483079" cy="5091706"/>
            </a:xfrm>
            <a:prstGeom prst="trapezoid">
              <a:avLst>
                <a:gd name="adj" fmla="val 29340"/>
              </a:avLst>
            </a:prstGeom>
            <a:solidFill>
              <a:srgbClr val="FFFF99">
                <a:alpha val="4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dirty="0"/>
            </a:p>
          </p:txBody>
        </p:sp>
        <p:pic>
          <p:nvPicPr>
            <p:cNvPr id="8" name="Picture 7">
              <a:extLst>
                <a:ext uri="{FF2B5EF4-FFF2-40B4-BE49-F238E27FC236}">
                  <a16:creationId xmlns:a16="http://schemas.microsoft.com/office/drawing/2014/main" id="{10432213-BDB1-42B1-8D99-2D2C6387B624}"/>
                </a:ext>
              </a:extLst>
            </p:cNvPr>
            <p:cNvPicPr>
              <a:picLocks noChangeAspect="1"/>
            </p:cNvPicPr>
            <p:nvPr/>
          </p:nvPicPr>
          <p:blipFill>
            <a:blip r:embed="rId3"/>
            <a:stretch>
              <a:fillRect/>
            </a:stretch>
          </p:blipFill>
          <p:spPr>
            <a:xfrm>
              <a:off x="5032617" y="3302759"/>
              <a:ext cx="415964" cy="444047"/>
            </a:xfrm>
            <a:prstGeom prst="rect">
              <a:avLst/>
            </a:prstGeom>
          </p:spPr>
        </p:pic>
        <p:sp>
          <p:nvSpPr>
            <p:cNvPr id="9" name="Rectangle 8">
              <a:extLst>
                <a:ext uri="{FF2B5EF4-FFF2-40B4-BE49-F238E27FC236}">
                  <a16:creationId xmlns:a16="http://schemas.microsoft.com/office/drawing/2014/main" id="{486CA587-D7D2-4730-8DCD-10F35F59BDDF}"/>
                </a:ext>
              </a:extLst>
            </p:cNvPr>
            <p:cNvSpPr/>
            <p:nvPr/>
          </p:nvSpPr>
          <p:spPr>
            <a:xfrm>
              <a:off x="5217739" y="3670827"/>
              <a:ext cx="45719" cy="447109"/>
            </a:xfrm>
            <a:prstGeom prst="rect">
              <a:avLst/>
            </a:prstGeom>
            <a:gradFill flip="none" rotWithShape="1">
              <a:gsLst>
                <a:gs pos="0">
                  <a:schemeClr val="tx1">
                    <a:lumMod val="75000"/>
                    <a:lumOff val="25000"/>
                  </a:schemeClr>
                </a:gs>
                <a:gs pos="100000">
                  <a:schemeClr val="tx1">
                    <a:lumMod val="50000"/>
                    <a:lumOff val="50000"/>
                  </a:schemeClr>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0" name="Parallelogram 9">
              <a:extLst>
                <a:ext uri="{FF2B5EF4-FFF2-40B4-BE49-F238E27FC236}">
                  <a16:creationId xmlns:a16="http://schemas.microsoft.com/office/drawing/2014/main" id="{A11DAA80-E946-471B-860D-E2E350343641}"/>
                </a:ext>
              </a:extLst>
            </p:cNvPr>
            <p:cNvSpPr/>
            <p:nvPr/>
          </p:nvSpPr>
          <p:spPr>
            <a:xfrm rot="691043" flipH="1">
              <a:off x="261398" y="2269113"/>
              <a:ext cx="2390613" cy="2592288"/>
            </a:xfrm>
            <a:prstGeom prst="parallelogram">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nvGrpSpPr>
            <p:cNvPr id="11" name="Group 10">
              <a:extLst>
                <a:ext uri="{FF2B5EF4-FFF2-40B4-BE49-F238E27FC236}">
                  <a16:creationId xmlns:a16="http://schemas.microsoft.com/office/drawing/2014/main" id="{2CFB637E-FB6E-430D-A5FE-DE142473C0AA}"/>
                </a:ext>
              </a:extLst>
            </p:cNvPr>
            <p:cNvGrpSpPr/>
            <p:nvPr/>
          </p:nvGrpSpPr>
          <p:grpSpPr>
            <a:xfrm>
              <a:off x="779582" y="2887547"/>
              <a:ext cx="1389807" cy="1507458"/>
              <a:chOff x="555766" y="2856923"/>
              <a:chExt cx="1389807" cy="1507458"/>
            </a:xfrm>
          </p:grpSpPr>
          <p:pic>
            <p:nvPicPr>
              <p:cNvPr id="12" name="Picture 11">
                <a:extLst>
                  <a:ext uri="{FF2B5EF4-FFF2-40B4-BE49-F238E27FC236}">
                    <a16:creationId xmlns:a16="http://schemas.microsoft.com/office/drawing/2014/main" id="{12EC6169-6633-458B-8A20-DA0A5FF008B1}"/>
                  </a:ext>
                </a:extLst>
              </p:cNvPr>
              <p:cNvPicPr>
                <a:picLocks noChangeAspect="1"/>
              </p:cNvPicPr>
              <p:nvPr/>
            </p:nvPicPr>
            <p:blipFill>
              <a:blip r:embed="rId4"/>
              <a:stretch>
                <a:fillRect/>
              </a:stretch>
            </p:blipFill>
            <p:spPr>
              <a:xfrm>
                <a:off x="555766" y="2856923"/>
                <a:ext cx="1389807" cy="1197720"/>
              </a:xfrm>
              <a:prstGeom prst="rect">
                <a:avLst/>
              </a:prstGeom>
            </p:spPr>
          </p:pic>
          <p:sp>
            <p:nvSpPr>
              <p:cNvPr id="13" name="Rectangle 12">
                <a:extLst>
                  <a:ext uri="{FF2B5EF4-FFF2-40B4-BE49-F238E27FC236}">
                    <a16:creationId xmlns:a16="http://schemas.microsoft.com/office/drawing/2014/main" id="{F1A7DF18-E9B5-4456-A376-8F2DD281936A}"/>
                  </a:ext>
                </a:extLst>
              </p:cNvPr>
              <p:cNvSpPr/>
              <p:nvPr/>
            </p:nvSpPr>
            <p:spPr>
              <a:xfrm>
                <a:off x="1161154" y="3917272"/>
                <a:ext cx="175299" cy="447109"/>
              </a:xfrm>
              <a:prstGeom prst="rect">
                <a:avLst/>
              </a:prstGeom>
              <a:solidFill>
                <a:schemeClr val="tx1">
                  <a:lumMod val="65000"/>
                  <a:lumOff val="3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grpSp>
      </p:grpSp>
    </p:spTree>
    <p:extLst>
      <p:ext uri="{BB962C8B-B14F-4D97-AF65-F5344CB8AC3E}">
        <p14:creationId xmlns:p14="http://schemas.microsoft.com/office/powerpoint/2010/main" val="2539837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3185" y="1298543"/>
            <a:ext cx="7875001" cy="584775"/>
          </a:xfrm>
          <a:prstGeom prst="rect">
            <a:avLst/>
          </a:prstGeom>
          <a:noFill/>
        </p:spPr>
        <p:txBody>
          <a:bodyPr wrap="square" rtlCol="0">
            <a:spAutoFit/>
          </a:bodyPr>
          <a:lstStyle/>
          <a:p>
            <a:r>
              <a:rPr lang="en-GB" sz="3200" b="1" dirty="0"/>
              <a:t>Examples of completed shadow puppets</a:t>
            </a:r>
          </a:p>
        </p:txBody>
      </p:sp>
      <p:pic>
        <p:nvPicPr>
          <p:cNvPr id="20" name="Picture 19">
            <a:extLst>
              <a:ext uri="{FF2B5EF4-FFF2-40B4-BE49-F238E27FC236}">
                <a16:creationId xmlns:a16="http://schemas.microsoft.com/office/drawing/2014/main" id="{EED9F87F-5100-412A-A521-680AB95D431D}"/>
              </a:ext>
            </a:extLst>
          </p:cNvPr>
          <p:cNvPicPr>
            <a:picLocks noChangeAspect="1"/>
          </p:cNvPicPr>
          <p:nvPr/>
        </p:nvPicPr>
        <p:blipFill>
          <a:blip r:embed="rId3"/>
          <a:stretch>
            <a:fillRect/>
          </a:stretch>
        </p:blipFill>
        <p:spPr>
          <a:xfrm>
            <a:off x="7007021" y="3057665"/>
            <a:ext cx="1736852" cy="2960338"/>
          </a:xfrm>
          <a:prstGeom prst="rect">
            <a:avLst/>
          </a:prstGeom>
        </p:spPr>
      </p:pic>
      <p:pic>
        <p:nvPicPr>
          <p:cNvPr id="22" name="Picture 21">
            <a:extLst>
              <a:ext uri="{FF2B5EF4-FFF2-40B4-BE49-F238E27FC236}">
                <a16:creationId xmlns:a16="http://schemas.microsoft.com/office/drawing/2014/main" id="{D87B4C66-2346-4C9A-936E-931CD1E4021F}"/>
              </a:ext>
            </a:extLst>
          </p:cNvPr>
          <p:cNvPicPr>
            <a:picLocks noChangeAspect="1"/>
          </p:cNvPicPr>
          <p:nvPr/>
        </p:nvPicPr>
        <p:blipFill>
          <a:blip r:embed="rId4"/>
          <a:stretch>
            <a:fillRect/>
          </a:stretch>
        </p:blipFill>
        <p:spPr>
          <a:xfrm>
            <a:off x="5527670" y="1883318"/>
            <a:ext cx="1736852" cy="3121717"/>
          </a:xfrm>
          <a:prstGeom prst="rect">
            <a:avLst/>
          </a:prstGeom>
        </p:spPr>
      </p:pic>
      <p:pic>
        <p:nvPicPr>
          <p:cNvPr id="26" name="Picture 25">
            <a:extLst>
              <a:ext uri="{FF2B5EF4-FFF2-40B4-BE49-F238E27FC236}">
                <a16:creationId xmlns:a16="http://schemas.microsoft.com/office/drawing/2014/main" id="{9EF755B4-BCA2-4B24-94F3-F26F16CFB359}"/>
              </a:ext>
            </a:extLst>
          </p:cNvPr>
          <p:cNvPicPr>
            <a:picLocks noChangeAspect="1"/>
          </p:cNvPicPr>
          <p:nvPr/>
        </p:nvPicPr>
        <p:blipFill>
          <a:blip r:embed="rId5"/>
          <a:stretch>
            <a:fillRect/>
          </a:stretch>
        </p:blipFill>
        <p:spPr>
          <a:xfrm>
            <a:off x="400127" y="1878808"/>
            <a:ext cx="1327670" cy="3191563"/>
          </a:xfrm>
          <a:prstGeom prst="rect">
            <a:avLst/>
          </a:prstGeom>
        </p:spPr>
      </p:pic>
      <p:pic>
        <p:nvPicPr>
          <p:cNvPr id="24" name="Picture 23">
            <a:extLst>
              <a:ext uri="{FF2B5EF4-FFF2-40B4-BE49-F238E27FC236}">
                <a16:creationId xmlns:a16="http://schemas.microsoft.com/office/drawing/2014/main" id="{BAF85132-0676-4F6C-94BE-7E63E9DB053A}"/>
              </a:ext>
            </a:extLst>
          </p:cNvPr>
          <p:cNvPicPr>
            <a:picLocks noChangeAspect="1"/>
          </p:cNvPicPr>
          <p:nvPr/>
        </p:nvPicPr>
        <p:blipFill>
          <a:blip r:embed="rId6"/>
          <a:stretch>
            <a:fillRect/>
          </a:stretch>
        </p:blipFill>
        <p:spPr>
          <a:xfrm>
            <a:off x="1407938" y="3931362"/>
            <a:ext cx="2250642" cy="2086641"/>
          </a:xfrm>
          <a:prstGeom prst="rect">
            <a:avLst/>
          </a:prstGeom>
        </p:spPr>
      </p:pic>
      <p:pic>
        <p:nvPicPr>
          <p:cNvPr id="28" name="Picture 27">
            <a:extLst>
              <a:ext uri="{FF2B5EF4-FFF2-40B4-BE49-F238E27FC236}">
                <a16:creationId xmlns:a16="http://schemas.microsoft.com/office/drawing/2014/main" id="{60797488-08B2-434F-A914-735A0FB59C65}"/>
              </a:ext>
            </a:extLst>
          </p:cNvPr>
          <p:cNvPicPr>
            <a:picLocks noChangeAspect="1"/>
          </p:cNvPicPr>
          <p:nvPr/>
        </p:nvPicPr>
        <p:blipFill>
          <a:blip r:embed="rId7"/>
          <a:stretch>
            <a:fillRect/>
          </a:stretch>
        </p:blipFill>
        <p:spPr>
          <a:xfrm>
            <a:off x="3309820" y="1843794"/>
            <a:ext cx="1322165" cy="3238056"/>
          </a:xfrm>
          <a:prstGeom prst="rect">
            <a:avLst/>
          </a:prstGeom>
        </p:spPr>
      </p:pic>
    </p:spTree>
    <p:extLst>
      <p:ext uri="{BB962C8B-B14F-4D97-AF65-F5344CB8AC3E}">
        <p14:creationId xmlns:p14="http://schemas.microsoft.com/office/powerpoint/2010/main" val="2110638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rtain, Theatre, Theater Curtain, Stage, Drapes">
            <a:extLst>
              <a:ext uri="{FF2B5EF4-FFF2-40B4-BE49-F238E27FC236}">
                <a16:creationId xmlns:a16="http://schemas.microsoft.com/office/drawing/2014/main" id="{E5B21E17-054F-47E0-BFE0-1D8C000D3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980" y="2019825"/>
            <a:ext cx="8496944" cy="391115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1DA7811-B5E0-4546-A3EB-7016E38B712D}"/>
              </a:ext>
            </a:extLst>
          </p:cNvPr>
          <p:cNvSpPr txBox="1"/>
          <p:nvPr/>
        </p:nvSpPr>
        <p:spPr>
          <a:xfrm>
            <a:off x="107504" y="1298543"/>
            <a:ext cx="8712968" cy="584775"/>
          </a:xfrm>
          <a:prstGeom prst="rect">
            <a:avLst/>
          </a:prstGeom>
          <a:noFill/>
        </p:spPr>
        <p:txBody>
          <a:bodyPr wrap="square" rtlCol="0">
            <a:spAutoFit/>
          </a:bodyPr>
          <a:lstStyle/>
          <a:p>
            <a:r>
              <a:rPr lang="en-GB" sz="3200" b="1" dirty="0"/>
              <a:t>Now try this…</a:t>
            </a:r>
          </a:p>
        </p:txBody>
      </p:sp>
      <p:sp>
        <p:nvSpPr>
          <p:cNvPr id="10" name="TextBox 9">
            <a:extLst>
              <a:ext uri="{FF2B5EF4-FFF2-40B4-BE49-F238E27FC236}">
                <a16:creationId xmlns:a16="http://schemas.microsoft.com/office/drawing/2014/main" id="{F587767C-AD72-406E-BCFB-44BA1B276FB2}"/>
              </a:ext>
            </a:extLst>
          </p:cNvPr>
          <p:cNvSpPr txBox="1"/>
          <p:nvPr/>
        </p:nvSpPr>
        <p:spPr>
          <a:xfrm>
            <a:off x="1905594" y="3937609"/>
            <a:ext cx="5357716" cy="1569660"/>
          </a:xfrm>
          <a:prstGeom prst="rect">
            <a:avLst/>
          </a:prstGeom>
          <a:noFill/>
        </p:spPr>
        <p:txBody>
          <a:bodyPr wrap="square" rtlCol="0">
            <a:spAutoFit/>
          </a:bodyPr>
          <a:lstStyle/>
          <a:p>
            <a:pPr marL="457200" indent="-457200">
              <a:buFont typeface="+mj-lt"/>
              <a:buAutoNum type="alphaLcParenR"/>
            </a:pPr>
            <a:r>
              <a:rPr lang="en-GB" sz="2400" dirty="0"/>
              <a:t>Build a ‘theatre’ to hold the screen that the shadows appear on.</a:t>
            </a:r>
          </a:p>
          <a:p>
            <a:pPr marL="457200" indent="-457200">
              <a:buFont typeface="+mj-lt"/>
              <a:buAutoNum type="alphaLcParenR"/>
            </a:pPr>
            <a:r>
              <a:rPr lang="en-GB" sz="2400" dirty="0"/>
              <a:t>Create a short play using your shadow puppets. </a:t>
            </a:r>
          </a:p>
        </p:txBody>
      </p:sp>
    </p:spTree>
    <p:extLst>
      <p:ext uri="{BB962C8B-B14F-4D97-AF65-F5344CB8AC3E}">
        <p14:creationId xmlns:p14="http://schemas.microsoft.com/office/powerpoint/2010/main" val="270617446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resentation testing vehic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2261</TotalTime>
  <Words>446</Words>
  <Application>Microsoft Office PowerPoint</Application>
  <PresentationFormat>On-screen Show (4:3)</PresentationFormat>
  <Paragraphs>31</Paragraphs>
  <Slides>6</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vt:i4>
      </vt:variant>
    </vt:vector>
  </HeadingPairs>
  <TitlesOfParts>
    <vt:vector size="12" baseType="lpstr">
      <vt:lpstr>Arial</vt:lpstr>
      <vt:lpstr>Calibri</vt:lpstr>
      <vt:lpstr>Calibri Light</vt:lpstr>
      <vt:lpstr>Segoe UI Emoji</vt:lpstr>
      <vt:lpstr>Custom Design</vt:lpstr>
      <vt:lpstr>Presentation testing vehicles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Shadows puppet experiment presentation</dc:title>
  <dc:subject>With our KS2 lesson plan and template, learners will make a shadow puppet using card, craft sticks and sticky tape.</dc:subject>
  <dc:creator>Attainment in Education</dc:creator>
  <cp:keywords>Brightness, Intensity, Light, Puppet, Screen, Shadow, Torch, KS2 science, KS2 design technology</cp:keywords>
  <cp:lastModifiedBy>Marie Neighbour</cp:lastModifiedBy>
  <cp:revision>151</cp:revision>
  <dcterms:created xsi:type="dcterms:W3CDTF">2012-08-07T14:34:21Z</dcterms:created>
  <dcterms:modified xsi:type="dcterms:W3CDTF">2023-10-24T08:11:56Z</dcterms:modified>
</cp:coreProperties>
</file>