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26"/>
  </p:notesMasterIdLst>
  <p:handoutMasterIdLst>
    <p:handoutMasterId r:id="rId27"/>
  </p:handoutMasterIdLst>
  <p:sldIdLst>
    <p:sldId id="259" r:id="rId5"/>
    <p:sldId id="282" r:id="rId6"/>
    <p:sldId id="283" r:id="rId7"/>
    <p:sldId id="273" r:id="rId8"/>
    <p:sldId id="260" r:id="rId9"/>
    <p:sldId id="261" r:id="rId10"/>
    <p:sldId id="262" r:id="rId11"/>
    <p:sldId id="264" r:id="rId12"/>
    <p:sldId id="266" r:id="rId13"/>
    <p:sldId id="267" r:id="rId14"/>
    <p:sldId id="271" r:id="rId15"/>
    <p:sldId id="272" r:id="rId16"/>
    <p:sldId id="274" r:id="rId17"/>
    <p:sldId id="275" r:id="rId18"/>
    <p:sldId id="276" r:id="rId19"/>
    <p:sldId id="277" r:id="rId20"/>
    <p:sldId id="278" r:id="rId21"/>
    <p:sldId id="284" r:id="rId22"/>
    <p:sldId id="285" r:id="rId23"/>
    <p:sldId id="281" r:id="rId24"/>
    <p:sldId id="26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8"/>
    <p:restoredTop sz="76685" autoAdjust="0"/>
  </p:normalViewPr>
  <p:slideViewPr>
    <p:cSldViewPr snapToGrid="0" snapToObjects="1">
      <p:cViewPr varScale="1">
        <p:scale>
          <a:sx n="124" d="100"/>
          <a:sy n="124" d="100"/>
        </p:scale>
        <p:origin x="5382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74"/>
    </p:cViewPr>
  </p:sorterViewPr>
  <p:notesViewPr>
    <p:cSldViewPr snapToGrid="0" snapToObjects="1">
      <p:cViewPr varScale="1">
        <p:scale>
          <a:sx n="123" d="100"/>
          <a:sy n="123" d="100"/>
        </p:scale>
        <p:origin x="244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CF7568A-BAC2-7871-82A9-7B818F67E96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6F71DA-744C-5456-2487-45BABF48671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B25924-9289-491C-AEB5-9FDD1D4736C1}" type="datetimeFigureOut">
              <a:rPr lang="en-GB" smtClean="0"/>
              <a:t>07/08/2024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626C9B-40EE-E909-5C96-886588B446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0C2578-E750-22EA-52F1-3A0F6227A86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6C3CFF-1962-4A92-BB2F-69F472802E4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443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E57DBA-5CC8-42C7-B245-E5867C8F31CD}" type="datetimeFigureOut">
              <a:rPr lang="en-GB" smtClean="0"/>
              <a:t>07/08/2024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A9601D-D636-4E8B-B88A-597CF0D1A0CF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6664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A9601D-D636-4E8B-B88A-597CF0D1A0CF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12110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Details and images of Anderson shelters can be found athttps://andersonshelters.org.uk/ and https://en.wikipedia.org/wiki/Air_raid_shelter#Anderson_shelter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A9601D-D636-4E8B-B88A-597CF0D1A0CF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6637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Details and images of Anderson shelters can be found athttps://andersonshelters.org.uk/ and https://en.wikipedia.org/wiki/Air_raid_shelter#Anderson_shelter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A9601D-D636-4E8B-B88A-597CF0D1A0CF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99769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The image shows a Lancaster bomber, as used by the RAF in world war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3A9601D-D636-4E8B-B88A-597CF0D1A0CF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45856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B707AF-15F6-4390-8428-FE2D70DF4961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299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983455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2309017"/>
            <a:ext cx="7886700" cy="375489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fld id="{718077CC-A630-BB40-BCCA-DBB4138BC4E6}" type="datetimeFigureOut">
              <a:rPr lang="en-US" smtClean="0"/>
              <a:pPr/>
              <a:t>8/7/2024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Arial" panose="020B0604020202020204" pitchFamily="34" charset="0"/>
              </a:defRPr>
            </a:lvl1pPr>
          </a:lstStyle>
          <a:p>
            <a:fld id="{667B8013-B29A-C740-B083-32BA12C6CAD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036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942458"/>
            <a:ext cx="7886700" cy="8831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2449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69F976F-5769-4F93-891D-8609FAA62195}"/>
              </a:ext>
            </a:extLst>
          </p:cNvPr>
          <p:cNvSpPr txBox="1"/>
          <p:nvPr/>
        </p:nvSpPr>
        <p:spPr>
          <a:xfrm>
            <a:off x="1254715" y="963613"/>
            <a:ext cx="6469811" cy="144655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4400" b="1" dirty="0">
                <a:solidFill>
                  <a:srgbClr val="0093D3"/>
                </a:solidFill>
                <a:latin typeface="Arial"/>
                <a:cs typeface="Arial"/>
              </a:rPr>
              <a:t>Create a World War 2 air raid shelter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2498CC0-CDE1-472C-8614-209116E63C32}"/>
              </a:ext>
            </a:extLst>
          </p:cNvPr>
          <p:cNvSpPr txBox="1"/>
          <p:nvPr/>
        </p:nvSpPr>
        <p:spPr>
          <a:xfrm>
            <a:off x="149190" y="5411139"/>
            <a:ext cx="8680862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2400" dirty="0">
                <a:latin typeface="Arial"/>
                <a:cs typeface="Arial"/>
              </a:rPr>
              <a:t>Create a cardboard model of a World War 2 air raid shelter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CF9B3FD-68DD-182A-F44F-44AE6A45D177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974797" y="2410163"/>
            <a:ext cx="1870834" cy="2494444"/>
          </a:xfrm>
          <a:prstGeom prst="rect">
            <a:avLst/>
          </a:prstGeom>
        </p:spPr>
      </p:pic>
      <p:pic>
        <p:nvPicPr>
          <p:cNvPr id="3" name="Picture 2" descr="A model of a air raid shelter made from cardboard">
            <a:extLst>
              <a:ext uri="{FF2B5EF4-FFF2-40B4-BE49-F238E27FC236}">
                <a16:creationId xmlns:a16="http://schemas.microsoft.com/office/drawing/2014/main" id="{A253862A-5BDD-07AA-8382-9E583BAB830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328" t="9399" r="15574" b="7322"/>
          <a:stretch/>
        </p:blipFill>
        <p:spPr>
          <a:xfrm flipH="1">
            <a:off x="5127144" y="2410163"/>
            <a:ext cx="2241843" cy="2425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606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5 – Back and front pieces 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4595" y="2274838"/>
            <a:ext cx="473777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Glue the two back pieces together back-to-back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Glue the two front pieces together back-to-back so that the entrance lines up</a:t>
            </a:r>
            <a:endParaRPr lang="en-GB" sz="2400" dirty="0"/>
          </a:p>
        </p:txBody>
      </p:sp>
      <p:pic>
        <p:nvPicPr>
          <p:cNvPr id="4" name="Picture 3" descr="A tube of glue on a cutting board&#10;&#10;Description automatically generated">
            <a:extLst>
              <a:ext uri="{FF2B5EF4-FFF2-40B4-BE49-F238E27FC236}">
                <a16:creationId xmlns:a16="http://schemas.microsoft.com/office/drawing/2014/main" id="{BBDF6133-26FB-3CCA-DB04-1FA589AB4B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r="15629"/>
          <a:stretch/>
        </p:blipFill>
        <p:spPr>
          <a:xfrm rot="5400000">
            <a:off x="5473360" y="2247103"/>
            <a:ext cx="2659162" cy="2363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8254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6 – Front assembly 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5" y="2274838"/>
            <a:ext cx="390611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Place glue on the front end of the shelter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Carefully glue the front piece to the shelter, making sure the entrances lines up</a:t>
            </a:r>
            <a:endParaRPr lang="en-GB" sz="2400" dirty="0"/>
          </a:p>
        </p:txBody>
      </p:sp>
      <p:pic>
        <p:nvPicPr>
          <p:cNvPr id="4" name="Picture 3" descr="A white box on a green surface&#10;&#10;Description automatically generated">
            <a:extLst>
              <a:ext uri="{FF2B5EF4-FFF2-40B4-BE49-F238E27FC236}">
                <a16:creationId xmlns:a16="http://schemas.microsoft.com/office/drawing/2014/main" id="{4A8BEF02-D554-726F-9920-794ECBA373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8789" t="2496" r="9945" b="7449"/>
          <a:stretch/>
        </p:blipFill>
        <p:spPr>
          <a:xfrm rot="5400000">
            <a:off x="4670234" y="1834070"/>
            <a:ext cx="3365794" cy="3189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6225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7 – Back assembly 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517139" y="1905506"/>
            <a:ext cx="409231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Put glue on the back of the shelter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Fix the back panel to the shelter - make sure the panel is central, with the bottom edge lined up with the bottom edge of the shelter</a:t>
            </a:r>
            <a:endParaRPr lang="en-GB" sz="2400" dirty="0"/>
          </a:p>
        </p:txBody>
      </p:sp>
      <p:pic>
        <p:nvPicPr>
          <p:cNvPr id="4" name="Picture 3" descr="A white paper on a green surface&#10;&#10;Description automatically generated">
            <a:extLst>
              <a:ext uri="{FF2B5EF4-FFF2-40B4-BE49-F238E27FC236}">
                <a16:creationId xmlns:a16="http://schemas.microsoft.com/office/drawing/2014/main" id="{E0AE8AC0-084C-307E-4C66-43E60B12CC7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880057" y="2094068"/>
            <a:ext cx="3559819" cy="2669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962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8 – Decorate 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6" y="2274838"/>
            <a:ext cx="40923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Leave the shelter part of the model to dry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33333"/>
                </a:solidFill>
              </a:rPr>
              <a:t>Decorate the front and back of your shelter to make it look real</a:t>
            </a:r>
            <a:endParaRPr lang="en-GB" sz="2400" dirty="0"/>
          </a:p>
        </p:txBody>
      </p:sp>
      <p:pic>
        <p:nvPicPr>
          <p:cNvPr id="4" name="Picture 3" descr="A white box on a green surface&#10;&#10;Description automatically generated">
            <a:extLst>
              <a:ext uri="{FF2B5EF4-FFF2-40B4-BE49-F238E27FC236}">
                <a16:creationId xmlns:a16="http://schemas.microsoft.com/office/drawing/2014/main" id="{5D1282D1-6484-E772-74EB-20DBF4FF9FC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3084" r="10491"/>
          <a:stretch/>
        </p:blipFill>
        <p:spPr>
          <a:xfrm rot="5400000">
            <a:off x="5027293" y="1913525"/>
            <a:ext cx="3088551" cy="303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26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Construct the base Step 1 – Cutting out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6" y="1783830"/>
            <a:ext cx="3224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Cut out the base and hole for the shelter</a:t>
            </a:r>
            <a:endParaRPr lang="en-GB" sz="2400" dirty="0"/>
          </a:p>
        </p:txBody>
      </p:sp>
      <p:pic>
        <p:nvPicPr>
          <p:cNvPr id="4" name="Picture 3" descr="A box on a cutting board&#10;&#10;Description automatically generated">
            <a:extLst>
              <a:ext uri="{FF2B5EF4-FFF2-40B4-BE49-F238E27FC236}">
                <a16:creationId xmlns:a16="http://schemas.microsoft.com/office/drawing/2014/main" id="{8255EBA3-F431-915A-51AE-8E287B28B8D4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33903" y="1876504"/>
            <a:ext cx="4143230" cy="310742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5C61EBA-7378-9C8F-C1A6-39A818A63318}"/>
              </a:ext>
            </a:extLst>
          </p:cNvPr>
          <p:cNvSpPr txBox="1"/>
          <p:nvPr/>
        </p:nvSpPr>
        <p:spPr>
          <a:xfrm>
            <a:off x="7762278" y="1113841"/>
            <a:ext cx="614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ea typeface="Times New Roman" panose="02020603050405020304" pitchFamily="18" charset="0"/>
                <a:cs typeface="Segoe UI Emoji" panose="020B0502040204020203" pitchFamily="34" charset="0"/>
              </a:rPr>
              <a:t>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341992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63748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2 – Scoring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6" y="1968496"/>
            <a:ext cx="4092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Score the fold in the card and fold</a:t>
            </a:r>
            <a:endParaRPr lang="en-GB" sz="2400" dirty="0"/>
          </a:p>
        </p:txBody>
      </p:sp>
      <p:pic>
        <p:nvPicPr>
          <p:cNvPr id="4" name="Picture 3" descr="A hand holding a ruler and cutting a piece of paper&#10;&#10;Description automatically generated">
            <a:extLst>
              <a:ext uri="{FF2B5EF4-FFF2-40B4-BE49-F238E27FC236}">
                <a16:creationId xmlns:a16="http://schemas.microsoft.com/office/drawing/2014/main" id="{563D4BEA-C04A-B30C-8F49-FE900E4ADC7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692545" y="1909148"/>
            <a:ext cx="4120510" cy="30903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201EF7B-E72A-A330-BEBE-C9473BCEF18C}"/>
              </a:ext>
            </a:extLst>
          </p:cNvPr>
          <p:cNvSpPr txBox="1"/>
          <p:nvPr/>
        </p:nvSpPr>
        <p:spPr>
          <a:xfrm>
            <a:off x="3321538" y="1113841"/>
            <a:ext cx="614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ea typeface="Times New Roman" panose="02020603050405020304" pitchFamily="18" charset="0"/>
                <a:cs typeface="Segoe UI Emoji" panose="020B0502040204020203" pitchFamily="34" charset="0"/>
              </a:rPr>
              <a:t>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195898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3 - Glue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6" y="1922142"/>
            <a:ext cx="4092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Glue the four corner tabs together to form a box shape</a:t>
            </a:r>
            <a:endParaRPr lang="en-GB" sz="2400" dirty="0"/>
          </a:p>
        </p:txBody>
      </p:sp>
      <p:pic>
        <p:nvPicPr>
          <p:cNvPr id="4" name="Picture 3" descr="A hand holding a glue object&#10;&#10;Description automatically generated">
            <a:extLst>
              <a:ext uri="{FF2B5EF4-FFF2-40B4-BE49-F238E27FC236}">
                <a16:creationId xmlns:a16="http://schemas.microsoft.com/office/drawing/2014/main" id="{BA261F91-D7D8-52E7-21EA-77F10422E8D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5400000">
            <a:off x="4817864" y="2091903"/>
            <a:ext cx="3565592" cy="2674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0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4 - Assemble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6" y="1968496"/>
            <a:ext cx="33085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Allow the glue to dry, then apply glue to the remaining tabs and stick them down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Leave the base section to dry </a:t>
            </a:r>
          </a:p>
        </p:txBody>
      </p:sp>
      <p:pic>
        <p:nvPicPr>
          <p:cNvPr id="4" name="Picture 3" descr="A cardboard box on a cutting board&#10;&#10;Description automatically generated">
            <a:extLst>
              <a:ext uri="{FF2B5EF4-FFF2-40B4-BE49-F238E27FC236}">
                <a16:creationId xmlns:a16="http://schemas.microsoft.com/office/drawing/2014/main" id="{695D2FC2-5B0D-B53D-CD96-6C76F32B9058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82497" y="1713391"/>
            <a:ext cx="4250488" cy="3187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73509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Construct the earth cover Step 1</a:t>
            </a:r>
            <a:endParaRPr lang="en-GB" sz="3600" dirty="0"/>
          </a:p>
        </p:txBody>
      </p:sp>
      <p:pic>
        <p:nvPicPr>
          <p:cNvPr id="6" name="Picture 5" descr="A person using a ruler to cut paper&#10;&#10;Description automatically generated">
            <a:extLst>
              <a:ext uri="{FF2B5EF4-FFF2-40B4-BE49-F238E27FC236}">
                <a16:creationId xmlns:a16="http://schemas.microsoft.com/office/drawing/2014/main" id="{75CDE93B-C89B-21B1-6231-2FE73A15BA99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1694"/>
          <a:stretch/>
        </p:blipFill>
        <p:spPr>
          <a:xfrm rot="5400000">
            <a:off x="5210393" y="1813746"/>
            <a:ext cx="2992134" cy="328536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C6A1D96-0EAA-F6A9-7D83-1E38007D4145}"/>
              </a:ext>
            </a:extLst>
          </p:cNvPr>
          <p:cNvSpPr txBox="1"/>
          <p:nvPr/>
        </p:nvSpPr>
        <p:spPr>
          <a:xfrm>
            <a:off x="6543395" y="1021507"/>
            <a:ext cx="614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ea typeface="Times New Roman" panose="02020603050405020304" pitchFamily="18" charset="0"/>
                <a:cs typeface="Segoe UI Emoji" panose="020B0502040204020203" pitchFamily="34" charset="0"/>
              </a:rPr>
              <a:t>⚠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1F4B44C-2BF1-B6AD-B62E-A8715F74B446}"/>
              </a:ext>
            </a:extLst>
          </p:cNvPr>
          <p:cNvSpPr txBox="1"/>
          <p:nvPr/>
        </p:nvSpPr>
        <p:spPr>
          <a:xfrm>
            <a:off x="337036" y="1905506"/>
            <a:ext cx="4119703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dirty="0">
                <a:effectLst/>
                <a:latin typeface="+mn-lt"/>
              </a:rPr>
              <a:t>Colour in the grass on the top with a felt tip pen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sz="2400" dirty="0">
              <a:effectLst/>
              <a:latin typeface="+mn-lt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Cut out the shape including any tabs</a:t>
            </a:r>
          </a:p>
          <a:p>
            <a:pPr marL="342900" indent="-342900" fontAlgn="t">
              <a:buFont typeface="Arial" panose="020B0604020202020204" pitchFamily="34" charset="0"/>
              <a:buChar char="•"/>
            </a:pPr>
            <a:endParaRPr lang="en-US" sz="2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indent="-342900" fontAlgn="t">
              <a:buFont typeface="Arial" panose="020B0604020202020204" pitchFamily="34" charset="0"/>
              <a:buChar char="•"/>
            </a:pPr>
            <a:r>
              <a:rPr lang="en-US" sz="2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Score along the dotted lines and fold</a:t>
            </a:r>
            <a:endParaRPr lang="en-US" sz="2400" dirty="0"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220111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2917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2 - Assembly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79686" y="2129611"/>
            <a:ext cx="409231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Place glue on tabs and stick to the opposite faces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Let the glue dry</a:t>
            </a:r>
            <a:endParaRPr lang="en-GB" sz="2400" dirty="0"/>
          </a:p>
        </p:txBody>
      </p:sp>
      <p:pic>
        <p:nvPicPr>
          <p:cNvPr id="5" name="Picture 4" descr="A piece of paper mache on a green surface&#10;&#10;Description automatically generated">
            <a:extLst>
              <a:ext uri="{FF2B5EF4-FFF2-40B4-BE49-F238E27FC236}">
                <a16:creationId xmlns:a16="http://schemas.microsoft.com/office/drawing/2014/main" id="{CA0D2B36-99F6-0911-1EC2-7B9331544CF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8361" t="2842" r="15246" b="3388"/>
          <a:stretch/>
        </p:blipFill>
        <p:spPr>
          <a:xfrm>
            <a:off x="4572000" y="1874880"/>
            <a:ext cx="3376316" cy="31082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3925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9F8F7-FA33-75F5-D810-59FCE96DC9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520" y="1041570"/>
            <a:ext cx="7886700" cy="763479"/>
          </a:xfrm>
        </p:spPr>
        <p:txBody>
          <a:bodyPr/>
          <a:lstStyle/>
          <a:p>
            <a:r>
              <a:rPr lang="en-GB" dirty="0"/>
              <a:t>Air raid shelter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FC75D50-9E5B-3C08-317A-D5F938983CB2}"/>
              </a:ext>
            </a:extLst>
          </p:cNvPr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1427121">
            <a:off x="6016980" y="2091274"/>
            <a:ext cx="3014736" cy="3072173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43CC99-A767-4B54-BB46-E59904BCE702}"/>
              </a:ext>
            </a:extLst>
          </p:cNvPr>
          <p:cNvSpPr txBox="1"/>
          <p:nvPr/>
        </p:nvSpPr>
        <p:spPr>
          <a:xfrm rot="21050260">
            <a:off x="6280477" y="2473198"/>
            <a:ext cx="228795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b="1" dirty="0"/>
          </a:p>
          <a:p>
            <a:pPr algn="ctr"/>
            <a:r>
              <a:rPr lang="en-US" b="1" dirty="0"/>
              <a:t>“Anderson” shelter</a:t>
            </a:r>
          </a:p>
          <a:p>
            <a:pPr algn="ctr"/>
            <a:endParaRPr lang="en-US" b="1" dirty="0"/>
          </a:p>
          <a:p>
            <a:pPr algn="ctr"/>
            <a:r>
              <a:rPr lang="en-US" b="0" i="0" dirty="0">
                <a:effectLst/>
                <a:latin typeface="Helvetica Neue"/>
              </a:rPr>
              <a:t>It was named after Sir John Anderson who was briefly in charge of Air Raid precautions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D8C6F98-E77C-96A1-4397-3482803C8798}"/>
              </a:ext>
            </a:extLst>
          </p:cNvPr>
          <p:cNvSpPr txBox="1"/>
          <p:nvPr/>
        </p:nvSpPr>
        <p:spPr>
          <a:xfrm>
            <a:off x="161403" y="1805049"/>
            <a:ext cx="6148359" cy="4293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Helvetica Neue"/>
              </a:rPr>
              <a:t>During World War II, households needed protection against enemy air-raids 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Helvetica Neue"/>
              </a:rPr>
              <a:t>If you had a garden the most practical solution was to build your own shelter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Helvetica Neue"/>
              </a:rPr>
              <a:t>The shelter was designed to be shipped in kit form - a bit like flat-pack furniture is today 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  <a:latin typeface="Helvetica Neue"/>
              </a:rPr>
              <a:t>The kit consisted of sheets of corrugated steel, a base, nuts &amp; bolts, fixtures, instructions, and a spanner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860862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1089415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Finished model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EDBB1E5-22C2-A03E-F976-5DD8427498A1}"/>
              </a:ext>
            </a:extLst>
          </p:cNvPr>
          <p:cNvSpPr txBox="1"/>
          <p:nvPr/>
        </p:nvSpPr>
        <p:spPr>
          <a:xfrm>
            <a:off x="457099" y="1903752"/>
            <a:ext cx="379922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Fit your shelter into the slot in the base 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</a:endParaRP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33333"/>
                </a:solidFill>
              </a:rPr>
              <a:t>P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lace the grass-covered earth section of the model over your model - this provided more protection</a:t>
            </a:r>
          </a:p>
          <a:p>
            <a:pPr algn="l"/>
            <a:endParaRPr lang="en-US" b="0" i="0" dirty="0">
              <a:solidFill>
                <a:srgbClr val="333333"/>
              </a:solidFill>
              <a:effectLst/>
            </a:endParaRPr>
          </a:p>
        </p:txBody>
      </p:sp>
      <p:pic>
        <p:nvPicPr>
          <p:cNvPr id="4" name="Picture 3" descr="A model of a house on a green surface&#10;&#10;Description automatically generated">
            <a:extLst>
              <a:ext uri="{FF2B5EF4-FFF2-40B4-BE49-F238E27FC236}">
                <a16:creationId xmlns:a16="http://schemas.microsoft.com/office/drawing/2014/main" id="{EB40F01B-75BC-0A84-EEE3-42076DB3C6E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0328" t="9399" r="15574" b="7322"/>
          <a:stretch/>
        </p:blipFill>
        <p:spPr>
          <a:xfrm>
            <a:off x="4256323" y="1321062"/>
            <a:ext cx="2732492" cy="2662608"/>
          </a:xfrm>
          <a:prstGeom prst="rect">
            <a:avLst/>
          </a:prstGeom>
        </p:spPr>
      </p:pic>
      <p:pic>
        <p:nvPicPr>
          <p:cNvPr id="6" name="Picture 5" descr="A hand holding a small model of a house&#10;&#10;Description automatically generated">
            <a:extLst>
              <a:ext uri="{FF2B5EF4-FFF2-40B4-BE49-F238E27FC236}">
                <a16:creationId xmlns:a16="http://schemas.microsoft.com/office/drawing/2014/main" id="{7A490235-1193-A5B5-FDB9-A305B1CE831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9181" t="11366" r="18688" b="7615"/>
          <a:stretch/>
        </p:blipFill>
        <p:spPr>
          <a:xfrm>
            <a:off x="6370819" y="3068319"/>
            <a:ext cx="2236566" cy="2606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05161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1790725-B772-A574-3B59-B12ADCB6347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17351" y="1815229"/>
            <a:ext cx="3053997" cy="30539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37453" y="904287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Extension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CD6192D-D7BD-4AB1-A05E-F58BDDFA8F04}"/>
              </a:ext>
            </a:extLst>
          </p:cNvPr>
          <p:cNvSpPr txBox="1"/>
          <p:nvPr/>
        </p:nvSpPr>
        <p:spPr>
          <a:xfrm>
            <a:off x="127193" y="2443168"/>
            <a:ext cx="3865698" cy="95410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ea typeface="Calibri"/>
              <a:cs typeface="Calibri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dirty="0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BAA750-CDB9-7069-251D-92A593A92B9F}"/>
              </a:ext>
            </a:extLst>
          </p:cNvPr>
          <p:cNvSpPr txBox="1"/>
          <p:nvPr/>
        </p:nvSpPr>
        <p:spPr>
          <a:xfrm>
            <a:off x="532821" y="2188065"/>
            <a:ext cx="478453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b="0" i="0" dirty="0">
                <a:solidFill>
                  <a:srgbClr val="333333"/>
                </a:solidFill>
                <a:effectLst/>
              </a:rPr>
              <a:t>Design a suitable layout for the interior – what would be needed? How would you </a:t>
            </a:r>
            <a:r>
              <a:rPr lang="en-US" sz="2400" dirty="0">
                <a:solidFill>
                  <a:srgbClr val="333333"/>
                </a:solidFill>
              </a:rPr>
              <a:t>arrange everything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?</a:t>
            </a:r>
          </a:p>
          <a:p>
            <a:pPr algn="l"/>
            <a:endParaRPr lang="en-US" sz="2400" dirty="0">
              <a:solidFill>
                <a:srgbClr val="333333"/>
              </a:solidFill>
            </a:endParaRPr>
          </a:p>
          <a:p>
            <a:pPr algn="l"/>
            <a:r>
              <a:rPr lang="en-US" sz="2400" dirty="0">
                <a:solidFill>
                  <a:srgbClr val="333333"/>
                </a:solidFill>
              </a:rPr>
              <a:t>Remember a whole family would be inside!</a:t>
            </a:r>
            <a:endParaRPr lang="en-US" sz="2400" b="0" i="0" dirty="0">
              <a:solidFill>
                <a:srgbClr val="33333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582573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8CF26FC-3B25-F1D1-98D7-907611D8CEBC}"/>
              </a:ext>
            </a:extLst>
          </p:cNvPr>
          <p:cNvSpPr txBox="1"/>
          <p:nvPr/>
        </p:nvSpPr>
        <p:spPr>
          <a:xfrm>
            <a:off x="193328" y="2030778"/>
            <a:ext cx="5094833" cy="36317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300" b="0" i="0" dirty="0">
                <a:solidFill>
                  <a:srgbClr val="333333"/>
                </a:solidFill>
                <a:effectLst/>
                <a:latin typeface="Helvetica Neue"/>
              </a:rPr>
              <a:t>Before you constructed the shelter you had to dig a hole 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300" b="0" i="0" dirty="0">
                <a:solidFill>
                  <a:srgbClr val="333333"/>
                </a:solidFill>
                <a:effectLst/>
                <a:latin typeface="Helvetica Neue"/>
              </a:rPr>
              <a:t>The sheets of corrugated iron would be bolted together and fastened to the base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300" b="0" i="0" dirty="0">
                <a:solidFill>
                  <a:srgbClr val="333333"/>
                </a:solidFill>
                <a:effectLst/>
                <a:latin typeface="Helvetica Neue"/>
              </a:rPr>
              <a:t>The </a:t>
            </a:r>
            <a:r>
              <a:rPr lang="en-US" sz="2300" dirty="0">
                <a:solidFill>
                  <a:srgbClr val="333333"/>
                </a:solidFill>
                <a:latin typeface="Helvetica Neue"/>
              </a:rPr>
              <a:t>soil</a:t>
            </a:r>
            <a:r>
              <a:rPr lang="en-US" sz="2300" b="0" i="0" dirty="0">
                <a:solidFill>
                  <a:srgbClr val="333333"/>
                </a:solidFill>
                <a:effectLst/>
                <a:latin typeface="Helvetica Neue"/>
              </a:rPr>
              <a:t> from the hole would be piled on top so that only the front side would be visible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300" b="0" i="0" dirty="0">
                <a:solidFill>
                  <a:srgbClr val="333333"/>
                </a:solidFill>
                <a:effectLst/>
                <a:latin typeface="Helvetica Neue"/>
              </a:rPr>
              <a:t>Hopefully, after all that hard work it would be bombproof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2F033CD-E31D-2EF6-8E24-D45ABFD75F26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88162" y="2529534"/>
            <a:ext cx="3091058" cy="20623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FC2B822-CC0A-5CDA-2EED-8B8732886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520" y="1041570"/>
            <a:ext cx="7886700" cy="763479"/>
          </a:xfrm>
        </p:spPr>
        <p:txBody>
          <a:bodyPr/>
          <a:lstStyle/>
          <a:p>
            <a:r>
              <a:rPr lang="en-GB" dirty="0"/>
              <a:t>Preparation for the shelter</a:t>
            </a:r>
          </a:p>
        </p:txBody>
      </p:sp>
    </p:spTree>
    <p:extLst>
      <p:ext uri="{BB962C8B-B14F-4D97-AF65-F5344CB8AC3E}">
        <p14:creationId xmlns:p14="http://schemas.microsoft.com/office/powerpoint/2010/main" val="2592297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A205CD-DF9B-CBFB-1769-13299850AE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983455"/>
            <a:ext cx="7886700" cy="845345"/>
          </a:xfrm>
        </p:spPr>
        <p:txBody>
          <a:bodyPr/>
          <a:lstStyle/>
          <a:p>
            <a:r>
              <a:rPr lang="en-GB" dirty="0"/>
              <a:t>The Challenge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28F84-F465-229D-B954-63BF598400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348" y="1805352"/>
            <a:ext cx="3882802" cy="1293448"/>
          </a:xfrm>
        </p:spPr>
        <p:txBody>
          <a:bodyPr>
            <a:normAutofit/>
          </a:bodyPr>
          <a:lstStyle/>
          <a:p>
            <a:r>
              <a:rPr lang="en-GB" sz="2400" dirty="0"/>
              <a:t>You are going to make a model of an Anderson-style shelter used in World War 2</a:t>
            </a:r>
          </a:p>
        </p:txBody>
      </p:sp>
      <p:pic>
        <p:nvPicPr>
          <p:cNvPr id="6" name="Picture 5" descr="A plane flying in the sky&#10;&#10;Description automatically generated">
            <a:extLst>
              <a:ext uri="{FF2B5EF4-FFF2-40B4-BE49-F238E27FC236}">
                <a16:creationId xmlns:a16="http://schemas.microsoft.com/office/drawing/2014/main" id="{E1F5E805-E57E-673C-4252-60B52EA4BD7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9099" t="9867" r="6562" b="15125"/>
          <a:stretch/>
        </p:blipFill>
        <p:spPr>
          <a:xfrm>
            <a:off x="5225143" y="1406127"/>
            <a:ext cx="3614058" cy="2141944"/>
          </a:xfrm>
          <a:prstGeom prst="rect">
            <a:avLst/>
          </a:prstGeom>
        </p:spPr>
      </p:pic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54CF3B1-F577-5D85-8D34-5F8C7D2D951B}"/>
              </a:ext>
            </a:extLst>
          </p:cNvPr>
          <p:cNvSpPr txBox="1">
            <a:spLocks/>
          </p:cNvSpPr>
          <p:nvPr/>
        </p:nvSpPr>
        <p:spPr>
          <a:xfrm>
            <a:off x="619348" y="3971497"/>
            <a:ext cx="8524652" cy="129344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b="0" i="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2400" dirty="0"/>
              <a:t>Your shelter will be made of three parts:</a:t>
            </a:r>
          </a:p>
          <a:p>
            <a:r>
              <a:rPr lang="en-GB" sz="2400" dirty="0"/>
              <a:t> the shelter building</a:t>
            </a:r>
          </a:p>
          <a:p>
            <a:r>
              <a:rPr lang="en-GB" sz="2400" dirty="0"/>
              <a:t>a base</a:t>
            </a:r>
          </a:p>
          <a:p>
            <a:r>
              <a:rPr lang="en-GB" sz="2400" dirty="0"/>
              <a:t>a model of the earth cover.</a:t>
            </a:r>
          </a:p>
        </p:txBody>
      </p:sp>
    </p:spTree>
    <p:extLst>
      <p:ext uri="{BB962C8B-B14F-4D97-AF65-F5344CB8AC3E}">
        <p14:creationId xmlns:p14="http://schemas.microsoft.com/office/powerpoint/2010/main" val="30484164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C09DDE08-3F1A-47D8-8473-4A3ADB5B2F76}"/>
              </a:ext>
            </a:extLst>
          </p:cNvPr>
          <p:cNvSpPr txBox="1">
            <a:spLocks/>
          </p:cNvSpPr>
          <p:nvPr/>
        </p:nvSpPr>
        <p:spPr>
          <a:xfrm>
            <a:off x="131806" y="1066126"/>
            <a:ext cx="7010399" cy="73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600" b="1" dirty="0"/>
              <a:t>Resources required</a:t>
            </a:r>
          </a:p>
          <a:p>
            <a:pPr algn="l"/>
            <a:endParaRPr lang="en-GB" dirty="0"/>
          </a:p>
          <a:p>
            <a:pPr algn="l"/>
            <a:endParaRPr lang="en-GB" sz="2800" dirty="0"/>
          </a:p>
          <a:p>
            <a:endParaRPr lang="en-GB" sz="2000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F04EC36-A639-2009-460B-74E812B18093}"/>
              </a:ext>
            </a:extLst>
          </p:cNvPr>
          <p:cNvCxnSpPr>
            <a:cxnSpLocks/>
          </p:cNvCxnSpPr>
          <p:nvPr/>
        </p:nvCxnSpPr>
        <p:spPr>
          <a:xfrm>
            <a:off x="2343933" y="2821085"/>
            <a:ext cx="400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BEBB9EB-FC17-3214-F86E-660E965AFB9D}"/>
              </a:ext>
            </a:extLst>
          </p:cNvPr>
          <p:cNvCxnSpPr>
            <a:cxnSpLocks/>
          </p:cNvCxnSpPr>
          <p:nvPr/>
        </p:nvCxnSpPr>
        <p:spPr>
          <a:xfrm>
            <a:off x="2406343" y="3297626"/>
            <a:ext cx="400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6064A99-013A-89EE-82CD-A2EB577629A9}"/>
              </a:ext>
            </a:extLst>
          </p:cNvPr>
          <p:cNvCxnSpPr>
            <a:cxnSpLocks/>
          </p:cNvCxnSpPr>
          <p:nvPr/>
        </p:nvCxnSpPr>
        <p:spPr>
          <a:xfrm>
            <a:off x="2406343" y="3797159"/>
            <a:ext cx="400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89D8C5F-F0FE-A156-AC62-C01792ED27AE}"/>
              </a:ext>
            </a:extLst>
          </p:cNvPr>
          <p:cNvCxnSpPr>
            <a:cxnSpLocks/>
          </p:cNvCxnSpPr>
          <p:nvPr/>
        </p:nvCxnSpPr>
        <p:spPr>
          <a:xfrm>
            <a:off x="2406343" y="4296692"/>
            <a:ext cx="400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8F28330-E73C-9AFB-E55F-48A40421B7B8}"/>
              </a:ext>
            </a:extLst>
          </p:cNvPr>
          <p:cNvCxnSpPr>
            <a:cxnSpLocks/>
          </p:cNvCxnSpPr>
          <p:nvPr/>
        </p:nvCxnSpPr>
        <p:spPr>
          <a:xfrm>
            <a:off x="2406343" y="4796225"/>
            <a:ext cx="400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7431EA7-4F2F-B857-6391-38AF7BA0DA74}"/>
              </a:ext>
            </a:extLst>
          </p:cNvPr>
          <p:cNvSpPr txBox="1"/>
          <p:nvPr/>
        </p:nvSpPr>
        <p:spPr>
          <a:xfrm>
            <a:off x="2343933" y="2249301"/>
            <a:ext cx="43750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You will need: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975D4C7-722B-C24D-655D-A552558D7749}"/>
              </a:ext>
            </a:extLst>
          </p:cNvPr>
          <p:cNvSpPr txBox="1"/>
          <p:nvPr/>
        </p:nvSpPr>
        <p:spPr>
          <a:xfrm>
            <a:off x="2782485" y="2876940"/>
            <a:ext cx="35685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Air Raid Shelter templates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3DA417A-124D-65F5-0B60-129D6978BC9B}"/>
              </a:ext>
            </a:extLst>
          </p:cNvPr>
          <p:cNvSpPr txBox="1"/>
          <p:nvPr/>
        </p:nvSpPr>
        <p:spPr>
          <a:xfrm>
            <a:off x="2783381" y="3381205"/>
            <a:ext cx="325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Scissors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9A2D39CB-DE8B-52FA-1F01-003F1D810644}"/>
              </a:ext>
            </a:extLst>
          </p:cNvPr>
          <p:cNvSpPr txBox="1"/>
          <p:nvPr/>
        </p:nvSpPr>
        <p:spPr>
          <a:xfrm>
            <a:off x="2782485" y="3908470"/>
            <a:ext cx="325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Card or cereal box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C2A10E-CE96-CBBD-EEBF-BCF05C91D373}"/>
              </a:ext>
            </a:extLst>
          </p:cNvPr>
          <p:cNvSpPr txBox="1"/>
          <p:nvPr/>
        </p:nvSpPr>
        <p:spPr>
          <a:xfrm>
            <a:off x="2783381" y="4389068"/>
            <a:ext cx="325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Glue stick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CA843A-0AC5-870B-B207-C3AAB245EEBB}"/>
              </a:ext>
            </a:extLst>
          </p:cNvPr>
          <p:cNvSpPr txBox="1"/>
          <p:nvPr/>
        </p:nvSpPr>
        <p:spPr>
          <a:xfrm>
            <a:off x="2782485" y="4920261"/>
            <a:ext cx="325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Coloured pens/pencils 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26E8FE4-B606-DB74-76DF-F05CF9D9FF94}"/>
              </a:ext>
            </a:extLst>
          </p:cNvPr>
          <p:cNvCxnSpPr>
            <a:cxnSpLocks/>
          </p:cNvCxnSpPr>
          <p:nvPr/>
        </p:nvCxnSpPr>
        <p:spPr>
          <a:xfrm>
            <a:off x="2343933" y="5340328"/>
            <a:ext cx="40070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2B8530E6-59B4-5705-8170-6C75C5B3078A}"/>
              </a:ext>
            </a:extLst>
          </p:cNvPr>
          <p:cNvSpPr txBox="1"/>
          <p:nvPr/>
        </p:nvSpPr>
        <p:spPr>
          <a:xfrm>
            <a:off x="2783381" y="5377473"/>
            <a:ext cx="3253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Masking tape</a:t>
            </a:r>
          </a:p>
        </p:txBody>
      </p:sp>
    </p:spTree>
    <p:extLst>
      <p:ext uri="{BB962C8B-B14F-4D97-AF65-F5344CB8AC3E}">
        <p14:creationId xmlns:p14="http://schemas.microsoft.com/office/powerpoint/2010/main" val="39315921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674EA826-1808-4E8D-839D-AE1CAC205AD7}"/>
              </a:ext>
            </a:extLst>
          </p:cNvPr>
          <p:cNvSpPr txBox="1">
            <a:spLocks/>
          </p:cNvSpPr>
          <p:nvPr/>
        </p:nvSpPr>
        <p:spPr>
          <a:xfrm>
            <a:off x="82378" y="1099076"/>
            <a:ext cx="8553622" cy="69677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3600" b="1" dirty="0"/>
              <a:t>Shelter building Step 1 – Cut out the parts</a:t>
            </a:r>
            <a:endParaRPr lang="en-GB" sz="3600" dirty="0"/>
          </a:p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11DF577-2BAC-4AAC-8737-5F28DD9B5472}"/>
              </a:ext>
            </a:extLst>
          </p:cNvPr>
          <p:cNvSpPr txBox="1"/>
          <p:nvPr/>
        </p:nvSpPr>
        <p:spPr>
          <a:xfrm>
            <a:off x="389740" y="2312266"/>
            <a:ext cx="367511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Carefully cut along all the solid outlines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Glue onto card or cardboard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When glue is dry, cut out the      cardboard</a:t>
            </a:r>
          </a:p>
        </p:txBody>
      </p:sp>
      <p:pic>
        <p:nvPicPr>
          <p:cNvPr id="3" name="Picture 2" descr="A paper cut out of a robot&#10;&#10;Description automatically generated">
            <a:extLst>
              <a:ext uri="{FF2B5EF4-FFF2-40B4-BE49-F238E27FC236}">
                <a16:creationId xmlns:a16="http://schemas.microsoft.com/office/drawing/2014/main" id="{95FB3359-73DC-187F-C908-316A76B6ECFD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2477" b="21657"/>
          <a:stretch/>
        </p:blipFill>
        <p:spPr>
          <a:xfrm>
            <a:off x="4064854" y="2222778"/>
            <a:ext cx="4695902" cy="248730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114F43B-E3ED-9F25-0D39-138E61D21339}"/>
              </a:ext>
            </a:extLst>
          </p:cNvPr>
          <p:cNvSpPr txBox="1"/>
          <p:nvPr/>
        </p:nvSpPr>
        <p:spPr>
          <a:xfrm>
            <a:off x="8198331" y="1187052"/>
            <a:ext cx="614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ea typeface="Times New Roman" panose="02020603050405020304" pitchFamily="18" charset="0"/>
                <a:cs typeface="Segoe UI Emoji" panose="020B0502040204020203" pitchFamily="34" charset="0"/>
              </a:rPr>
              <a:t>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729712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80360" y="943422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2 – Scoring</a:t>
            </a:r>
            <a:endParaRPr lang="en-GB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FC7F0-A537-41C5-836C-F1C885CD3AC1}"/>
              </a:ext>
            </a:extLst>
          </p:cNvPr>
          <p:cNvSpPr txBox="1"/>
          <p:nvPr/>
        </p:nvSpPr>
        <p:spPr>
          <a:xfrm>
            <a:off x="112050" y="1835195"/>
            <a:ext cx="5147183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400" dirty="0"/>
              <a:t>Score along the dotted line, and fold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3" name="Picture 2" descr="A person cutting a piece of paper&#10;&#10;Description automatically generated">
            <a:extLst>
              <a:ext uri="{FF2B5EF4-FFF2-40B4-BE49-F238E27FC236}">
                <a16:creationId xmlns:a16="http://schemas.microsoft.com/office/drawing/2014/main" id="{5BE1D92E-12E6-4117-2E28-C83502F9BAB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10800000">
            <a:off x="767643" y="2666740"/>
            <a:ext cx="3276240" cy="2457180"/>
          </a:xfrm>
          <a:prstGeom prst="rect">
            <a:avLst/>
          </a:prstGeom>
        </p:spPr>
      </p:pic>
      <p:pic>
        <p:nvPicPr>
          <p:cNvPr id="5" name="Picture 4" descr="A person holding a piece of paper&#10;&#10;Description automatically generated">
            <a:extLst>
              <a:ext uri="{FF2B5EF4-FFF2-40B4-BE49-F238E27FC236}">
                <a16:creationId xmlns:a16="http://schemas.microsoft.com/office/drawing/2014/main" id="{FA6DA58A-A052-F432-45B4-2F81976555D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26226" t="9257" r="23539"/>
          <a:stretch/>
        </p:blipFill>
        <p:spPr>
          <a:xfrm rot="5400000">
            <a:off x="5536086" y="2230224"/>
            <a:ext cx="2457728" cy="332966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72672B8-B443-848F-CB2E-BB095D3C1F85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44524" y="3343656"/>
            <a:ext cx="6854952" cy="170688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DF6316E-129A-335F-1C4F-D8F02D7B24EF}"/>
              </a:ext>
            </a:extLst>
          </p:cNvPr>
          <p:cNvSpPr txBox="1"/>
          <p:nvPr/>
        </p:nvSpPr>
        <p:spPr>
          <a:xfrm>
            <a:off x="7384621" y="1066532"/>
            <a:ext cx="6148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dirty="0">
                <a:effectLst/>
                <a:ea typeface="Times New Roman" panose="02020603050405020304" pitchFamily="18" charset="0"/>
                <a:cs typeface="Segoe UI Emoji" panose="020B0502040204020203" pitchFamily="34" charset="0"/>
              </a:rPr>
              <a:t>⚠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37292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37453" y="1034038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3 – Gluing</a:t>
            </a:r>
            <a:endParaRPr lang="en-GB" sz="36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4BEBF78-203D-19CF-6313-93C8941CF545}"/>
              </a:ext>
            </a:extLst>
          </p:cNvPr>
          <p:cNvSpPr txBox="1"/>
          <p:nvPr/>
        </p:nvSpPr>
        <p:spPr>
          <a:xfrm>
            <a:off x="569626" y="2038310"/>
            <a:ext cx="433215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Place some glue on the longest tab and hold against the opposite face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333333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Put glue on the tabs for the side nearest the door and stick against the front panel </a:t>
            </a:r>
            <a:endParaRPr lang="en-GB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400" dirty="0"/>
          </a:p>
        </p:txBody>
      </p:sp>
      <p:pic>
        <p:nvPicPr>
          <p:cNvPr id="4" name="Picture 3" descr="A hand holding a tube of glue&#10;&#10;Description automatically generated">
            <a:extLst>
              <a:ext uri="{FF2B5EF4-FFF2-40B4-BE49-F238E27FC236}">
                <a16:creationId xmlns:a16="http://schemas.microsoft.com/office/drawing/2014/main" id="{F228C64B-1068-D1B6-D354-9784DF1DC51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2448" r="16670"/>
          <a:stretch/>
        </p:blipFill>
        <p:spPr>
          <a:xfrm rot="5400000">
            <a:off x="5058829" y="1621617"/>
            <a:ext cx="3416322" cy="3614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596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8D2B935-055F-428F-A699-E9190B6825A3}"/>
              </a:ext>
            </a:extLst>
          </p:cNvPr>
          <p:cNvSpPr txBox="1"/>
          <p:nvPr/>
        </p:nvSpPr>
        <p:spPr>
          <a:xfrm>
            <a:off x="74907" y="995091"/>
            <a:ext cx="9069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Step 4 – Assembly </a:t>
            </a:r>
            <a:endParaRPr lang="en-GB" sz="36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1FC7F0-A537-41C5-836C-F1C885CD3AC1}"/>
              </a:ext>
            </a:extLst>
          </p:cNvPr>
          <p:cNvSpPr txBox="1"/>
          <p:nvPr/>
        </p:nvSpPr>
        <p:spPr>
          <a:xfrm>
            <a:off x="361150" y="1952878"/>
            <a:ext cx="436075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b="0" i="0" dirty="0">
                <a:solidFill>
                  <a:srgbClr val="333333"/>
                </a:solidFill>
                <a:effectLst/>
              </a:rPr>
              <a:t>Repeat with the remaining side and press until the glue dries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400" b="0" i="0" dirty="0">
              <a:solidFill>
                <a:srgbClr val="333333"/>
              </a:solidFill>
              <a:effectLst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333333"/>
                </a:solidFill>
              </a:rPr>
              <a:t>Y</a:t>
            </a:r>
            <a:r>
              <a:rPr lang="en-US" sz="2400" b="0" i="0" dirty="0">
                <a:solidFill>
                  <a:srgbClr val="333333"/>
                </a:solidFill>
                <a:effectLst/>
              </a:rPr>
              <a:t>ou could use masking tape to hold it until dry, then remove the tape</a:t>
            </a:r>
            <a:endParaRPr lang="en-GB" sz="2400" dirty="0"/>
          </a:p>
        </p:txBody>
      </p:sp>
      <p:pic>
        <p:nvPicPr>
          <p:cNvPr id="3" name="Picture 2" descr="A box with tape on it&#10;&#10;Description automatically generated">
            <a:extLst>
              <a:ext uri="{FF2B5EF4-FFF2-40B4-BE49-F238E27FC236}">
                <a16:creationId xmlns:a16="http://schemas.microsoft.com/office/drawing/2014/main" id="{D09116FE-CA82-7F0F-FD02-08BBE1617D2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19999" r="7788"/>
          <a:stretch/>
        </p:blipFill>
        <p:spPr>
          <a:xfrm rot="5400000">
            <a:off x="4911449" y="1594873"/>
            <a:ext cx="3267527" cy="339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466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activity xmlns="7ef59ffa-03b4-4cf8-9ac4-3e911814cc06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498559F77D6649971E4AAB1E284C23" ma:contentTypeVersion="20" ma:contentTypeDescription="Create a new document." ma:contentTypeScope="" ma:versionID="9f9856c54b686f8677653d4dabe87f0f">
  <xsd:schema xmlns:xsd="http://www.w3.org/2001/XMLSchema" xmlns:xs="http://www.w3.org/2001/XMLSchema" xmlns:p="http://schemas.microsoft.com/office/2006/metadata/properties" xmlns:ns1="http://schemas.microsoft.com/sharepoint/v3" xmlns:ns3="accd350c-b984-42cf-bbe1-f539aeb1d405" xmlns:ns4="7ef59ffa-03b4-4cf8-9ac4-3e911814cc06" targetNamespace="http://schemas.microsoft.com/office/2006/metadata/properties" ma:root="true" ma:fieldsID="5c324684e7f05417f46f7923b62b9bc1" ns1:_="" ns3:_="" ns4:_="">
    <xsd:import namespace="http://schemas.microsoft.com/sharepoint/v3"/>
    <xsd:import namespace="accd350c-b984-42cf-bbe1-f539aeb1d405"/>
    <xsd:import namespace="7ef59ffa-03b4-4cf8-9ac4-3e911814cc06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  <xsd:element ref="ns4:MediaServiceObjectDetectorVersions" minOccurs="0"/>
                <xsd:element ref="ns4:MediaServiceSearchProperties" minOccurs="0"/>
                <xsd:element ref="ns4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description="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description="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d350c-b984-42cf-bbe1-f539aeb1d40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f59ffa-03b4-4cf8-9ac4-3e911814cc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7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E874AED-025E-4B37-A7DE-89C4535B8DD1}">
  <ds:schemaRefs>
    <ds:schemaRef ds:uri="7ef59ffa-03b4-4cf8-9ac4-3e911814cc06"/>
    <ds:schemaRef ds:uri="http://purl.org/dc/terms/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sharepoint/v3"/>
    <ds:schemaRef ds:uri="accd350c-b984-42cf-bbe1-f539aeb1d405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E027921-5938-45FE-8173-445493BF831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E3F5B4F-D73D-4FB6-8610-6318257B69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accd350c-b984-42cf-bbe1-f539aeb1d405"/>
    <ds:schemaRef ds:uri="7ef59ffa-03b4-4cf8-9ac4-3e911814cc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3485</TotalTime>
  <Words>737</Words>
  <Application>Microsoft Office PowerPoint</Application>
  <PresentationFormat>On-screen Show (4:3)</PresentationFormat>
  <Paragraphs>102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Aptos</vt:lpstr>
      <vt:lpstr>Arial</vt:lpstr>
      <vt:lpstr>Calibri</vt:lpstr>
      <vt:lpstr>Helvetica Neue</vt:lpstr>
      <vt:lpstr>Times New Roman</vt:lpstr>
      <vt:lpstr>Office Theme</vt:lpstr>
      <vt:lpstr>PowerPoint Presentation</vt:lpstr>
      <vt:lpstr>Air raid shelter</vt:lpstr>
      <vt:lpstr>Preparation for the shelter</vt:lpstr>
      <vt:lpstr>The Challenge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Attainment in Education Ltd</dc:creator>
  <cp:lastModifiedBy>Marie Neighbour</cp:lastModifiedBy>
  <cp:revision>87</cp:revision>
  <dcterms:created xsi:type="dcterms:W3CDTF">2017-06-28T15:11:57Z</dcterms:created>
  <dcterms:modified xsi:type="dcterms:W3CDTF">2024-08-07T13:00:28Z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0x01010076498559F77D6649971E4AAB1E284C23</vt:lpwstr>
  </property>
</Properties>
</file>