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58" r:id="rId3"/>
    <p:sldId id="275" r:id="rId4"/>
    <p:sldId id="322" r:id="rId5"/>
    <p:sldId id="291" r:id="rId6"/>
    <p:sldId id="323" r:id="rId7"/>
    <p:sldId id="328" r:id="rId8"/>
    <p:sldId id="329" r:id="rId9"/>
    <p:sldId id="330" r:id="rId10"/>
    <p:sldId id="326" r:id="rId11"/>
    <p:sldId id="331" r:id="rId1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85109" autoAdjust="0"/>
  </p:normalViewPr>
  <p:slideViewPr>
    <p:cSldViewPr snapToGrid="0" snapToObjects="1">
      <p:cViewPr varScale="1">
        <p:scale>
          <a:sx n="97" d="100"/>
          <a:sy n="97" d="100"/>
        </p:scale>
        <p:origin x="1662" y="78"/>
      </p:cViewPr>
      <p:guideLst>
        <p:guide orient="horz" pos="2160"/>
        <p:guide pos="2880"/>
      </p:guideLst>
    </p:cSldViewPr>
  </p:slideViewPr>
  <p:outlineViewPr>
    <p:cViewPr>
      <p:scale>
        <a:sx n="33" d="100"/>
        <a:sy n="33" d="100"/>
      </p:scale>
      <p:origin x="48" y="2227"/>
    </p:cViewPr>
  </p:outlineViewPr>
  <p:notesTextViewPr>
    <p:cViewPr>
      <p:scale>
        <a:sx n="1" d="1"/>
        <a:sy n="1" d="1"/>
      </p:scale>
      <p:origin x="0" y="0"/>
    </p:cViewPr>
  </p:notesTextViewPr>
  <p:sorterViewPr>
    <p:cViewPr>
      <p:scale>
        <a:sx n="160" d="100"/>
        <a:sy n="160" d="100"/>
      </p:scale>
      <p:origin x="0" y="84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EA3F3DB-661F-4333-A0CB-545784DD0186}" type="datetimeFigureOut">
              <a:rPr lang="en-GB" smtClean="0"/>
              <a:t>13/11/2023</a:t>
            </a:fld>
            <a:endParaRPr lang="en-GB" dirty="0"/>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9FAD2273-74D6-40EF-A458-75E4AFD88CD9}" type="slidenum">
              <a:rPr lang="en-GB" smtClean="0"/>
              <a:t>‹#›</a:t>
            </a:fld>
            <a:endParaRPr lang="en-GB" dirty="0"/>
          </a:p>
        </p:txBody>
      </p:sp>
    </p:spTree>
    <p:extLst>
      <p:ext uri="{BB962C8B-B14F-4D97-AF65-F5344CB8AC3E}">
        <p14:creationId xmlns:p14="http://schemas.microsoft.com/office/powerpoint/2010/main" val="295474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This program is for the starter activity (slide 3).</a:t>
            </a:r>
          </a:p>
          <a:p>
            <a:r>
              <a:rPr lang="en-GB" b="0" i="0" dirty="0">
                <a:latin typeface="+mj-lt"/>
              </a:rPr>
              <a:t>To open this program:</a:t>
            </a:r>
          </a:p>
          <a:p>
            <a:pPr algn="l" latinLnBrk="0">
              <a:buFont typeface="+mj-lt"/>
              <a:buAutoNum type="arabicPeriod"/>
            </a:pPr>
            <a:r>
              <a:rPr lang="en-GB" b="0" i="0" dirty="0">
                <a:solidFill>
                  <a:srgbClr val="333333"/>
                </a:solidFill>
                <a:effectLst/>
                <a:latin typeface="+mj-lt"/>
              </a:rPr>
              <a:t> Open </a:t>
            </a:r>
            <a:r>
              <a:rPr lang="en-GB" b="0" i="0" u="none" strike="noStrike" dirty="0">
                <a:solidFill>
                  <a:srgbClr val="6C4BC1"/>
                </a:solidFill>
                <a:effectLst/>
                <a:latin typeface="+mj-lt"/>
                <a:hlinkClick r:id="rId3"/>
              </a:rPr>
              <a:t>https://makecode.microbit.org</a:t>
            </a:r>
            <a:r>
              <a:rPr lang="en-GB" b="0" i="0" u="none" strike="noStrike" dirty="0">
                <a:solidFill>
                  <a:srgbClr val="6C4BC1"/>
                </a:solidFill>
                <a:effectLst/>
                <a:latin typeface="+mj-lt"/>
              </a:rPr>
              <a:t> in a new browser window.</a:t>
            </a:r>
          </a:p>
          <a:p>
            <a:pPr algn="l" latinLnBrk="0">
              <a:buFont typeface="+mj-lt"/>
              <a:buAutoNum type="arabicPeriod"/>
            </a:pPr>
            <a:r>
              <a:rPr lang="en-GB" b="0" i="0" u="none" strike="noStrike" dirty="0">
                <a:solidFill>
                  <a:srgbClr val="6C4BC1"/>
                </a:solidFill>
                <a:effectLst/>
                <a:latin typeface="+mj-lt"/>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mj-lt"/>
              </a:rPr>
              <a:t> Or, </a:t>
            </a:r>
            <a:r>
              <a:rPr lang="en-GB" b="0" i="0" dirty="0">
                <a:solidFill>
                  <a:srgbClr val="333333"/>
                </a:solidFill>
                <a:effectLst/>
                <a:latin typeface="+mj-lt"/>
              </a:rPr>
              <a:t>drag the HEX file from your computer into the edit window or project homepage.</a:t>
            </a:r>
            <a:endParaRPr lang="en-GB" b="0" i="0" dirty="0">
              <a:latin typeface="+mj-lt"/>
            </a:endParaRPr>
          </a:p>
          <a:p>
            <a:r>
              <a:rPr lang="en-GB" b="0" i="0" dirty="0">
                <a:latin typeface="+mj-lt"/>
              </a:rPr>
              <a:t>https://support.microbit.org/support/solutions/articles/19000065686 </a:t>
            </a:r>
          </a:p>
          <a:p>
            <a:r>
              <a:rPr lang="en-GB" b="0" i="0" dirty="0">
                <a:latin typeface="+mj-lt"/>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41806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This program is for the main activity. The first part of this program, and the simplest solution to the problem set, is code that counts wheel rotations, based on the starter program. Teachers could explain how to calculate distance from the number of rotations and the wheel circumference. Also, explain that by convention we use upper case variable names to indicate something that is a constant (the CIRCUMFERENCE). Learners could also choose to code in the diameter/radius and put the maths in the code to calculate the circumference. The second part of the program adds code related to data logging. This allows data from a particular sports event or training session to be captured and analysed in the future to gain further insights.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Teachers could get students to try the standard </a:t>
            </a:r>
            <a:r>
              <a:rPr lang="en-GB" b="0" i="0" dirty="0" err="1">
                <a:latin typeface="+mj-lt"/>
              </a:rPr>
              <a:t>micro:bit</a:t>
            </a:r>
            <a:r>
              <a:rPr lang="en-GB" b="0" i="0" dirty="0">
                <a:latin typeface="+mj-lt"/>
              </a:rPr>
              <a:t> data logging video on the microbit.org website to understand how this works, or demonstrate clicking on data.htm on the MICROBIT drive, and looking at the numbers and the graph preview. They should also explain that if the data log fills up it needs to be cleared, and get learners to add an A+B press to delete the log. Note that if you power cycle or press RESET, the timestamp goes back to zero, and the log graph preview will not show any data after a timestamp goes backwards, so having a 'delete log' feature is very useful. You will need to use 'EXTENSIONS, add data logging' in order to get the data logging feature, and this won't work on a V1 </a:t>
            </a:r>
            <a:r>
              <a:rPr lang="en-GB" b="0" i="0" dirty="0" err="1">
                <a:latin typeface="+mj-lt"/>
              </a:rPr>
              <a:t>micro:bit</a:t>
            </a:r>
            <a:r>
              <a:rPr lang="en-GB" b="0" i="0" dirty="0">
                <a:latin typeface="+mj-lt"/>
              </a:rPr>
              <a:t>, only V2.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Teachers could show other parts of the microbit.org data logging video, and ask students to save the CSV file and load it into Excel; there they could plot graphs, and also add other columns to estimate speed and other insights about 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latin typeface="+mj-lt"/>
              </a:rPr>
              <a:t>To open this program:</a:t>
            </a:r>
          </a:p>
          <a:p>
            <a:pPr algn="l" latinLnBrk="0">
              <a:buFont typeface="+mj-lt"/>
              <a:buAutoNum type="arabicPeriod"/>
            </a:pPr>
            <a:r>
              <a:rPr lang="en-GB" b="0" i="0" dirty="0">
                <a:solidFill>
                  <a:srgbClr val="333333"/>
                </a:solidFill>
                <a:effectLst/>
                <a:latin typeface="+mj-lt"/>
              </a:rPr>
              <a:t> Open </a:t>
            </a:r>
            <a:r>
              <a:rPr lang="en-GB" b="0" i="0" u="none" strike="noStrike" dirty="0">
                <a:solidFill>
                  <a:srgbClr val="6C4BC1"/>
                </a:solidFill>
                <a:effectLst/>
                <a:latin typeface="+mj-lt"/>
                <a:hlinkClick r:id="rId3"/>
              </a:rPr>
              <a:t>https://makecode.microbit.org</a:t>
            </a:r>
            <a:r>
              <a:rPr lang="en-GB" b="0" i="0" u="none" strike="noStrike" dirty="0">
                <a:solidFill>
                  <a:srgbClr val="6C4BC1"/>
                </a:solidFill>
                <a:effectLst/>
                <a:latin typeface="+mj-lt"/>
              </a:rPr>
              <a:t> in a new browser window.</a:t>
            </a:r>
          </a:p>
          <a:p>
            <a:pPr algn="l" latinLnBrk="0">
              <a:buFont typeface="+mj-lt"/>
              <a:buAutoNum type="arabicPeriod"/>
            </a:pPr>
            <a:r>
              <a:rPr lang="en-GB" b="0" i="0" u="none" strike="noStrike" dirty="0">
                <a:solidFill>
                  <a:srgbClr val="6C4BC1"/>
                </a:solidFill>
                <a:effectLst/>
                <a:latin typeface="+mj-lt"/>
              </a:rPr>
              <a:t> Click on ‘import’ and select ‘import file’. Then choose the HEX file to upload. </a:t>
            </a:r>
          </a:p>
          <a:p>
            <a:pPr algn="l" latinLnBrk="0">
              <a:buFont typeface="+mj-lt"/>
              <a:buAutoNum type="arabicPeriod"/>
            </a:pPr>
            <a:r>
              <a:rPr lang="en-GB" b="0" i="0" u="none" strike="noStrike" dirty="0">
                <a:solidFill>
                  <a:srgbClr val="6C4BC1"/>
                </a:solidFill>
                <a:effectLst/>
                <a:latin typeface="+mj-lt"/>
              </a:rPr>
              <a:t> Or, </a:t>
            </a:r>
            <a:r>
              <a:rPr lang="en-GB" b="0" i="0" dirty="0">
                <a:solidFill>
                  <a:srgbClr val="333333"/>
                </a:solidFill>
                <a:effectLst/>
                <a:latin typeface="+mj-lt"/>
              </a:rPr>
              <a:t>drag the HEX file from your computer into the edit window or project homepage.</a:t>
            </a:r>
            <a:endParaRPr lang="en-GB" b="0" i="0" dirty="0">
              <a:latin typeface="+mj-lt"/>
            </a:endParaRPr>
          </a:p>
          <a:p>
            <a:r>
              <a:rPr lang="en-GB" b="0" i="0" dirty="0">
                <a:latin typeface="+mj-lt"/>
              </a:rPr>
              <a:t>https://support.microbit.org/support/solutions/articles/19000065686 </a:t>
            </a:r>
          </a:p>
          <a:p>
            <a:r>
              <a:rPr lang="en-GB" b="0" i="0" dirty="0">
                <a:latin typeface="+mj-lt"/>
              </a:rPr>
              <a:t>Versions of this program are provided for both Windows and Mac operating systems.</a:t>
            </a:r>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a:p>
        </p:txBody>
      </p:sp>
    </p:spTree>
    <p:extLst>
      <p:ext uri="{BB962C8B-B14F-4D97-AF65-F5344CB8AC3E}">
        <p14:creationId xmlns:p14="http://schemas.microsoft.com/office/powerpoint/2010/main" val="271517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could deliver this starter using the PR of the PRIMM (</a:t>
            </a:r>
            <a:r>
              <a:rPr lang="en-GB" b="0" i="0" dirty="0">
                <a:solidFill>
                  <a:srgbClr val="040C28"/>
                </a:solidFill>
                <a:effectLst/>
                <a:latin typeface="Google Sans"/>
              </a:rPr>
              <a:t>Predict-Run-Investigate-Modify-Make)</a:t>
            </a:r>
            <a:r>
              <a:rPr lang="en-GB" dirty="0"/>
              <a:t> process: </a:t>
            </a:r>
          </a:p>
          <a:p>
            <a:r>
              <a:rPr lang="en-GB" dirty="0"/>
              <a:t>Predict – show the code and ask students what it does.</a:t>
            </a:r>
          </a:p>
          <a:p>
            <a:r>
              <a:rPr lang="en-GB" dirty="0"/>
              <a:t>Run – enter the code and run it in the simulator and then on the </a:t>
            </a:r>
            <a:r>
              <a:rPr lang="en-GB" dirty="0" err="1"/>
              <a:t>micro:bit</a:t>
            </a:r>
            <a:r>
              <a:rPr lang="en-GB" dirty="0"/>
              <a:t> and observe what it actually does. </a:t>
            </a:r>
          </a:p>
          <a:p>
            <a:endParaRPr lang="en-GB" dirty="0"/>
          </a:p>
          <a:p>
            <a:r>
              <a:rPr lang="en-GB" dirty="0"/>
              <a:t>The starter program shows the basic building block that will be used to measure wheel rotation. When the logo is facing up, the </a:t>
            </a:r>
            <a:r>
              <a:rPr lang="en-GB" dirty="0" err="1"/>
              <a:t>micro:bit</a:t>
            </a:r>
            <a:r>
              <a:rPr lang="en-GB" dirty="0"/>
              <a:t> beeps. </a:t>
            </a:r>
          </a:p>
          <a:p>
            <a:r>
              <a:rPr lang="en-GB" dirty="0"/>
              <a:t>The </a:t>
            </a:r>
            <a:r>
              <a:rPr lang="en-GB" dirty="0" err="1"/>
              <a:t>micro:bits</a:t>
            </a:r>
            <a:r>
              <a:rPr lang="en-GB" dirty="0"/>
              <a:t> with this running on can be attached to a real wheel, and an experiment done to make sure that it correctly measures wheel rotations. </a:t>
            </a:r>
          </a:p>
          <a:p>
            <a:r>
              <a:rPr lang="en-GB" dirty="0"/>
              <a:t>Also at this point, students could measure the circumference of the wheel, or measure the diameter/radius and calculate the circumference, for the later parts of the project.</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83642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learners </a:t>
            </a:r>
            <a:r>
              <a:rPr lang="en-GB"/>
              <a:t>that the </a:t>
            </a:r>
            <a:r>
              <a:rPr lang="en-GB" dirty="0"/>
              <a:t>design context is what sets the scene for the project that they will be working on.</a:t>
            </a:r>
          </a:p>
          <a:p>
            <a:r>
              <a:rPr lang="en-GB" dirty="0"/>
              <a:t>In response to the questions asked, the teacher could discuss ways in which distance, speed etc could be electronically measured, logged and displayed to help the athletes understand how well they are performing in different events or training sessions over time. This would then be very helpful when preparing for a future major event or a race as they would have data on both their strengths and where they could improve.</a:t>
            </a:r>
          </a:p>
          <a:p>
            <a:r>
              <a:rPr lang="en-GB" dirty="0"/>
              <a:t>If there are any local para-athletic clubs nearby, or any wheelchair users in the school, they could also be questioned about their needs and what would help them in this context.</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design brief describes what it is they are going to do in their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brief with learners and check they understand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analyse the design brief and/or criteria by producing a mind map or spider chart of their initial thoughts on how to solve the problem given.</a:t>
            </a:r>
          </a:p>
        </p:txBody>
      </p:sp>
      <p:sp>
        <p:nvSpPr>
          <p:cNvPr id="4" name="Slide Number Placeholder 3"/>
          <p:cNvSpPr>
            <a:spLocks noGrp="1"/>
          </p:cNvSpPr>
          <p:nvPr>
            <p:ph type="sldNum" sz="quarter" idx="5"/>
          </p:nvPr>
        </p:nvSpPr>
        <p:spPr/>
        <p:txBody>
          <a:bodyPr/>
          <a:lstStyle/>
          <a:p>
            <a:fld id="{9FAD2273-74D6-40EF-A458-75E4AFD88CD9}" type="slidenum">
              <a:rPr lang="en-GB" smtClean="0"/>
              <a:t>5</a:t>
            </a:fld>
            <a:endParaRPr lang="en-GB" dirty="0"/>
          </a:p>
        </p:txBody>
      </p:sp>
    </p:spTree>
    <p:extLst>
      <p:ext uri="{BB962C8B-B14F-4D97-AF65-F5344CB8AC3E}">
        <p14:creationId xmlns:p14="http://schemas.microsoft.com/office/powerpoint/2010/main" val="180503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advice – learners could be assessed on how many of the design criteria they have managed to fulfil with their devices.</a:t>
            </a:r>
          </a:p>
          <a:p>
            <a:r>
              <a:rPr lang="en-GB" dirty="0"/>
              <a:t>The ‘it could also’ criteria is intended to be harder and provide more challenge.</a:t>
            </a:r>
          </a:p>
          <a:p>
            <a:r>
              <a:rPr lang="en-GB" dirty="0"/>
              <a:t>Learners could analyse the design brief and/or criteria by producing a mind map or spider chart of their initial thoughts on how to solve the problem given.</a:t>
            </a:r>
          </a:p>
        </p:txBody>
      </p:sp>
      <p:sp>
        <p:nvSpPr>
          <p:cNvPr id="4" name="Slide Number Placeholder 3"/>
          <p:cNvSpPr>
            <a:spLocks noGrp="1"/>
          </p:cNvSpPr>
          <p:nvPr>
            <p:ph type="sldNum" sz="quarter" idx="5"/>
          </p:nvPr>
        </p:nvSpPr>
        <p:spPr/>
        <p:txBody>
          <a:bodyPr/>
          <a:lstStyle/>
          <a:p>
            <a:fld id="{9FAD2273-74D6-40EF-A458-75E4AFD88CD9}" type="slidenum">
              <a:rPr lang="en-GB" smtClean="0"/>
              <a:t>6</a:t>
            </a:fld>
            <a:endParaRPr lang="en-GB" dirty="0"/>
          </a:p>
        </p:txBody>
      </p:sp>
    </p:spTree>
    <p:extLst>
      <p:ext uri="{BB962C8B-B14F-4D97-AF65-F5344CB8AC3E}">
        <p14:creationId xmlns:p14="http://schemas.microsoft.com/office/powerpoint/2010/main" val="308304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be taken through this in one of two ways:</a:t>
            </a:r>
          </a:p>
          <a:p>
            <a:r>
              <a:rPr lang="en-GB" dirty="0"/>
              <a:t>Option 1 – Learners themselves create the code to meet the design brief, with help as required from the teacher. In this instance the main focus is the programming activity.</a:t>
            </a:r>
          </a:p>
          <a:p>
            <a:r>
              <a:rPr lang="en-GB" dirty="0"/>
              <a:t>Option 2 – The example code is treated as pre-written and downloaded onto the </a:t>
            </a:r>
            <a:r>
              <a:rPr lang="en-GB" dirty="0" err="1"/>
              <a:t>micro:bits</a:t>
            </a:r>
            <a:r>
              <a:rPr lang="en-GB" dirty="0"/>
              <a:t> ‘as is’. In this instance the main focus is on the overall system and the use of the device in context.</a:t>
            </a:r>
          </a:p>
          <a:p>
            <a:endParaRPr lang="en-GB" dirty="0"/>
          </a:p>
          <a:p>
            <a:r>
              <a:rPr lang="en-GB" dirty="0"/>
              <a:t>Route option 1:</a:t>
            </a:r>
          </a:p>
          <a:p>
            <a:r>
              <a:rPr lang="en-GB" dirty="0"/>
              <a:t>For lower ability learners the teacher could show the learners how to create the program step-by step.</a:t>
            </a:r>
          </a:p>
          <a:p>
            <a:r>
              <a:rPr lang="en-GB" dirty="0"/>
              <a:t>The example </a:t>
            </a:r>
            <a:r>
              <a:rPr lang="en-GB" dirty="0" err="1"/>
              <a:t>wheel:bit</a:t>
            </a:r>
            <a:r>
              <a:rPr lang="en-GB" dirty="0"/>
              <a:t> program can be used to help with this and to give an example for learners to follow as needed. This could be demonstrated working, prior to learners producing their own program, so they know what they are aiming to achieve. </a:t>
            </a:r>
          </a:p>
          <a:p>
            <a:r>
              <a:rPr lang="en-GB" dirty="0"/>
              <a:t>Safety – always take care when using electrical or electronic devices. If something does not seem right, e.g. the circuit board is getting hot, take the power off and tell an adult immediately.</a:t>
            </a:r>
          </a:p>
          <a:p>
            <a:endParaRPr lang="en-GB" dirty="0"/>
          </a:p>
          <a:p>
            <a:r>
              <a:rPr lang="en-GB" dirty="0"/>
              <a:t>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err="1"/>
              <a:t>micro:bit</a:t>
            </a:r>
            <a:r>
              <a:rPr lang="en-GB" dirty="0"/>
              <a:t> should be attached to the wheel being used for testing. This could be an actual wheelchair wheel, a bike wheel or a trundle wheel. Alternatively, teachers could produce a scale model of a wheelchair in advance of the activity for testing, or challenge learners to make their own out of card, dowels, Lego, kits etc. </a:t>
            </a:r>
          </a:p>
        </p:txBody>
      </p:sp>
      <p:sp>
        <p:nvSpPr>
          <p:cNvPr id="4" name="Slide Number Placeholder 3"/>
          <p:cNvSpPr>
            <a:spLocks noGrp="1"/>
          </p:cNvSpPr>
          <p:nvPr>
            <p:ph type="sldNum" sz="quarter" idx="5"/>
          </p:nvPr>
        </p:nvSpPr>
        <p:spPr/>
        <p:txBody>
          <a:bodyPr/>
          <a:lstStyle/>
          <a:p>
            <a:fld id="{9FAD2273-74D6-40EF-A458-75E4AFD88CD9}" type="slidenum">
              <a:rPr lang="en-GB" smtClean="0"/>
              <a:t>7</a:t>
            </a:fld>
            <a:endParaRPr lang="en-GB" dirty="0"/>
          </a:p>
        </p:txBody>
      </p:sp>
    </p:spTree>
    <p:extLst>
      <p:ext uri="{BB962C8B-B14F-4D97-AF65-F5344CB8AC3E}">
        <p14:creationId xmlns:p14="http://schemas.microsoft.com/office/powerpoint/2010/main" val="3213910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be taken through this in one of two ways:</a:t>
            </a:r>
          </a:p>
          <a:p>
            <a:r>
              <a:rPr lang="en-GB" dirty="0"/>
              <a:t>Option 1 – Learners themselves create the code to meet the design brief, with help as required from the teacher. In this instance the main focus is the programming activity.</a:t>
            </a:r>
          </a:p>
          <a:p>
            <a:r>
              <a:rPr lang="en-GB" dirty="0"/>
              <a:t>Option 2 – The example code is treated as pre-written and downloaded onto the </a:t>
            </a:r>
            <a:r>
              <a:rPr lang="en-GB" dirty="0" err="1"/>
              <a:t>micro:bits</a:t>
            </a:r>
            <a:r>
              <a:rPr lang="en-GB" dirty="0"/>
              <a:t> ‘as is’. In this instance the main focus is on the overall system and the use of the device in context.</a:t>
            </a:r>
          </a:p>
          <a:p>
            <a:endParaRPr lang="en-GB" dirty="0"/>
          </a:p>
          <a:p>
            <a:r>
              <a:rPr lang="en-GB" dirty="0"/>
              <a:t>Route option 2:</a:t>
            </a:r>
          </a:p>
          <a:p>
            <a:r>
              <a:rPr lang="en-GB" dirty="0"/>
              <a:t>Teacher will need to place the </a:t>
            </a:r>
            <a:r>
              <a:rPr lang="en-GB" dirty="0" err="1"/>
              <a:t>wheel:bit</a:t>
            </a:r>
            <a:r>
              <a:rPr lang="en-GB" dirty="0"/>
              <a:t> example program in a shared drive for learners to access and drag on screen, or have it opened and ready on screen for them in advance.</a:t>
            </a:r>
          </a:p>
          <a:p>
            <a:r>
              <a:rPr lang="en-GB" dirty="0"/>
              <a:t>Safety – always take care when using electrical or electronic devices. If something does not seem right, e.g. the circuit board is getting hot, take the power off and tell an adult immediately.</a:t>
            </a:r>
          </a:p>
          <a:p>
            <a:endParaRPr lang="en-GB" dirty="0"/>
          </a:p>
          <a:p>
            <a:r>
              <a:rPr lang="en-GB" dirty="0"/>
              <a:t>Testing: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err="1"/>
              <a:t>micro:bit</a:t>
            </a:r>
            <a:r>
              <a:rPr lang="en-GB" dirty="0"/>
              <a:t> should be attached to the wheel being used for testing. This could be an actual wheelchair wheel, a bike wheel or a trundle wheel. Alternatively, teachers could produce a scale model of a wheelchair in advance of the activity for testing, or challenge learners to make their own out of card, dowels, Lego, kits etc. With the </a:t>
            </a:r>
            <a:r>
              <a:rPr lang="en-GB" dirty="0" err="1"/>
              <a:t>wheel:bit</a:t>
            </a:r>
            <a:r>
              <a:rPr lang="en-GB" dirty="0"/>
              <a:t> program, every time the </a:t>
            </a:r>
            <a:r>
              <a:rPr lang="en-GB" dirty="0" err="1"/>
              <a:t>micro:bit</a:t>
            </a:r>
            <a:r>
              <a:rPr lang="en-GB" dirty="0"/>
              <a:t> screen faces up, it adds one to a counter. Learners will need measure the circumference of the wheel being used for testing (or measure the diameter and calculate the circumference) and enter this into the code. The display then shows the number of rotations on press A, and the total distance on press B.</a:t>
            </a:r>
          </a:p>
          <a:p>
            <a:endParaRPr lang="en-GB" dirty="0"/>
          </a:p>
          <a:p>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8</a:t>
            </a:fld>
            <a:endParaRPr lang="en-GB" dirty="0"/>
          </a:p>
        </p:txBody>
      </p:sp>
    </p:spTree>
    <p:extLst>
      <p:ext uri="{BB962C8B-B14F-4D97-AF65-F5344CB8AC3E}">
        <p14:creationId xmlns:p14="http://schemas.microsoft.com/office/powerpoint/2010/main" val="307458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could show other parts of the microbit.org data logging video, and ask students to download and save the CSV file and load it into Excel; there they can plot graphs and also add other columns to estimate speed and other insights about the data.</a:t>
            </a:r>
          </a:p>
        </p:txBody>
      </p:sp>
      <p:sp>
        <p:nvSpPr>
          <p:cNvPr id="4" name="Slide Number Placeholder 3"/>
          <p:cNvSpPr>
            <a:spLocks noGrp="1"/>
          </p:cNvSpPr>
          <p:nvPr>
            <p:ph type="sldNum" sz="quarter" idx="5"/>
          </p:nvPr>
        </p:nvSpPr>
        <p:spPr/>
        <p:txBody>
          <a:bodyPr/>
          <a:lstStyle/>
          <a:p>
            <a:fld id="{9FAD2273-74D6-40EF-A458-75E4AFD88CD9}" type="slidenum">
              <a:rPr lang="en-GB" smtClean="0"/>
              <a:t>9</a:t>
            </a:fld>
            <a:endParaRPr lang="en-GB" dirty="0"/>
          </a:p>
        </p:txBody>
      </p:sp>
    </p:spTree>
    <p:extLst>
      <p:ext uri="{BB962C8B-B14F-4D97-AF65-F5344CB8AC3E}">
        <p14:creationId xmlns:p14="http://schemas.microsoft.com/office/powerpoint/2010/main" val="42937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32933"/>
            <a:ext cx="7886700" cy="65775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makecode.microbi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632" y="1004244"/>
            <a:ext cx="8706677" cy="1200329"/>
          </a:xfrm>
          <a:prstGeom prst="rect">
            <a:avLst/>
          </a:prstGeom>
          <a:noFill/>
        </p:spPr>
        <p:txBody>
          <a:bodyPr wrap="square" rtlCol="0">
            <a:spAutoFit/>
          </a:bodyPr>
          <a:lstStyle/>
          <a:p>
            <a:pPr algn="ctr"/>
            <a:r>
              <a:rPr lang="en-GB" sz="3600" b="1" dirty="0">
                <a:cs typeface="Arial"/>
              </a:rPr>
              <a:t>Measuring para-athletic performance </a:t>
            </a:r>
          </a:p>
          <a:p>
            <a:pPr algn="ctr"/>
            <a:r>
              <a:rPr lang="en-GB" sz="3600" b="1" dirty="0">
                <a:cs typeface="Arial"/>
              </a:rPr>
              <a:t>with a BBC </a:t>
            </a:r>
            <a:r>
              <a:rPr lang="en-GB" sz="3600" b="1">
                <a:cs typeface="Arial"/>
              </a:rPr>
              <a:t>micro:bit</a:t>
            </a:r>
            <a:endParaRPr lang="en-US" sz="36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218659" y="5084225"/>
            <a:ext cx="8706678" cy="830997"/>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dirty="0">
                <a:latin typeface="+mn-lt"/>
              </a:rPr>
              <a:t>Designing and programming a device that a wheelchair athlete can use to measure their performance</a:t>
            </a:r>
          </a:p>
        </p:txBody>
      </p:sp>
      <p:pic>
        <p:nvPicPr>
          <p:cNvPr id="1026" name="Picture 2" descr="Free Wheelchair Racing Paralympics photo and picture">
            <a:extLst>
              <a:ext uri="{FF2B5EF4-FFF2-40B4-BE49-F238E27FC236}">
                <a16:creationId xmlns:a16="http://schemas.microsoft.com/office/drawing/2014/main" id="{7BB3B309-8386-42A7-0FDA-0BAFA18AE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3" y="2204573"/>
            <a:ext cx="3905131" cy="26481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Competition Athletics photo and picture">
            <a:extLst>
              <a:ext uri="{FF2B5EF4-FFF2-40B4-BE49-F238E27FC236}">
                <a16:creationId xmlns:a16="http://schemas.microsoft.com/office/drawing/2014/main" id="{F22818F8-B57E-FEB1-30BE-06315890B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971" y="2204573"/>
            <a:ext cx="3973286" cy="264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Starter example program</a:t>
            </a:r>
          </a:p>
        </p:txBody>
      </p:sp>
      <p:pic>
        <p:nvPicPr>
          <p:cNvPr id="2" name="Picture 1">
            <a:extLst>
              <a:ext uri="{FF2B5EF4-FFF2-40B4-BE49-F238E27FC236}">
                <a16:creationId xmlns:a16="http://schemas.microsoft.com/office/drawing/2014/main" id="{28F0A06F-79FD-CA4A-55E0-0687A9C4EDA1}"/>
              </a:ext>
            </a:extLst>
          </p:cNvPr>
          <p:cNvPicPr>
            <a:picLocks noChangeAspect="1"/>
          </p:cNvPicPr>
          <p:nvPr/>
        </p:nvPicPr>
        <p:blipFill>
          <a:blip r:embed="rId3"/>
          <a:stretch>
            <a:fillRect/>
          </a:stretch>
        </p:blipFill>
        <p:spPr>
          <a:xfrm>
            <a:off x="321471" y="1930512"/>
            <a:ext cx="5786290" cy="3561444"/>
          </a:xfrm>
          <a:prstGeom prst="rect">
            <a:avLst/>
          </a:prstGeom>
        </p:spPr>
      </p:pic>
    </p:spTree>
    <p:extLst>
      <p:ext uri="{BB962C8B-B14F-4D97-AF65-F5344CB8AC3E}">
        <p14:creationId xmlns:p14="http://schemas.microsoft.com/office/powerpoint/2010/main" val="3769727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75601"/>
            <a:ext cx="7541364" cy="680519"/>
          </a:xfrm>
        </p:spPr>
        <p:txBody>
          <a:bodyPr>
            <a:noAutofit/>
          </a:bodyPr>
          <a:lstStyle/>
          <a:p>
            <a:r>
              <a:rPr lang="en-GB" sz="3600" b="1" dirty="0" err="1">
                <a:latin typeface="Calibri" panose="020F0502020204030204" pitchFamily="34" charset="0"/>
                <a:ea typeface="Calibri" panose="020F0502020204030204" pitchFamily="34" charset="0"/>
                <a:cs typeface="Calibri" panose="020F0502020204030204" pitchFamily="34" charset="0"/>
              </a:rPr>
              <a:t>wheel:bit</a:t>
            </a:r>
            <a:r>
              <a:rPr lang="en-GB" sz="3600" b="1" dirty="0">
                <a:latin typeface="Calibri" panose="020F0502020204030204" pitchFamily="34" charset="0"/>
                <a:ea typeface="Calibri" panose="020F0502020204030204" pitchFamily="34" charset="0"/>
                <a:cs typeface="Calibri" panose="020F0502020204030204" pitchFamily="34" charset="0"/>
              </a:rPr>
              <a:t> example program</a:t>
            </a:r>
          </a:p>
        </p:txBody>
      </p:sp>
      <p:pic>
        <p:nvPicPr>
          <p:cNvPr id="4" name="Picture 3">
            <a:extLst>
              <a:ext uri="{FF2B5EF4-FFF2-40B4-BE49-F238E27FC236}">
                <a16:creationId xmlns:a16="http://schemas.microsoft.com/office/drawing/2014/main" id="{15B37689-5978-0F12-CEC1-CD9EE13492C5}"/>
              </a:ext>
            </a:extLst>
          </p:cNvPr>
          <p:cNvPicPr>
            <a:picLocks noChangeAspect="1"/>
          </p:cNvPicPr>
          <p:nvPr/>
        </p:nvPicPr>
        <p:blipFill>
          <a:blip r:embed="rId3"/>
          <a:stretch>
            <a:fillRect/>
          </a:stretch>
        </p:blipFill>
        <p:spPr>
          <a:xfrm>
            <a:off x="349322" y="1756120"/>
            <a:ext cx="6513815" cy="4268000"/>
          </a:xfrm>
          <a:prstGeom prst="rect">
            <a:avLst/>
          </a:prstGeom>
        </p:spPr>
      </p:pic>
    </p:spTree>
    <p:extLst>
      <p:ext uri="{BB962C8B-B14F-4D97-AF65-F5344CB8AC3E}">
        <p14:creationId xmlns:p14="http://schemas.microsoft.com/office/powerpoint/2010/main" val="193638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Starter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31036" y="2096269"/>
            <a:ext cx="4118226" cy="3046988"/>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Look at the code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What do you think it does?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Run the code and see what it really does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p:txBody>
      </p:sp>
      <p:pic>
        <p:nvPicPr>
          <p:cNvPr id="6" name="Picture 5">
            <a:extLst>
              <a:ext uri="{FF2B5EF4-FFF2-40B4-BE49-F238E27FC236}">
                <a16:creationId xmlns:a16="http://schemas.microsoft.com/office/drawing/2014/main" id="{A20A93E7-4A91-28F7-CF15-212C72681303}"/>
              </a:ext>
            </a:extLst>
          </p:cNvPr>
          <p:cNvPicPr>
            <a:picLocks noChangeAspect="1"/>
          </p:cNvPicPr>
          <p:nvPr/>
        </p:nvPicPr>
        <p:blipFill>
          <a:blip r:embed="rId3"/>
          <a:stretch>
            <a:fillRect/>
          </a:stretch>
        </p:blipFill>
        <p:spPr>
          <a:xfrm>
            <a:off x="4349262" y="1957803"/>
            <a:ext cx="4343117" cy="2673176"/>
          </a:xfrm>
          <a:prstGeom prst="rect">
            <a:avLst/>
          </a:prstGeom>
        </p:spPr>
      </p:pic>
    </p:spTree>
    <p:extLst>
      <p:ext uri="{BB962C8B-B14F-4D97-AF65-F5344CB8AC3E}">
        <p14:creationId xmlns:p14="http://schemas.microsoft.com/office/powerpoint/2010/main" val="109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Design context</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50" y="1975873"/>
            <a:ext cx="4730999"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Wheelchair racing is an exciting paralympic sports event</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Wheelchair athletes need to know how well they are racing over time</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How do you think they could use technology to do this? How would it be helpful to them?</a:t>
            </a:r>
          </a:p>
        </p:txBody>
      </p:sp>
      <p:pic>
        <p:nvPicPr>
          <p:cNvPr id="1026" name="Picture 2" descr="Free Wheel Race Wheelchair photo and picture">
            <a:extLst>
              <a:ext uri="{FF2B5EF4-FFF2-40B4-BE49-F238E27FC236}">
                <a16:creationId xmlns:a16="http://schemas.microsoft.com/office/drawing/2014/main" id="{B0E2B148-0292-E158-C91E-77B57CEB1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571" y="2109373"/>
            <a:ext cx="3508380" cy="233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2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1967973"/>
            <a:ext cx="4854883" cy="3512831"/>
          </a:xfrm>
        </p:spPr>
        <p:txBody>
          <a:bodyPr>
            <a:noAutofit/>
          </a:bodyPr>
          <a:lstStyle/>
          <a:p>
            <a:pPr marL="0" indent="0">
              <a:buNone/>
            </a:pPr>
            <a:r>
              <a:rPr lang="en-GB" sz="2400" dirty="0"/>
              <a:t>Using the BBC </a:t>
            </a:r>
            <a:r>
              <a:rPr lang="en-GB" sz="2400" dirty="0" err="1"/>
              <a:t>micro:bit</a:t>
            </a:r>
            <a:r>
              <a:rPr lang="en-GB" sz="2400" dirty="0"/>
              <a:t>:</a:t>
            </a:r>
          </a:p>
          <a:p>
            <a:r>
              <a:rPr lang="en-GB" sz="2400" dirty="0"/>
              <a:t>Design a programmable device that can measure the number of times a wheel turns and how far it moves</a:t>
            </a:r>
          </a:p>
          <a:p>
            <a:r>
              <a:rPr lang="en-GB" sz="2400" dirty="0"/>
              <a:t>This can then be used by wheelchair athletes to help them to get ready for a big event</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brief</a:t>
            </a:r>
          </a:p>
        </p:txBody>
      </p:sp>
      <p:pic>
        <p:nvPicPr>
          <p:cNvPr id="1026" name="Picture 2" descr="Free Action Adult photo and picture">
            <a:extLst>
              <a:ext uri="{FF2B5EF4-FFF2-40B4-BE49-F238E27FC236}">
                <a16:creationId xmlns:a16="http://schemas.microsoft.com/office/drawing/2014/main" id="{D7C98985-4E12-92D4-D869-D6E6715DE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101" y="2108039"/>
            <a:ext cx="3302402" cy="2641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00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632" y="1874913"/>
            <a:ext cx="5106021" cy="3812043"/>
          </a:xfrm>
        </p:spPr>
        <p:txBody>
          <a:bodyPr>
            <a:noAutofit/>
          </a:bodyPr>
          <a:lstStyle/>
          <a:p>
            <a:pPr marL="0" indent="0">
              <a:buNone/>
            </a:pPr>
            <a:r>
              <a:rPr lang="en-GB" sz="2400" dirty="0"/>
              <a:t>Your device must be able to:</a:t>
            </a:r>
          </a:p>
          <a:p>
            <a:r>
              <a:rPr lang="en-GB" sz="2400" dirty="0"/>
              <a:t>Count the number of times a wheelchair wheel turns when moving in a straight line</a:t>
            </a:r>
          </a:p>
          <a:p>
            <a:r>
              <a:rPr lang="en-GB" sz="2400" dirty="0"/>
              <a:t>Measure the distance travelled by the wheelchair </a:t>
            </a:r>
          </a:p>
          <a:p>
            <a:endParaRPr lang="en-GB" sz="2400" dirty="0"/>
          </a:p>
          <a:p>
            <a:pPr marL="0" indent="0">
              <a:buNone/>
            </a:pPr>
            <a:r>
              <a:rPr lang="en-GB" sz="2400" dirty="0"/>
              <a:t>It could also:</a:t>
            </a:r>
          </a:p>
          <a:p>
            <a:r>
              <a:rPr lang="en-GB" sz="2400" dirty="0"/>
              <a:t>Log the distance data collected so it can be shown as a graph</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Design criteria</a:t>
            </a:r>
          </a:p>
        </p:txBody>
      </p:sp>
      <p:pic>
        <p:nvPicPr>
          <p:cNvPr id="7" name="Picture 4" descr="Free Competition Athletics photo and picture">
            <a:extLst>
              <a:ext uri="{FF2B5EF4-FFF2-40B4-BE49-F238E27FC236}">
                <a16:creationId xmlns:a16="http://schemas.microsoft.com/office/drawing/2014/main" id="{9540DA1F-F290-4B59-C779-48A823353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077" y="1666605"/>
            <a:ext cx="2964119" cy="1975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Wheel Race Wheelchair photo and picture">
            <a:extLst>
              <a:ext uri="{FF2B5EF4-FFF2-40B4-BE49-F238E27FC236}">
                <a16:creationId xmlns:a16="http://schemas.microsoft.com/office/drawing/2014/main" id="{921E9E4C-1086-131F-BFD3-044F4B129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099" y="3861957"/>
            <a:ext cx="2964119" cy="197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5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138197"/>
            <a:ext cx="5185803" cy="3659587"/>
          </a:xfrm>
        </p:spPr>
        <p:txBody>
          <a:bodyPr>
            <a:noAutofit/>
          </a:bodyPr>
          <a:lstStyle/>
          <a:p>
            <a:r>
              <a:rPr lang="en-GB" sz="2400" dirty="0"/>
              <a:t>Go to </a:t>
            </a:r>
            <a:r>
              <a:rPr lang="en-GB" sz="2400" dirty="0">
                <a:hlinkClick r:id="rId3"/>
              </a:rPr>
              <a:t>https://makecode.microbit.org</a:t>
            </a:r>
            <a:r>
              <a:rPr lang="en-GB" sz="2400" dirty="0"/>
              <a:t> </a:t>
            </a:r>
          </a:p>
          <a:p>
            <a:r>
              <a:rPr lang="en-GB" sz="2400" dirty="0"/>
              <a:t>Click on ‘new project’ </a:t>
            </a:r>
          </a:p>
          <a:p>
            <a:r>
              <a:rPr lang="en-GB" sz="2400" dirty="0"/>
              <a:t>Write your code to meet the brief</a:t>
            </a:r>
          </a:p>
          <a:p>
            <a:r>
              <a:rPr lang="en-GB" sz="2400" dirty="0"/>
              <a:t>Download it to your </a:t>
            </a:r>
            <a:r>
              <a:rPr lang="en-GB" sz="2400" dirty="0" err="1"/>
              <a:t>micro:bit</a:t>
            </a:r>
            <a:endParaRPr lang="en-GB" sz="2400" dirty="0"/>
          </a:p>
          <a:p>
            <a:r>
              <a:rPr lang="en-GB" sz="2400" dirty="0"/>
              <a:t>Test on a wheelchair wheel</a:t>
            </a:r>
          </a:p>
          <a:p>
            <a:r>
              <a:rPr lang="en-GB" sz="2400" dirty="0"/>
              <a:t>View the data recorded on the MICROBIT drive</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Your tasks (route 1)</a:t>
            </a:r>
          </a:p>
        </p:txBody>
      </p:sp>
      <p:pic>
        <p:nvPicPr>
          <p:cNvPr id="2" name="Picture 1">
            <a:extLst>
              <a:ext uri="{FF2B5EF4-FFF2-40B4-BE49-F238E27FC236}">
                <a16:creationId xmlns:a16="http://schemas.microsoft.com/office/drawing/2014/main" id="{015DCAAA-5381-357C-69E4-16C1C468A273}"/>
              </a:ext>
            </a:extLst>
          </p:cNvPr>
          <p:cNvPicPr>
            <a:picLocks noChangeAspect="1"/>
          </p:cNvPicPr>
          <p:nvPr/>
        </p:nvPicPr>
        <p:blipFill>
          <a:blip r:embed="rId4"/>
          <a:stretch>
            <a:fillRect/>
          </a:stretch>
        </p:blipFill>
        <p:spPr>
          <a:xfrm>
            <a:off x="5684919" y="2266972"/>
            <a:ext cx="2736592" cy="2581606"/>
          </a:xfrm>
          <a:prstGeom prst="rect">
            <a:avLst/>
          </a:prstGeom>
        </p:spPr>
      </p:pic>
      <p:sp>
        <p:nvSpPr>
          <p:cNvPr id="4" name="TextBox 3">
            <a:extLst>
              <a:ext uri="{FF2B5EF4-FFF2-40B4-BE49-F238E27FC236}">
                <a16:creationId xmlns:a16="http://schemas.microsoft.com/office/drawing/2014/main" id="{C392EAD6-72F0-3B84-FCF0-2889E6BBA778}"/>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387979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8" y="2138197"/>
            <a:ext cx="5392206" cy="3682165"/>
          </a:xfrm>
        </p:spPr>
        <p:txBody>
          <a:bodyPr>
            <a:noAutofit/>
          </a:bodyPr>
          <a:lstStyle/>
          <a:p>
            <a:r>
              <a:rPr lang="en-GB" sz="2400" dirty="0"/>
              <a:t>Go to </a:t>
            </a:r>
            <a:r>
              <a:rPr lang="en-GB" sz="2400" dirty="0">
                <a:hlinkClick r:id="rId3"/>
              </a:rPr>
              <a:t>https://makecode.microbit.org</a:t>
            </a:r>
            <a:r>
              <a:rPr lang="en-GB" sz="2400" dirty="0"/>
              <a:t> </a:t>
            </a:r>
          </a:p>
          <a:p>
            <a:r>
              <a:rPr lang="en-GB" sz="2400" dirty="0"/>
              <a:t>Drag the </a:t>
            </a:r>
            <a:r>
              <a:rPr lang="en-GB" sz="2400" dirty="0" err="1"/>
              <a:t>wheel:bit</a:t>
            </a:r>
            <a:r>
              <a:rPr lang="en-GB" sz="2400" dirty="0"/>
              <a:t> HEX file into the project homepage to open it</a:t>
            </a:r>
          </a:p>
          <a:p>
            <a:r>
              <a:rPr lang="en-GB" sz="2400" dirty="0"/>
              <a:t>Download it to your </a:t>
            </a:r>
            <a:r>
              <a:rPr lang="en-GB" sz="2400" dirty="0" err="1"/>
              <a:t>micro:bit</a:t>
            </a:r>
            <a:endParaRPr lang="en-GB" sz="2400" dirty="0"/>
          </a:p>
          <a:p>
            <a:r>
              <a:rPr lang="en-GB" sz="2400" dirty="0"/>
              <a:t>Test on a wheelchair wheel</a:t>
            </a:r>
          </a:p>
          <a:p>
            <a:r>
              <a:rPr lang="en-GB" sz="2400" dirty="0"/>
              <a:t>View the data recorded on the MICROBIT drive</a:t>
            </a:r>
          </a:p>
          <a:p>
            <a:endParaRPr lang="en-GB" sz="2400" dirty="0"/>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Your tasks (route 2)</a:t>
            </a:r>
          </a:p>
        </p:txBody>
      </p:sp>
      <p:pic>
        <p:nvPicPr>
          <p:cNvPr id="2" name="Picture 1">
            <a:extLst>
              <a:ext uri="{FF2B5EF4-FFF2-40B4-BE49-F238E27FC236}">
                <a16:creationId xmlns:a16="http://schemas.microsoft.com/office/drawing/2014/main" id="{3F241006-FEDD-E39F-5DF9-264D9CE6F343}"/>
              </a:ext>
            </a:extLst>
          </p:cNvPr>
          <p:cNvPicPr>
            <a:picLocks noChangeAspect="1"/>
          </p:cNvPicPr>
          <p:nvPr/>
        </p:nvPicPr>
        <p:blipFill>
          <a:blip r:embed="rId4"/>
          <a:stretch>
            <a:fillRect/>
          </a:stretch>
        </p:blipFill>
        <p:spPr>
          <a:xfrm>
            <a:off x="5684919" y="2289550"/>
            <a:ext cx="2736592" cy="2581606"/>
          </a:xfrm>
          <a:prstGeom prst="rect">
            <a:avLst/>
          </a:prstGeom>
        </p:spPr>
      </p:pic>
      <p:sp>
        <p:nvSpPr>
          <p:cNvPr id="4" name="TextBox 3">
            <a:extLst>
              <a:ext uri="{FF2B5EF4-FFF2-40B4-BE49-F238E27FC236}">
                <a16:creationId xmlns:a16="http://schemas.microsoft.com/office/drawing/2014/main" id="{7977ED14-09DD-92DF-9A58-9D1DB66C6008}"/>
              </a:ext>
            </a:extLst>
          </p:cNvPr>
          <p:cNvSpPr txBox="1"/>
          <p:nvPr/>
        </p:nvSpPr>
        <p:spPr>
          <a:xfrm>
            <a:off x="4188033" y="1318962"/>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261807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7" y="2138197"/>
            <a:ext cx="4521833" cy="3682165"/>
          </a:xfrm>
        </p:spPr>
        <p:txBody>
          <a:bodyPr>
            <a:noAutofit/>
          </a:bodyPr>
          <a:lstStyle/>
          <a:p>
            <a:r>
              <a:rPr lang="en-GB" sz="2400" dirty="0"/>
              <a:t>Watch all parts of the microbit.org data logging video </a:t>
            </a:r>
          </a:p>
          <a:p>
            <a:r>
              <a:rPr lang="en-GB" sz="2400" dirty="0"/>
              <a:t>Download the CSV file of your data and load into Excel </a:t>
            </a:r>
          </a:p>
          <a:p>
            <a:r>
              <a:rPr lang="en-GB" sz="2400" dirty="0"/>
              <a:t>Use the data to plot graphs and estimate other useful information, such as speed</a:t>
            </a:r>
          </a:p>
        </p:txBody>
      </p:sp>
      <p:sp>
        <p:nvSpPr>
          <p:cNvPr id="6" name="Title 1">
            <a:extLst>
              <a:ext uri="{FF2B5EF4-FFF2-40B4-BE49-F238E27FC236}">
                <a16:creationId xmlns:a16="http://schemas.microsoft.com/office/drawing/2014/main" id="{F296C737-8521-95DC-8786-001D2C52DB12}"/>
              </a:ext>
            </a:extLst>
          </p:cNvPr>
          <p:cNvSpPr txBox="1">
            <a:spLocks/>
          </p:cNvSpPr>
          <p:nvPr/>
        </p:nvSpPr>
        <p:spPr>
          <a:xfrm>
            <a:off x="154196" y="1174750"/>
            <a:ext cx="8067674" cy="6577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latin typeface="+mn-lt"/>
              </a:rPr>
              <a:t>Extension</a:t>
            </a:r>
          </a:p>
        </p:txBody>
      </p:sp>
      <p:pic>
        <p:nvPicPr>
          <p:cNvPr id="1026" name="Picture 2" descr="Free accounting statistics excel illustration">
            <a:extLst>
              <a:ext uri="{FF2B5EF4-FFF2-40B4-BE49-F238E27FC236}">
                <a16:creationId xmlns:a16="http://schemas.microsoft.com/office/drawing/2014/main" id="{DC6A6615-C710-53A7-C660-646B274F9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6" y="1872631"/>
            <a:ext cx="4154163" cy="311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140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2019</Words>
  <Application>Microsoft Office PowerPoint</Application>
  <PresentationFormat>On-screen Show (4:3)</PresentationFormat>
  <Paragraphs>122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Google Sans</vt:lpstr>
      <vt:lpstr>Symbol</vt:lpstr>
      <vt:lpstr>Office Theme</vt:lpstr>
      <vt:lpstr>PowerPoint Presentation</vt:lpstr>
      <vt:lpstr>PowerPoint Presentation</vt:lpstr>
      <vt:lpstr>Starter</vt:lpstr>
      <vt:lpstr>Design context</vt:lpstr>
      <vt:lpstr>PowerPoint Presentation</vt:lpstr>
      <vt:lpstr>PowerPoint Presentation</vt:lpstr>
      <vt:lpstr>PowerPoint Presentation</vt:lpstr>
      <vt:lpstr>PowerPoint Presentation</vt:lpstr>
      <vt:lpstr>PowerPoint Presentation</vt:lpstr>
      <vt:lpstr>Starter example program</vt:lpstr>
      <vt:lpstr>wheel:bit example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para-athletics presentation</dc:title>
  <dc:creator>Attainment in Education Ltd</dc:creator>
  <cp:lastModifiedBy>Holly Margerison-Smith</cp:lastModifiedBy>
  <cp:revision>283</cp:revision>
  <cp:lastPrinted>2022-03-29T15:10:40Z</cp:lastPrinted>
  <dcterms:created xsi:type="dcterms:W3CDTF">2017-06-28T15:11:57Z</dcterms:created>
  <dcterms:modified xsi:type="dcterms:W3CDTF">2023-11-13T11:32:45Z</dcterms:modified>
</cp:coreProperties>
</file>