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7" r:id="rId2"/>
    <p:sldId id="258" r:id="rId3"/>
    <p:sldId id="275" r:id="rId4"/>
    <p:sldId id="322" r:id="rId5"/>
    <p:sldId id="291" r:id="rId6"/>
    <p:sldId id="323" r:id="rId7"/>
    <p:sldId id="328" r:id="rId8"/>
    <p:sldId id="329" r:id="rId9"/>
    <p:sldId id="330" r:id="rId10"/>
    <p:sldId id="326" r:id="rId11"/>
    <p:sldId id="325" r:id="rId12"/>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78" autoAdjust="0"/>
    <p:restoredTop sz="85752" autoAdjust="0"/>
  </p:normalViewPr>
  <p:slideViewPr>
    <p:cSldViewPr snapToGrid="0" snapToObjects="1">
      <p:cViewPr varScale="1">
        <p:scale>
          <a:sx n="98" d="100"/>
          <a:sy n="98" d="100"/>
        </p:scale>
        <p:origin x="1632" y="78"/>
      </p:cViewPr>
      <p:guideLst>
        <p:guide orient="horz" pos="2160"/>
        <p:guide pos="2880"/>
      </p:guideLst>
    </p:cSldViewPr>
  </p:slideViewPr>
  <p:outlineViewPr>
    <p:cViewPr>
      <p:scale>
        <a:sx n="33" d="100"/>
        <a:sy n="33" d="100"/>
      </p:scale>
      <p:origin x="48" y="2227"/>
    </p:cViewPr>
  </p:outlineViewPr>
  <p:notesTextViewPr>
    <p:cViewPr>
      <p:scale>
        <a:sx n="1" d="1"/>
        <a:sy n="1" d="1"/>
      </p:scale>
      <p:origin x="0" y="0"/>
    </p:cViewPr>
  </p:notesTextViewPr>
  <p:sorterViewPr>
    <p:cViewPr>
      <p:scale>
        <a:sx n="160" d="100"/>
        <a:sy n="160" d="100"/>
      </p:scale>
      <p:origin x="0" y="84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GB" dirty="0"/>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EA3F3DB-661F-4333-A0CB-545784DD0186}" type="datetimeFigureOut">
              <a:rPr lang="en-GB" smtClean="0"/>
              <a:t>13/11/2023</a:t>
            </a:fld>
            <a:endParaRPr lang="en-GB" dirty="0"/>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GB" dirty="0"/>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9FAD2273-74D6-40EF-A458-75E4AFD88CD9}" type="slidenum">
              <a:rPr lang="en-GB" smtClean="0"/>
              <a:t>‹#›</a:t>
            </a:fld>
            <a:endParaRPr lang="en-GB" dirty="0"/>
          </a:p>
        </p:txBody>
      </p:sp>
    </p:spTree>
    <p:extLst>
      <p:ext uri="{BB962C8B-B14F-4D97-AF65-F5344CB8AC3E}">
        <p14:creationId xmlns:p14="http://schemas.microsoft.com/office/powerpoint/2010/main" val="2954743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makecode.microbit.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akecode.microbit.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AD2273-74D6-40EF-A458-75E4AFD88CD9}" type="slidenum">
              <a:rPr lang="en-GB" smtClean="0"/>
              <a:t>1</a:t>
            </a:fld>
            <a:endParaRPr lang="en-GB" dirty="0"/>
          </a:p>
        </p:txBody>
      </p:sp>
    </p:spTree>
    <p:extLst>
      <p:ext uri="{BB962C8B-B14F-4D97-AF65-F5344CB8AC3E}">
        <p14:creationId xmlns:p14="http://schemas.microsoft.com/office/powerpoint/2010/main" val="154795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mj-lt"/>
              </a:rPr>
              <a:t>This program is for the starter activity (slide 3).</a:t>
            </a:r>
          </a:p>
          <a:p>
            <a:r>
              <a:rPr lang="en-GB" b="0" i="0" dirty="0">
                <a:latin typeface="+mj-lt"/>
              </a:rPr>
              <a:t>To open this program:</a:t>
            </a:r>
          </a:p>
          <a:p>
            <a:pPr algn="l" latinLnBrk="0">
              <a:buFont typeface="+mj-lt"/>
              <a:buAutoNum type="arabicPeriod"/>
            </a:pPr>
            <a:r>
              <a:rPr lang="en-GB" b="0" i="0" dirty="0">
                <a:solidFill>
                  <a:srgbClr val="333333"/>
                </a:solidFill>
                <a:effectLst/>
                <a:latin typeface="+mj-lt"/>
              </a:rPr>
              <a:t> Open </a:t>
            </a:r>
            <a:r>
              <a:rPr lang="en-GB" b="0" i="0" u="none" strike="noStrike" dirty="0">
                <a:solidFill>
                  <a:srgbClr val="6C4BC1"/>
                </a:solidFill>
                <a:effectLst/>
                <a:latin typeface="+mj-lt"/>
                <a:hlinkClick r:id="rId3"/>
              </a:rPr>
              <a:t>https://makecode.microbit.org</a:t>
            </a:r>
            <a:r>
              <a:rPr lang="en-GB" b="0" i="0" u="none" strike="noStrike" dirty="0">
                <a:solidFill>
                  <a:srgbClr val="6C4BC1"/>
                </a:solidFill>
                <a:effectLst/>
                <a:latin typeface="+mj-lt"/>
              </a:rPr>
              <a:t> in a new browser window.</a:t>
            </a:r>
          </a:p>
          <a:p>
            <a:pPr algn="l" latinLnBrk="0">
              <a:buFont typeface="+mj-lt"/>
              <a:buAutoNum type="arabicPeriod"/>
            </a:pPr>
            <a:r>
              <a:rPr lang="en-GB" b="0" i="0" u="none" strike="noStrike" dirty="0">
                <a:solidFill>
                  <a:srgbClr val="6C4BC1"/>
                </a:solidFill>
                <a:effectLst/>
                <a:latin typeface="+mj-lt"/>
              </a:rPr>
              <a:t> Click on ‘import’ and select ‘import file’. Then choose the HEX file to upload. </a:t>
            </a:r>
          </a:p>
          <a:p>
            <a:pPr algn="l" latinLnBrk="0">
              <a:buFont typeface="+mj-lt"/>
              <a:buAutoNum type="arabicPeriod"/>
            </a:pPr>
            <a:r>
              <a:rPr lang="en-GB" b="0" i="0" u="none" strike="noStrike" dirty="0">
                <a:solidFill>
                  <a:srgbClr val="6C4BC1"/>
                </a:solidFill>
                <a:effectLst/>
                <a:latin typeface="+mj-lt"/>
              </a:rPr>
              <a:t> Or, </a:t>
            </a:r>
            <a:r>
              <a:rPr lang="en-GB" b="0" i="0" dirty="0">
                <a:solidFill>
                  <a:srgbClr val="333333"/>
                </a:solidFill>
                <a:effectLst/>
                <a:latin typeface="+mj-lt"/>
              </a:rPr>
              <a:t>drag the HEX file from your computer into the edit window or project homepage.</a:t>
            </a:r>
            <a:endParaRPr lang="en-GB" b="0" i="0" dirty="0">
              <a:latin typeface="+mj-lt"/>
            </a:endParaRPr>
          </a:p>
          <a:p>
            <a:r>
              <a:rPr lang="en-GB" b="0" i="0" dirty="0">
                <a:latin typeface="+mj-lt"/>
              </a:rPr>
              <a:t>https://support.microbit.org/support/solutions/articles/19000065686 </a:t>
            </a:r>
          </a:p>
          <a:p>
            <a:r>
              <a:rPr lang="en-GB" b="0" i="0" dirty="0">
                <a:latin typeface="+mj-lt"/>
              </a:rPr>
              <a:t>Versions of this program are provided for both Windows and Mac operating systems.</a:t>
            </a:r>
          </a:p>
        </p:txBody>
      </p:sp>
      <p:sp>
        <p:nvSpPr>
          <p:cNvPr id="4" name="Slide Number Placeholder 3"/>
          <p:cNvSpPr>
            <a:spLocks noGrp="1"/>
          </p:cNvSpPr>
          <p:nvPr>
            <p:ph type="sldNum" sz="quarter" idx="5"/>
          </p:nvPr>
        </p:nvSpPr>
        <p:spPr/>
        <p:txBody>
          <a:bodyPr/>
          <a:lstStyle/>
          <a:p>
            <a:fld id="{36FFA728-7C25-4CCC-8013-DCE6384EC718}" type="slidenum">
              <a:rPr lang="en-GB" smtClean="0"/>
              <a:t>10</a:t>
            </a:fld>
            <a:endParaRPr lang="en-GB" dirty="0"/>
          </a:p>
        </p:txBody>
      </p:sp>
    </p:spTree>
    <p:extLst>
      <p:ext uri="{BB962C8B-B14F-4D97-AF65-F5344CB8AC3E}">
        <p14:creationId xmlns:p14="http://schemas.microsoft.com/office/powerpoint/2010/main" val="418062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latin typeface="+mj-lt"/>
              </a:rPr>
              <a:t>In its simplest form the program could simply show the readings of temperature and moisture level, without any element of output control. Every 15 sec, scroll T+ temperature(C) M + moisture (0..1023) – the moisture measured by two crocodile clips on P0+GND and two nails in the soil. </a:t>
            </a:r>
          </a:p>
          <a:p>
            <a:r>
              <a:rPr lang="en-GB" b="0" i="0" dirty="0">
                <a:latin typeface="+mj-lt"/>
              </a:rPr>
              <a:t>An EVERY 15000 ms block should be used; it is not necessary to introduce variables at this stage, but learners should think about how they want to present the two readings every 15 seconds. The -example shows a scrolling setup, but there are other ways this could be presented. Learners will also learn more about temperature and moisture readings - they could take measurements and work out the best threshold values to use for later.</a:t>
            </a:r>
          </a:p>
          <a:p>
            <a:endParaRPr lang="en-GB" b="0" i="0" dirty="0">
              <a:latin typeface="+mj-lt"/>
            </a:endParaRPr>
          </a:p>
          <a:p>
            <a:r>
              <a:rPr lang="en-GB" b="0" i="0" dirty="0">
                <a:latin typeface="+mj-lt"/>
              </a:rPr>
              <a:t>For a medium level of challenge, the program can be progressed by introducing a simple control aspect. If temp &gt; hot, screen shows open window, lift optional servo P1 up to show window open; if temp &lt; cold, screen shows closed window, drop optional servo P1. </a:t>
            </a:r>
          </a:p>
          <a:p>
            <a:r>
              <a:rPr lang="en-GB" b="0" i="0" dirty="0">
                <a:latin typeface="+mj-lt"/>
              </a:rPr>
              <a:t>When it is too hot, the window is opened; when it is not hot, the window is closed. At this point teachers should choose if a real servo is used, or if the display is just going to show whether the window is open or closed; the display aspect is simple because a single value of open/closed could be represented by two icons. It could become a D&amp;T focussed project here by using a scaled down model wooden house and actually physically attaching a servo to a small flap that opens and closes like a window.</a:t>
            </a:r>
          </a:p>
          <a:p>
            <a:endParaRPr lang="en-GB" b="0" i="0" dirty="0">
              <a:latin typeface="+mj-lt"/>
            </a:endParaRPr>
          </a:p>
          <a:p>
            <a:r>
              <a:rPr lang="en-GB" b="0" i="0" dirty="0">
                <a:latin typeface="+mj-lt"/>
              </a:rPr>
              <a:t>For a much harder level of challenge, learners will need to water the plant with real water and also for a non-servo setup, work out how to display the status of both the window and the water delivery system. If moisture &gt; dry, screen shows watering, move servo P2 to simulate tipping a water jug; if moisture &lt; wet, screen shows not watering, return servo P2 to simulate levelling watering jug.</a:t>
            </a:r>
          </a:p>
          <a:p>
            <a:r>
              <a:rPr lang="en-GB" b="0" i="0" dirty="0">
                <a:latin typeface="+mj-lt"/>
              </a:rPr>
              <a:t>For a servo setup, the teacher could makes this into a D&amp;T focussed project by working out how to mount and tip a small bucket of water into the plant pot. </a:t>
            </a:r>
          </a:p>
          <a:p>
            <a:r>
              <a:rPr lang="en-GB" b="0" i="0" dirty="0">
                <a:latin typeface="+mj-lt"/>
              </a:rPr>
              <a:t>For a non-servo project, the teacher needs to show learners how they could display two items at once (the -example file here shows an icon of a plant pot, with the left top LED plotted if the window is open, and the right top LED plotted if the water delivery system is on). Teachers could do a class-wide ideation session here to gather ideas from students on different ways to display two status values at the same time on the screen, and even show the example code at the end of this to see how it works and to analyse and add in the student ideas to get it working.</a:t>
            </a:r>
          </a:p>
          <a:p>
            <a:endParaRPr lang="en-GB" b="0" i="0" dirty="0">
              <a:latin typeface="+mj-lt"/>
            </a:endParaRPr>
          </a:p>
          <a:p>
            <a:r>
              <a:rPr lang="en-GB" b="0" i="0" dirty="0">
                <a:latin typeface="+mj-lt"/>
              </a:rPr>
              <a:t>To open this program:</a:t>
            </a:r>
          </a:p>
          <a:p>
            <a:pPr algn="l" latinLnBrk="0">
              <a:buFont typeface="+mj-lt"/>
              <a:buAutoNum type="arabicPeriod"/>
            </a:pPr>
            <a:r>
              <a:rPr lang="en-GB" b="0" i="0" dirty="0">
                <a:solidFill>
                  <a:srgbClr val="333333"/>
                </a:solidFill>
                <a:effectLst/>
                <a:latin typeface="+mj-lt"/>
              </a:rPr>
              <a:t> Open </a:t>
            </a:r>
            <a:r>
              <a:rPr lang="en-GB" b="0" i="0" u="none" strike="noStrike" dirty="0">
                <a:solidFill>
                  <a:srgbClr val="6C4BC1"/>
                </a:solidFill>
                <a:effectLst/>
                <a:latin typeface="+mj-lt"/>
                <a:hlinkClick r:id="rId3"/>
              </a:rPr>
              <a:t>https://makecode.microbit.org</a:t>
            </a:r>
            <a:r>
              <a:rPr lang="en-GB" b="0" i="0" u="none" strike="noStrike" dirty="0">
                <a:solidFill>
                  <a:srgbClr val="6C4BC1"/>
                </a:solidFill>
                <a:effectLst/>
                <a:latin typeface="+mj-lt"/>
              </a:rPr>
              <a:t> in a new browser window.</a:t>
            </a:r>
          </a:p>
          <a:p>
            <a:pPr algn="l" latinLnBrk="0">
              <a:buFont typeface="+mj-lt"/>
              <a:buAutoNum type="arabicPeriod"/>
            </a:pPr>
            <a:r>
              <a:rPr lang="en-GB" b="0" i="0" u="none" strike="noStrike" dirty="0">
                <a:solidFill>
                  <a:srgbClr val="6C4BC1"/>
                </a:solidFill>
                <a:effectLst/>
                <a:latin typeface="+mj-lt"/>
              </a:rPr>
              <a:t> Click on ‘import’ and select ‘import file’. Then choose the HEX file to upload. </a:t>
            </a:r>
          </a:p>
          <a:p>
            <a:pPr algn="l" latinLnBrk="0">
              <a:buFont typeface="+mj-lt"/>
              <a:buAutoNum type="arabicPeriod"/>
            </a:pPr>
            <a:r>
              <a:rPr lang="en-GB" b="0" i="0" u="none" strike="noStrike" dirty="0">
                <a:solidFill>
                  <a:srgbClr val="6C4BC1"/>
                </a:solidFill>
                <a:effectLst/>
                <a:latin typeface="+mj-lt"/>
              </a:rPr>
              <a:t> Or, </a:t>
            </a:r>
            <a:r>
              <a:rPr lang="en-GB" b="0" i="0" dirty="0">
                <a:solidFill>
                  <a:srgbClr val="333333"/>
                </a:solidFill>
                <a:effectLst/>
                <a:latin typeface="+mj-lt"/>
              </a:rPr>
              <a:t>drag the HEX file from your computer into the edit window or project homepage.</a:t>
            </a:r>
            <a:endParaRPr lang="en-GB" b="0" i="0" dirty="0">
              <a:latin typeface="+mj-lt"/>
            </a:endParaRPr>
          </a:p>
          <a:p>
            <a:r>
              <a:rPr lang="en-GB" b="0" i="0" dirty="0">
                <a:latin typeface="+mj-lt"/>
              </a:rPr>
              <a:t>https://support.microbit.org/support/solutions/articles/19000065686 </a:t>
            </a:r>
          </a:p>
          <a:p>
            <a:r>
              <a:rPr lang="en-GB" b="0" i="0" dirty="0">
                <a:latin typeface="+mj-lt"/>
              </a:rPr>
              <a:t>Versions of this program are provided for both Windows and Mac operating systems.</a:t>
            </a:r>
          </a:p>
        </p:txBody>
      </p:sp>
      <p:sp>
        <p:nvSpPr>
          <p:cNvPr id="4" name="Slide Number Placeholder 3"/>
          <p:cNvSpPr>
            <a:spLocks noGrp="1"/>
          </p:cNvSpPr>
          <p:nvPr>
            <p:ph type="sldNum" sz="quarter" idx="5"/>
          </p:nvPr>
        </p:nvSpPr>
        <p:spPr/>
        <p:txBody>
          <a:bodyPr/>
          <a:lstStyle/>
          <a:p>
            <a:fld id="{36FFA728-7C25-4CCC-8013-DCE6384EC718}" type="slidenum">
              <a:rPr lang="en-GB" smtClean="0"/>
              <a:t>11</a:t>
            </a:fld>
            <a:endParaRPr lang="en-GB" dirty="0"/>
          </a:p>
        </p:txBody>
      </p:sp>
    </p:spTree>
    <p:extLst>
      <p:ext uri="{BB962C8B-B14F-4D97-AF65-F5344CB8AC3E}">
        <p14:creationId xmlns:p14="http://schemas.microsoft.com/office/powerpoint/2010/main" val="1989172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Safety Warning</a:t>
            </a:r>
          </a:p>
        </p:txBody>
      </p:sp>
      <p:sp>
        <p:nvSpPr>
          <p:cNvPr id="4" name="Slide Number Placeholder 3"/>
          <p:cNvSpPr>
            <a:spLocks noGrp="1"/>
          </p:cNvSpPr>
          <p:nvPr>
            <p:ph type="sldNum" sz="quarter" idx="10"/>
          </p:nvPr>
        </p:nvSpPr>
        <p:spPr/>
        <p:txBody>
          <a:bodyPr/>
          <a:lstStyle/>
          <a:p>
            <a:fld id="{9FAD2273-74D6-40EF-A458-75E4AFD88CD9}" type="slidenum">
              <a:rPr lang="en-GB" smtClean="0"/>
              <a:t>2</a:t>
            </a:fld>
            <a:endParaRPr lang="en-GB" dirty="0"/>
          </a:p>
        </p:txBody>
      </p:sp>
    </p:spTree>
    <p:extLst>
      <p:ext uri="{BB962C8B-B14F-4D97-AF65-F5344CB8AC3E}">
        <p14:creationId xmlns:p14="http://schemas.microsoft.com/office/powerpoint/2010/main" val="3836724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could deliver this starter using the PR of the PRIMM (</a:t>
            </a:r>
            <a:r>
              <a:rPr lang="en-GB" b="0" i="0" dirty="0">
                <a:solidFill>
                  <a:srgbClr val="040C28"/>
                </a:solidFill>
                <a:effectLst/>
                <a:latin typeface="Google Sans"/>
              </a:rPr>
              <a:t>Predict-Run-Investigate-Modify-Make)</a:t>
            </a:r>
            <a:r>
              <a:rPr lang="en-GB" dirty="0"/>
              <a:t> process: </a:t>
            </a:r>
          </a:p>
          <a:p>
            <a:r>
              <a:rPr lang="en-GB" dirty="0"/>
              <a:t>Predict – show the code and ask students what it does.</a:t>
            </a:r>
          </a:p>
          <a:p>
            <a:r>
              <a:rPr lang="en-GB" dirty="0"/>
              <a:t>Run – enter the code and run it in the simulator and then on the micro:bit and observe what it actually does. </a:t>
            </a:r>
          </a:p>
          <a:p>
            <a:endParaRPr lang="en-GB" dirty="0"/>
          </a:p>
          <a:p>
            <a:r>
              <a:rPr lang="en-GB" dirty="0"/>
              <a:t>This is a small aspect of the main program. It demonstrates how to measure the moisture of soil in a plant pot. The learners will need to use croc clips attached to nails or unfolded paper-clips stuck into the plant soil. As part of this starter, learners must measure the reading for both dry and wet soil, and work out where to set the DRY_GT threshold to (a figure where if the number is greater than this number, we assume the plant is dry and needs watering).</a:t>
            </a:r>
          </a:p>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3</a:t>
            </a:fld>
            <a:endParaRPr lang="en-GB" dirty="0"/>
          </a:p>
        </p:txBody>
      </p:sp>
    </p:spTree>
    <p:extLst>
      <p:ext uri="{BB962C8B-B14F-4D97-AF65-F5344CB8AC3E}">
        <p14:creationId xmlns:p14="http://schemas.microsoft.com/office/powerpoint/2010/main" val="2836427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to learners that the design context is what sets the scene for the project that they will be working on.</a:t>
            </a:r>
          </a:p>
          <a:p>
            <a:r>
              <a:rPr lang="en-GB" dirty="0"/>
              <a:t>Conditions for plants to grow – learners could discuss the right temperature, soil moisture and/or light level needed for the plants to grow.</a:t>
            </a:r>
          </a:p>
        </p:txBody>
      </p:sp>
      <p:sp>
        <p:nvSpPr>
          <p:cNvPr id="4" name="Slide Number Placeholder 3"/>
          <p:cNvSpPr>
            <a:spLocks noGrp="1"/>
          </p:cNvSpPr>
          <p:nvPr>
            <p:ph type="sldNum" sz="quarter" idx="5"/>
          </p:nvPr>
        </p:nvSpPr>
        <p:spPr/>
        <p:txBody>
          <a:bodyPr/>
          <a:lstStyle/>
          <a:p>
            <a:fld id="{36FFA728-7C25-4CCC-8013-DCE6384EC718}" type="slidenum">
              <a:rPr lang="en-GB" smtClean="0"/>
              <a:t>4</a:t>
            </a:fld>
            <a:endParaRPr lang="en-GB" dirty="0"/>
          </a:p>
        </p:txBody>
      </p:sp>
    </p:spTree>
    <p:extLst>
      <p:ext uri="{BB962C8B-B14F-4D97-AF65-F5344CB8AC3E}">
        <p14:creationId xmlns:p14="http://schemas.microsoft.com/office/powerpoint/2010/main" val="2491716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the design brief describes what it is they are going to do in their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the brief with learners and check they understand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Learners could analyse the design brief and/or criteria by producing a mind map or spider chart of their initial thoughts on how to solve the problem given.</a:t>
            </a:r>
          </a:p>
          <a:p>
            <a:endParaRPr lang="en-GB" dirty="0"/>
          </a:p>
          <a:p>
            <a:r>
              <a:rPr lang="en-GB" dirty="0"/>
              <a:t>Explain that the plant will need to be kept not too warm or not too cold. Similarly, the soil they are planted in must be not too wet or not too dry.</a:t>
            </a:r>
          </a:p>
          <a:p>
            <a:endParaRPr lang="en-GB" dirty="0"/>
          </a:p>
        </p:txBody>
      </p:sp>
      <p:sp>
        <p:nvSpPr>
          <p:cNvPr id="4" name="Slide Number Placeholder 3"/>
          <p:cNvSpPr>
            <a:spLocks noGrp="1"/>
          </p:cNvSpPr>
          <p:nvPr>
            <p:ph type="sldNum" sz="quarter" idx="5"/>
          </p:nvPr>
        </p:nvSpPr>
        <p:spPr/>
        <p:txBody>
          <a:bodyPr/>
          <a:lstStyle/>
          <a:p>
            <a:fld id="{9FAD2273-74D6-40EF-A458-75E4AFD88CD9}" type="slidenum">
              <a:rPr lang="en-GB" smtClean="0"/>
              <a:t>5</a:t>
            </a:fld>
            <a:endParaRPr lang="en-GB" dirty="0"/>
          </a:p>
        </p:txBody>
      </p:sp>
    </p:spTree>
    <p:extLst>
      <p:ext uri="{BB962C8B-B14F-4D97-AF65-F5344CB8AC3E}">
        <p14:creationId xmlns:p14="http://schemas.microsoft.com/office/powerpoint/2010/main" val="180503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Assessment advice – learners could be assessed on how many of the design criteria they have managed to fulfil with their devices.</a:t>
            </a:r>
          </a:p>
          <a:p>
            <a:r>
              <a:rPr lang="en-GB" dirty="0"/>
              <a:t>The ‘it could also’ criteria is intended to be harder and provide more challenge.</a:t>
            </a:r>
          </a:p>
          <a:p>
            <a:r>
              <a:rPr lang="en-GB" dirty="0"/>
              <a:t>Learners could analyse the design brief and/or criteria by producing a mind map or spider chart of their initial thoughts on how to solve the problem given.</a:t>
            </a:r>
          </a:p>
        </p:txBody>
      </p:sp>
      <p:sp>
        <p:nvSpPr>
          <p:cNvPr id="4" name="Slide Number Placeholder 3"/>
          <p:cNvSpPr>
            <a:spLocks noGrp="1"/>
          </p:cNvSpPr>
          <p:nvPr>
            <p:ph type="sldNum" sz="quarter" idx="5"/>
          </p:nvPr>
        </p:nvSpPr>
        <p:spPr/>
        <p:txBody>
          <a:bodyPr/>
          <a:lstStyle/>
          <a:p>
            <a:fld id="{9FAD2273-74D6-40EF-A458-75E4AFD88CD9}" type="slidenum">
              <a:rPr lang="en-GB" smtClean="0"/>
              <a:t>6</a:t>
            </a:fld>
            <a:endParaRPr lang="en-GB" dirty="0"/>
          </a:p>
        </p:txBody>
      </p:sp>
    </p:spTree>
    <p:extLst>
      <p:ext uri="{BB962C8B-B14F-4D97-AF65-F5344CB8AC3E}">
        <p14:creationId xmlns:p14="http://schemas.microsoft.com/office/powerpoint/2010/main" val="3083046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can be taken through this in one of two ways:</a:t>
            </a:r>
          </a:p>
          <a:p>
            <a:r>
              <a:rPr lang="en-GB" dirty="0"/>
              <a:t>Option 1 – learners themselves create the code to meet the design brief, with help as required from the teacher. In this instance the main focus is the programming activity.</a:t>
            </a:r>
          </a:p>
          <a:p>
            <a:r>
              <a:rPr lang="en-GB" dirty="0"/>
              <a:t>Option 2 – The example code is treated as pre-written and downloaded onto the micro:bit ‘as is’. In this instance the main focus is on the overall system and its use in context.</a:t>
            </a:r>
          </a:p>
          <a:p>
            <a:endParaRPr lang="en-GB" dirty="0"/>
          </a:p>
          <a:p>
            <a:r>
              <a:rPr lang="en-GB" dirty="0"/>
              <a:t>Route option 1:</a:t>
            </a:r>
          </a:p>
          <a:p>
            <a:r>
              <a:rPr lang="en-GB" dirty="0"/>
              <a:t>For lower ability learners the teacher could show the learners how to create the program step-by step.</a:t>
            </a:r>
          </a:p>
          <a:p>
            <a:r>
              <a:rPr lang="en-GB" dirty="0"/>
              <a:t>The example plant:bit program can be used to help with this and to give an example for learners to follow as needed. This could be demonstrated working, prior to learners producing their own program, so they know what they are aiming to achieve. </a:t>
            </a:r>
          </a:p>
          <a:p>
            <a:r>
              <a:rPr lang="en-GB" dirty="0"/>
              <a:t>Safety – always take care when using electrical or electronic devices. If something does not seem right, e.g. the circuit board is getting hot, take the power off and tell an adult immediately.</a:t>
            </a:r>
          </a:p>
          <a:p>
            <a:endParaRPr lang="en-GB" dirty="0"/>
          </a:p>
          <a:p>
            <a:r>
              <a:rPr lang="en-GB" dirty="0"/>
              <a:t>Testing:</a:t>
            </a:r>
          </a:p>
          <a:p>
            <a:r>
              <a:rPr lang="en-GB" dirty="0"/>
              <a:t>For opening a window and/or watering the plants, servo motors could be connected to the micro:bit to move a scale model of a window up and down, and/or knock a small bucket of water onto the soil if it is too dry.</a:t>
            </a:r>
          </a:p>
          <a:p>
            <a:r>
              <a:rPr lang="en-GB" dirty="0"/>
              <a:t>Learners could also set this up as a test rig, with assistance as required from the teacher.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Servo motors used must be suitable for use with the BBC micro:bit.</a:t>
            </a:r>
          </a:p>
          <a:p>
            <a:endParaRPr lang="en-GB" dirty="0"/>
          </a:p>
        </p:txBody>
      </p:sp>
      <p:sp>
        <p:nvSpPr>
          <p:cNvPr id="4" name="Slide Number Placeholder 3"/>
          <p:cNvSpPr>
            <a:spLocks noGrp="1"/>
          </p:cNvSpPr>
          <p:nvPr>
            <p:ph type="sldNum" sz="quarter" idx="5"/>
          </p:nvPr>
        </p:nvSpPr>
        <p:spPr/>
        <p:txBody>
          <a:bodyPr/>
          <a:lstStyle/>
          <a:p>
            <a:fld id="{9FAD2273-74D6-40EF-A458-75E4AFD88CD9}" type="slidenum">
              <a:rPr lang="en-GB" smtClean="0"/>
              <a:t>7</a:t>
            </a:fld>
            <a:endParaRPr lang="en-GB" dirty="0"/>
          </a:p>
        </p:txBody>
      </p:sp>
    </p:spTree>
    <p:extLst>
      <p:ext uri="{BB962C8B-B14F-4D97-AF65-F5344CB8AC3E}">
        <p14:creationId xmlns:p14="http://schemas.microsoft.com/office/powerpoint/2010/main" val="3213910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can be taken through this in one of two ways:</a:t>
            </a:r>
          </a:p>
          <a:p>
            <a:r>
              <a:rPr lang="en-GB" dirty="0"/>
              <a:t>Option 1 – learners themselves create the code to meet the design brief, with help as required from the teacher. In this instance the main focus is the programming activity.</a:t>
            </a:r>
          </a:p>
          <a:p>
            <a:r>
              <a:rPr lang="en-GB" dirty="0"/>
              <a:t>Option 2 – The example code is treated as pre-written and downloaded onto the micro:bit ‘as is’. In this instance the main focus is on the overall system and its use in context.</a:t>
            </a:r>
          </a:p>
          <a:p>
            <a:endParaRPr lang="en-GB" dirty="0"/>
          </a:p>
          <a:p>
            <a:r>
              <a:rPr lang="en-GB" dirty="0"/>
              <a:t>Route option 2:</a:t>
            </a:r>
          </a:p>
          <a:p>
            <a:r>
              <a:rPr lang="en-GB" dirty="0"/>
              <a:t>Teacher will need to place the plant:bit example program in a shared drive for learners to access and drag on screen, or have it opened and ready on screen for them in advance.</a:t>
            </a:r>
          </a:p>
          <a:p>
            <a:r>
              <a:rPr lang="en-GB" dirty="0"/>
              <a:t>Safety – always take care when using electrical or electronic devices. If something does not seem right, e.g. the circuit board is getting hot, take the power off and tell an adult immediately.</a:t>
            </a:r>
          </a:p>
          <a:p>
            <a:endParaRPr lang="en-GB" dirty="0"/>
          </a:p>
          <a:p>
            <a:r>
              <a:rPr lang="en-GB" dirty="0"/>
              <a:t>Testing:</a:t>
            </a:r>
          </a:p>
          <a:p>
            <a:r>
              <a:rPr lang="en-GB" dirty="0"/>
              <a:t>For opening a window and/or watering the plants, servo motors could be connected to the micro:bit to move a scale model of a window up and down, and/or knock a small bucket of water onto the soil if it is too dry.</a:t>
            </a:r>
          </a:p>
          <a:p>
            <a:r>
              <a:rPr lang="en-GB" dirty="0"/>
              <a:t>Learners could also set this up as a test rig, with assistance as required from the teacher. </a:t>
            </a:r>
          </a:p>
          <a:p>
            <a:r>
              <a:rPr lang="en-GB" dirty="0"/>
              <a:t>Servo motors used must be suitable for use with the BBC micro:bit.</a:t>
            </a:r>
          </a:p>
          <a:p>
            <a:endParaRPr lang="en-GB" dirty="0"/>
          </a:p>
        </p:txBody>
      </p:sp>
      <p:sp>
        <p:nvSpPr>
          <p:cNvPr id="4" name="Slide Number Placeholder 3"/>
          <p:cNvSpPr>
            <a:spLocks noGrp="1"/>
          </p:cNvSpPr>
          <p:nvPr>
            <p:ph type="sldNum" sz="quarter" idx="5"/>
          </p:nvPr>
        </p:nvSpPr>
        <p:spPr/>
        <p:txBody>
          <a:bodyPr/>
          <a:lstStyle/>
          <a:p>
            <a:fld id="{9FAD2273-74D6-40EF-A458-75E4AFD88CD9}" type="slidenum">
              <a:rPr lang="en-GB" smtClean="0"/>
              <a:t>8</a:t>
            </a:fld>
            <a:endParaRPr lang="en-GB" dirty="0"/>
          </a:p>
        </p:txBody>
      </p:sp>
    </p:spTree>
    <p:extLst>
      <p:ext uri="{BB962C8B-B14F-4D97-AF65-F5344CB8AC3E}">
        <p14:creationId xmlns:p14="http://schemas.microsoft.com/office/powerpoint/2010/main" val="3074589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Extension:</a:t>
            </a:r>
          </a:p>
          <a:p>
            <a:r>
              <a:rPr lang="en-GB" dirty="0"/>
              <a:t>This could involve the use of a light sensor input to measure the light level in the greenhouse, and the use of a lighting system, such as a series of lamps, to change the light level.</a:t>
            </a:r>
          </a:p>
        </p:txBody>
      </p:sp>
      <p:sp>
        <p:nvSpPr>
          <p:cNvPr id="4" name="Slide Number Placeholder 3"/>
          <p:cNvSpPr>
            <a:spLocks noGrp="1"/>
          </p:cNvSpPr>
          <p:nvPr>
            <p:ph type="sldNum" sz="quarter" idx="5"/>
          </p:nvPr>
        </p:nvSpPr>
        <p:spPr/>
        <p:txBody>
          <a:bodyPr/>
          <a:lstStyle/>
          <a:p>
            <a:fld id="{9FAD2273-74D6-40EF-A458-75E4AFD88CD9}" type="slidenum">
              <a:rPr lang="en-GB" smtClean="0"/>
              <a:t>9</a:t>
            </a:fld>
            <a:endParaRPr lang="en-GB" dirty="0"/>
          </a:p>
        </p:txBody>
      </p:sp>
    </p:spTree>
    <p:extLst>
      <p:ext uri="{BB962C8B-B14F-4D97-AF65-F5344CB8AC3E}">
        <p14:creationId xmlns:p14="http://schemas.microsoft.com/office/powerpoint/2010/main" val="429377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32933"/>
            <a:ext cx="7886700" cy="657756"/>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s://makecode.microbit.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makecode.microbit.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79578" y="1086053"/>
            <a:ext cx="5184843" cy="1200329"/>
          </a:xfrm>
          <a:prstGeom prst="rect">
            <a:avLst/>
          </a:prstGeom>
          <a:noFill/>
        </p:spPr>
        <p:txBody>
          <a:bodyPr wrap="square" rtlCol="0">
            <a:spAutoFit/>
          </a:bodyPr>
          <a:lstStyle/>
          <a:p>
            <a:pPr algn="ctr"/>
            <a:r>
              <a:rPr lang="en-GB" sz="3600" b="1" dirty="0">
                <a:effectLst/>
                <a:latin typeface="Arial" panose="020B0604020202020204" pitchFamily="34" charset="0"/>
                <a:ea typeface="Times New Roman" panose="02020603050405020304" pitchFamily="18" charset="0"/>
                <a:cs typeface="Times New Roman" panose="02020603050405020304" pitchFamily="18" charset="0"/>
              </a:rPr>
              <a:t>Smart greenhouse with the BBC micro:bit</a:t>
            </a:r>
            <a:endParaRPr lang="en-GB" sz="36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56DC60A3-752F-4355-B71F-61B141DF7F41}"/>
              </a:ext>
            </a:extLst>
          </p:cNvPr>
          <p:cNvSpPr txBox="1"/>
          <p:nvPr/>
        </p:nvSpPr>
        <p:spPr>
          <a:xfrm>
            <a:off x="218661" y="5189567"/>
            <a:ext cx="8706678" cy="830997"/>
          </a:xfrm>
          <a:prstGeom prst="rect">
            <a:avLst/>
          </a:prstGeom>
          <a:noFill/>
        </p:spPr>
        <p:txBody>
          <a:bodyPr wrap="square" rtlCol="0">
            <a:spAutoFit/>
          </a:bodyPr>
          <a:lstStyle>
            <a:defPPr>
              <a:defRPr lang="en-US"/>
            </a:defPPr>
            <a:lvl1pPr algn="ctr">
              <a:defRPr sz="2400">
                <a:latin typeface="Arial" panose="020B0604020202020204" pitchFamily="34" charset="0"/>
                <a:cs typeface="Arial" panose="020B0604020202020204" pitchFamily="34" charset="0"/>
              </a:defRPr>
            </a:lvl1pPr>
          </a:lstStyle>
          <a:p>
            <a:r>
              <a:rPr lang="en-GB" dirty="0">
                <a:latin typeface="+mn-lt"/>
              </a:rPr>
              <a:t>Designing and programming a system that can keep conditions in a greenhouse ideal for growing food</a:t>
            </a:r>
          </a:p>
        </p:txBody>
      </p:sp>
      <p:pic>
        <p:nvPicPr>
          <p:cNvPr id="1026" name="Picture 2" descr="Free Basil Greenhouse photo and picture">
            <a:extLst>
              <a:ext uri="{FF2B5EF4-FFF2-40B4-BE49-F238E27FC236}">
                <a16:creationId xmlns:a16="http://schemas.microsoft.com/office/drawing/2014/main" id="{A6EEAC33-071D-8D34-E164-E42197453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957" y="2587202"/>
            <a:ext cx="2995274" cy="22464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greenhouse garden gardening vector">
            <a:extLst>
              <a:ext uri="{FF2B5EF4-FFF2-40B4-BE49-F238E27FC236}">
                <a16:creationId xmlns:a16="http://schemas.microsoft.com/office/drawing/2014/main" id="{478ED92E-2350-0F37-F67A-986E6DA88C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094" y="2874891"/>
            <a:ext cx="3491951" cy="1958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50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075601"/>
            <a:ext cx="7541364" cy="680519"/>
          </a:xfrm>
        </p:spPr>
        <p:txBody>
          <a:bodyPr>
            <a:no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Starter example program</a:t>
            </a:r>
          </a:p>
        </p:txBody>
      </p:sp>
      <p:pic>
        <p:nvPicPr>
          <p:cNvPr id="5" name="Picture 4">
            <a:extLst>
              <a:ext uri="{FF2B5EF4-FFF2-40B4-BE49-F238E27FC236}">
                <a16:creationId xmlns:a16="http://schemas.microsoft.com/office/drawing/2014/main" id="{7EB38FDE-D2AE-96B1-C147-D9FBC5F44630}"/>
              </a:ext>
            </a:extLst>
          </p:cNvPr>
          <p:cNvPicPr>
            <a:picLocks noChangeAspect="1"/>
          </p:cNvPicPr>
          <p:nvPr/>
        </p:nvPicPr>
        <p:blipFill>
          <a:blip r:embed="rId3"/>
          <a:stretch>
            <a:fillRect/>
          </a:stretch>
        </p:blipFill>
        <p:spPr>
          <a:xfrm>
            <a:off x="428335" y="1928691"/>
            <a:ext cx="7818543" cy="3349891"/>
          </a:xfrm>
          <a:prstGeom prst="rect">
            <a:avLst/>
          </a:prstGeom>
        </p:spPr>
      </p:pic>
    </p:spTree>
    <p:extLst>
      <p:ext uri="{BB962C8B-B14F-4D97-AF65-F5344CB8AC3E}">
        <p14:creationId xmlns:p14="http://schemas.microsoft.com/office/powerpoint/2010/main" val="3769727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087324"/>
            <a:ext cx="7541364" cy="680519"/>
          </a:xfrm>
        </p:spPr>
        <p:txBody>
          <a:bodyPr>
            <a:no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plant:bit program</a:t>
            </a:r>
          </a:p>
        </p:txBody>
      </p:sp>
      <p:pic>
        <p:nvPicPr>
          <p:cNvPr id="4" name="Picture 3">
            <a:extLst>
              <a:ext uri="{FF2B5EF4-FFF2-40B4-BE49-F238E27FC236}">
                <a16:creationId xmlns:a16="http://schemas.microsoft.com/office/drawing/2014/main" id="{0D8BAC6B-B4A4-D618-BDDD-773EA4C81245}"/>
              </a:ext>
            </a:extLst>
          </p:cNvPr>
          <p:cNvPicPr>
            <a:picLocks noChangeAspect="1"/>
          </p:cNvPicPr>
          <p:nvPr/>
        </p:nvPicPr>
        <p:blipFill rotWithShape="1">
          <a:blip r:embed="rId3"/>
          <a:srcRect l="43629" t="25090" r="7661" b="23585"/>
          <a:stretch/>
        </p:blipFill>
        <p:spPr>
          <a:xfrm>
            <a:off x="418414" y="1864825"/>
            <a:ext cx="6571933" cy="3895287"/>
          </a:xfrm>
          <a:prstGeom prst="rect">
            <a:avLst/>
          </a:prstGeom>
        </p:spPr>
      </p:pic>
      <p:graphicFrame>
        <p:nvGraphicFramePr>
          <p:cNvPr id="6" name="Table 5">
            <a:extLst>
              <a:ext uri="{FF2B5EF4-FFF2-40B4-BE49-F238E27FC236}">
                <a16:creationId xmlns:a16="http://schemas.microsoft.com/office/drawing/2014/main" id="{572FF364-CF97-E8F3-A18B-9D221DA98A17}"/>
              </a:ext>
            </a:extLst>
          </p:cNvPr>
          <p:cNvGraphicFramePr>
            <a:graphicFrameLocks noGrp="1"/>
          </p:cNvGraphicFramePr>
          <p:nvPr>
            <p:extLst>
              <p:ext uri="{D42A27DB-BD31-4B8C-83A1-F6EECF244321}">
                <p14:modId xmlns:p14="http://schemas.microsoft.com/office/powerpoint/2010/main" val="4236589316"/>
              </p:ext>
            </p:extLst>
          </p:nvPr>
        </p:nvGraphicFramePr>
        <p:xfrm>
          <a:off x="6061738" y="4557480"/>
          <a:ext cx="2921382" cy="1407160"/>
        </p:xfrm>
        <a:graphic>
          <a:graphicData uri="http://schemas.openxmlformats.org/drawingml/2006/table">
            <a:tbl>
              <a:tblPr firstRow="1" bandRow="1">
                <a:tableStyleId>{93296810-A885-4BE3-A3E7-6D5BEEA58F35}</a:tableStyleId>
              </a:tblPr>
              <a:tblGrid>
                <a:gridCol w="579694">
                  <a:extLst>
                    <a:ext uri="{9D8B030D-6E8A-4147-A177-3AD203B41FA5}">
                      <a16:colId xmlns:a16="http://schemas.microsoft.com/office/drawing/2014/main" val="1154028616"/>
                    </a:ext>
                  </a:extLst>
                </a:gridCol>
                <a:gridCol w="2341688">
                  <a:extLst>
                    <a:ext uri="{9D8B030D-6E8A-4147-A177-3AD203B41FA5}">
                      <a16:colId xmlns:a16="http://schemas.microsoft.com/office/drawing/2014/main" val="744415593"/>
                    </a:ext>
                  </a:extLst>
                </a:gridCol>
              </a:tblGrid>
              <a:tr h="370840">
                <a:tc>
                  <a:txBody>
                    <a:bodyPr/>
                    <a:lstStyle/>
                    <a:p>
                      <a:r>
                        <a:rPr lang="en-GB" sz="1400" dirty="0"/>
                        <a:t>Pin </a:t>
                      </a:r>
                    </a:p>
                  </a:txBody>
                  <a:tcPr/>
                </a:tc>
                <a:tc>
                  <a:txBody>
                    <a:bodyPr/>
                    <a:lstStyle/>
                    <a:p>
                      <a:r>
                        <a:rPr lang="en-GB" sz="1400" dirty="0"/>
                        <a:t>Part connected to pin</a:t>
                      </a:r>
                    </a:p>
                  </a:txBody>
                  <a:tcPr/>
                </a:tc>
                <a:extLst>
                  <a:ext uri="{0D108BD9-81ED-4DB2-BD59-A6C34878D82A}">
                    <a16:rowId xmlns:a16="http://schemas.microsoft.com/office/drawing/2014/main" val="2378130599"/>
                  </a:ext>
                </a:extLst>
              </a:tr>
              <a:tr h="370840">
                <a:tc>
                  <a:txBody>
                    <a:bodyPr/>
                    <a:lstStyle/>
                    <a:p>
                      <a:r>
                        <a:rPr lang="en-GB" sz="1400" dirty="0"/>
                        <a:t>P1</a:t>
                      </a:r>
                    </a:p>
                  </a:txBody>
                  <a:tcPr/>
                </a:tc>
                <a:tc>
                  <a:txBody>
                    <a:bodyPr/>
                    <a:lstStyle/>
                    <a:p>
                      <a:r>
                        <a:rPr lang="en-GB" sz="1400" dirty="0"/>
                        <a:t>Servo that opens and closes the window</a:t>
                      </a:r>
                    </a:p>
                  </a:txBody>
                  <a:tcPr/>
                </a:tc>
                <a:extLst>
                  <a:ext uri="{0D108BD9-81ED-4DB2-BD59-A6C34878D82A}">
                    <a16:rowId xmlns:a16="http://schemas.microsoft.com/office/drawing/2014/main" val="3301603426"/>
                  </a:ext>
                </a:extLst>
              </a:tr>
              <a:tr h="370840">
                <a:tc>
                  <a:txBody>
                    <a:bodyPr/>
                    <a:lstStyle/>
                    <a:p>
                      <a:r>
                        <a:rPr lang="en-GB" sz="1400" dirty="0"/>
                        <a:t>P2</a:t>
                      </a:r>
                    </a:p>
                  </a:txBody>
                  <a:tcPr/>
                </a:tc>
                <a:tc>
                  <a:txBody>
                    <a:bodyPr/>
                    <a:lstStyle/>
                    <a:p>
                      <a:r>
                        <a:rPr lang="en-GB" sz="1400" dirty="0"/>
                        <a:t>Servo that turns the water supply on and off</a:t>
                      </a:r>
                    </a:p>
                  </a:txBody>
                  <a:tcPr/>
                </a:tc>
                <a:extLst>
                  <a:ext uri="{0D108BD9-81ED-4DB2-BD59-A6C34878D82A}">
                    <a16:rowId xmlns:a16="http://schemas.microsoft.com/office/drawing/2014/main" val="2893052398"/>
                  </a:ext>
                </a:extLst>
              </a:tr>
            </a:tbl>
          </a:graphicData>
        </a:graphic>
      </p:graphicFrame>
    </p:spTree>
    <p:extLst>
      <p:ext uri="{BB962C8B-B14F-4D97-AF65-F5344CB8AC3E}">
        <p14:creationId xmlns:p14="http://schemas.microsoft.com/office/powerpoint/2010/main" val="1099165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F7871-7151-D8E4-3983-3F498EF6082E}"/>
              </a:ext>
            </a:extLst>
          </p:cNvPr>
          <p:cNvSpPr txBox="1"/>
          <p:nvPr/>
        </p:nvSpPr>
        <p:spPr>
          <a:xfrm>
            <a:off x="899592" y="1143759"/>
            <a:ext cx="7344816" cy="4570482"/>
          </a:xfrm>
          <a:prstGeom prst="rect">
            <a:avLst/>
          </a:prstGeom>
          <a:noFill/>
        </p:spPr>
        <p:txBody>
          <a:bodyPr wrap="square">
            <a:spAutoFit/>
          </a:bodyPr>
          <a:lstStyle/>
          <a:p>
            <a:pPr fontAlgn="base"/>
            <a:r>
              <a:rPr lang="en-GB" sz="2000" b="1" u="sng" dirty="0">
                <a:effectLst/>
                <a:latin typeface="Calibri" panose="020F0502020204030204" pitchFamily="34" charset="0"/>
                <a:ea typeface="Times New Roman" panose="02020603050405020304" pitchFamily="18" charset="0"/>
                <a:cs typeface="Calibri" panose="020F0502020204030204" pitchFamily="34" charset="0"/>
              </a:rPr>
              <a:t>Stay safe</a:t>
            </a:r>
            <a:r>
              <a:rPr lang="en-GB" sz="2000" b="1" dirty="0">
                <a:effectLst/>
                <a:latin typeface="Calibri" panose="020F0502020204030204" pitchFamily="34" charset="0"/>
                <a:ea typeface="Times New Roman" panose="02020603050405020304" pitchFamily="18" charset="0"/>
                <a:cs typeface="Calibri" panose="020F0502020204030204" pitchFamily="34" charset="0"/>
              </a:rPr>
              <a:t>  </a:t>
            </a:r>
          </a:p>
          <a:p>
            <a:pPr fontAlgn="base"/>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ensuring that any equipment used for this activity is in good working condition</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behaving sensibly and following any safety instructions so as not to hurt or injure yourself or others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Please note that in the absence of any negligence or other breach of duty by us, this activity is carried out at your own risk. It is important to take extra care at the stages marked with this symbol: ⚠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5475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136093"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Starter</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6" y="1848440"/>
            <a:ext cx="3454273" cy="3416320"/>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Look at the code</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What do you think it does?</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Run the code and see what it really does</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p:txBody>
      </p:sp>
      <p:pic>
        <p:nvPicPr>
          <p:cNvPr id="5" name="Picture 4">
            <a:extLst>
              <a:ext uri="{FF2B5EF4-FFF2-40B4-BE49-F238E27FC236}">
                <a16:creationId xmlns:a16="http://schemas.microsoft.com/office/drawing/2014/main" id="{02BE2E26-2736-E211-55D5-D7CE5C1EB9A4}"/>
              </a:ext>
            </a:extLst>
          </p:cNvPr>
          <p:cNvPicPr>
            <a:picLocks noChangeAspect="1"/>
          </p:cNvPicPr>
          <p:nvPr/>
        </p:nvPicPr>
        <p:blipFill>
          <a:blip r:embed="rId3"/>
          <a:stretch>
            <a:fillRect/>
          </a:stretch>
        </p:blipFill>
        <p:spPr>
          <a:xfrm>
            <a:off x="3685309" y="2028549"/>
            <a:ext cx="5063262" cy="2169378"/>
          </a:xfrm>
          <a:prstGeom prst="rect">
            <a:avLst/>
          </a:prstGeom>
        </p:spPr>
      </p:pic>
    </p:spTree>
    <p:extLst>
      <p:ext uri="{BB962C8B-B14F-4D97-AF65-F5344CB8AC3E}">
        <p14:creationId xmlns:p14="http://schemas.microsoft.com/office/powerpoint/2010/main" val="10956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136093"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Design context</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50" y="1975873"/>
            <a:ext cx="4787239" cy="3416320"/>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Lots of the food that we eat is grown in greenhouses</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It is important that the conditions are kept just right for the food to grow well</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What conditions do you think food plants need to grow?</a:t>
            </a:r>
          </a:p>
        </p:txBody>
      </p:sp>
      <p:pic>
        <p:nvPicPr>
          <p:cNvPr id="1026" name="Picture 2" descr="Free Greenhouse Organic photo and picture">
            <a:extLst>
              <a:ext uri="{FF2B5EF4-FFF2-40B4-BE49-F238E27FC236}">
                <a16:creationId xmlns:a16="http://schemas.microsoft.com/office/drawing/2014/main" id="{C18678C9-E864-AFEE-24C0-D2382A235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129" y="2082751"/>
            <a:ext cx="3283486" cy="2188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52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8" y="1967973"/>
            <a:ext cx="4391600" cy="3512831"/>
          </a:xfrm>
        </p:spPr>
        <p:txBody>
          <a:bodyPr>
            <a:noAutofit/>
          </a:bodyPr>
          <a:lstStyle/>
          <a:p>
            <a:pPr marL="0" indent="0">
              <a:buNone/>
            </a:pPr>
            <a:r>
              <a:rPr lang="en-GB" sz="2400" dirty="0"/>
              <a:t>Using the BBC micro:bit:</a:t>
            </a:r>
          </a:p>
          <a:p>
            <a:r>
              <a:rPr lang="en-GB" sz="2400" dirty="0"/>
              <a:t>Design a programmable device that can keep the conditions good for growing food in a greenhouse</a:t>
            </a:r>
          </a:p>
          <a:p>
            <a:r>
              <a:rPr lang="en-GB" sz="2400" dirty="0"/>
              <a:t>As part of this it must keep the temperature and soil moisture at the right level</a:t>
            </a:r>
          </a:p>
        </p:txBody>
      </p:sp>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174750"/>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Design brief</a:t>
            </a:r>
          </a:p>
        </p:txBody>
      </p:sp>
      <p:pic>
        <p:nvPicPr>
          <p:cNvPr id="4" name="Picture 4" descr="Free greenhouse garden gardening vector">
            <a:extLst>
              <a:ext uri="{FF2B5EF4-FFF2-40B4-BE49-F238E27FC236}">
                <a16:creationId xmlns:a16="http://schemas.microsoft.com/office/drawing/2014/main" id="{577D2277-7FCB-64EF-3FAE-E879A4F8C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394" y="2606240"/>
            <a:ext cx="3589099" cy="2013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009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632" y="1874913"/>
            <a:ext cx="4853633" cy="3812043"/>
          </a:xfrm>
        </p:spPr>
        <p:txBody>
          <a:bodyPr>
            <a:noAutofit/>
          </a:bodyPr>
          <a:lstStyle/>
          <a:p>
            <a:pPr marL="0" indent="0">
              <a:buNone/>
            </a:pPr>
            <a:r>
              <a:rPr lang="en-GB" sz="2400" dirty="0"/>
              <a:t>Your device must be able to:</a:t>
            </a:r>
          </a:p>
          <a:p>
            <a:r>
              <a:rPr lang="en-GB" sz="2400" dirty="0"/>
              <a:t>Show the current temperature in the greenhouse, and moisture level in the soil</a:t>
            </a:r>
          </a:p>
          <a:p>
            <a:r>
              <a:rPr lang="en-GB" sz="2400" dirty="0"/>
              <a:t>Open a window when it is too hot, and close it when it is not</a:t>
            </a:r>
          </a:p>
          <a:p>
            <a:endParaRPr lang="en-GB" sz="2400" dirty="0"/>
          </a:p>
          <a:p>
            <a:pPr marL="0" indent="0">
              <a:buNone/>
            </a:pPr>
            <a:r>
              <a:rPr lang="en-GB" sz="2400" dirty="0"/>
              <a:t>It could also:</a:t>
            </a:r>
          </a:p>
          <a:p>
            <a:r>
              <a:rPr lang="en-GB" sz="2400" dirty="0"/>
              <a:t>Turn on a system to water the plants if the soil gets too dry</a:t>
            </a:r>
          </a:p>
        </p:txBody>
      </p:sp>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174750"/>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Design criteria</a:t>
            </a:r>
          </a:p>
        </p:txBody>
      </p:sp>
      <p:pic>
        <p:nvPicPr>
          <p:cNvPr id="4" name="Picture 4" descr="Free greenhouse garden gardening vector">
            <a:extLst>
              <a:ext uri="{FF2B5EF4-FFF2-40B4-BE49-F238E27FC236}">
                <a16:creationId xmlns:a16="http://schemas.microsoft.com/office/drawing/2014/main" id="{E486F04A-600B-957F-4EAE-FC180E3FD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9523" y="1394827"/>
            <a:ext cx="3266942" cy="18325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Gooseberry Tree Watering photo and picture">
            <a:extLst>
              <a:ext uri="{FF2B5EF4-FFF2-40B4-BE49-F238E27FC236}">
                <a16:creationId xmlns:a16="http://schemas.microsoft.com/office/drawing/2014/main" id="{D40C44B0-3A79-6BCC-BD9B-206B60BD28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9523" y="3630622"/>
            <a:ext cx="3266942" cy="2177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155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7" y="2138197"/>
            <a:ext cx="8067674" cy="3659587"/>
          </a:xfrm>
        </p:spPr>
        <p:txBody>
          <a:bodyPr>
            <a:noAutofit/>
          </a:bodyPr>
          <a:lstStyle/>
          <a:p>
            <a:r>
              <a:rPr lang="en-GB" sz="2400" dirty="0"/>
              <a:t>Go to </a:t>
            </a:r>
            <a:r>
              <a:rPr lang="en-GB" sz="2400" dirty="0">
                <a:hlinkClick r:id="rId3"/>
              </a:rPr>
              <a:t>https://makecode.microbit.org</a:t>
            </a:r>
            <a:r>
              <a:rPr lang="en-GB" sz="2400" dirty="0"/>
              <a:t> </a:t>
            </a:r>
          </a:p>
          <a:p>
            <a:r>
              <a:rPr lang="en-GB" sz="2400" dirty="0"/>
              <a:t>Click on ‘new project’ </a:t>
            </a:r>
          </a:p>
          <a:p>
            <a:r>
              <a:rPr lang="en-GB" sz="2400" dirty="0"/>
              <a:t>Write your code to meet the brief</a:t>
            </a:r>
          </a:p>
          <a:p>
            <a:r>
              <a:rPr lang="en-GB" sz="2400" dirty="0"/>
              <a:t>Check it works on screen (simulate)</a:t>
            </a:r>
          </a:p>
          <a:p>
            <a:r>
              <a:rPr lang="en-GB" sz="2400" dirty="0"/>
              <a:t>Download it to your micro:bit</a:t>
            </a:r>
          </a:p>
          <a:p>
            <a:r>
              <a:rPr lang="en-GB" sz="2400" dirty="0"/>
              <a:t>Test your system to check it works</a:t>
            </a:r>
          </a:p>
        </p:txBody>
      </p:sp>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174750"/>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Your tasks (route 1)</a:t>
            </a:r>
          </a:p>
        </p:txBody>
      </p:sp>
      <p:pic>
        <p:nvPicPr>
          <p:cNvPr id="2" name="Picture 1">
            <a:extLst>
              <a:ext uri="{FF2B5EF4-FFF2-40B4-BE49-F238E27FC236}">
                <a16:creationId xmlns:a16="http://schemas.microsoft.com/office/drawing/2014/main" id="{015DCAAA-5381-357C-69E4-16C1C468A273}"/>
              </a:ext>
            </a:extLst>
          </p:cNvPr>
          <p:cNvPicPr>
            <a:picLocks noChangeAspect="1"/>
          </p:cNvPicPr>
          <p:nvPr/>
        </p:nvPicPr>
        <p:blipFill>
          <a:blip r:embed="rId4"/>
          <a:stretch>
            <a:fillRect/>
          </a:stretch>
        </p:blipFill>
        <p:spPr>
          <a:xfrm>
            <a:off x="5684919" y="2266972"/>
            <a:ext cx="2736592" cy="2581606"/>
          </a:xfrm>
          <a:prstGeom prst="rect">
            <a:avLst/>
          </a:prstGeom>
        </p:spPr>
      </p:pic>
      <p:sp>
        <p:nvSpPr>
          <p:cNvPr id="4" name="TextBox 3">
            <a:extLst>
              <a:ext uri="{FF2B5EF4-FFF2-40B4-BE49-F238E27FC236}">
                <a16:creationId xmlns:a16="http://schemas.microsoft.com/office/drawing/2014/main" id="{C392EAD6-72F0-3B84-FCF0-2889E6BBA778}"/>
              </a:ext>
            </a:extLst>
          </p:cNvPr>
          <p:cNvSpPr txBox="1"/>
          <p:nvPr/>
        </p:nvSpPr>
        <p:spPr>
          <a:xfrm>
            <a:off x="4188033" y="1318962"/>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3879797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8" y="2138197"/>
            <a:ext cx="5392206" cy="3682165"/>
          </a:xfrm>
        </p:spPr>
        <p:txBody>
          <a:bodyPr>
            <a:noAutofit/>
          </a:bodyPr>
          <a:lstStyle/>
          <a:p>
            <a:r>
              <a:rPr lang="en-GB" sz="2400" dirty="0"/>
              <a:t>Go to </a:t>
            </a:r>
            <a:r>
              <a:rPr lang="en-GB" sz="2400" dirty="0">
                <a:hlinkClick r:id="rId3"/>
              </a:rPr>
              <a:t>https://makecode.microbit.org</a:t>
            </a:r>
            <a:r>
              <a:rPr lang="en-GB" sz="2400" dirty="0"/>
              <a:t> </a:t>
            </a:r>
          </a:p>
          <a:p>
            <a:r>
              <a:rPr lang="en-GB" sz="2400" dirty="0"/>
              <a:t>Drag the plant:bit HEX file into the project homepage to open it</a:t>
            </a:r>
          </a:p>
          <a:p>
            <a:r>
              <a:rPr lang="en-GB" sz="2400" dirty="0"/>
              <a:t>Check it works on screen (simulate)</a:t>
            </a:r>
          </a:p>
          <a:p>
            <a:r>
              <a:rPr lang="en-GB" sz="2400" dirty="0"/>
              <a:t>Download it to your micro:bit</a:t>
            </a:r>
          </a:p>
          <a:p>
            <a:r>
              <a:rPr lang="en-GB" sz="2400" dirty="0"/>
              <a:t>Test your system to check it works</a:t>
            </a:r>
          </a:p>
        </p:txBody>
      </p:sp>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174750"/>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Your tasks (route 2)</a:t>
            </a:r>
          </a:p>
        </p:txBody>
      </p:sp>
      <p:pic>
        <p:nvPicPr>
          <p:cNvPr id="2" name="Picture 1">
            <a:extLst>
              <a:ext uri="{FF2B5EF4-FFF2-40B4-BE49-F238E27FC236}">
                <a16:creationId xmlns:a16="http://schemas.microsoft.com/office/drawing/2014/main" id="{3F241006-FEDD-E39F-5DF9-264D9CE6F343}"/>
              </a:ext>
            </a:extLst>
          </p:cNvPr>
          <p:cNvPicPr>
            <a:picLocks noChangeAspect="1"/>
          </p:cNvPicPr>
          <p:nvPr/>
        </p:nvPicPr>
        <p:blipFill>
          <a:blip r:embed="rId4"/>
          <a:stretch>
            <a:fillRect/>
          </a:stretch>
        </p:blipFill>
        <p:spPr>
          <a:xfrm>
            <a:off x="5684919" y="2289550"/>
            <a:ext cx="2736592" cy="2581606"/>
          </a:xfrm>
          <a:prstGeom prst="rect">
            <a:avLst/>
          </a:prstGeom>
        </p:spPr>
      </p:pic>
      <p:sp>
        <p:nvSpPr>
          <p:cNvPr id="4" name="TextBox 3">
            <a:extLst>
              <a:ext uri="{FF2B5EF4-FFF2-40B4-BE49-F238E27FC236}">
                <a16:creationId xmlns:a16="http://schemas.microsoft.com/office/drawing/2014/main" id="{7977ED14-09DD-92DF-9A58-9D1DB66C6008}"/>
              </a:ext>
            </a:extLst>
          </p:cNvPr>
          <p:cNvSpPr txBox="1"/>
          <p:nvPr/>
        </p:nvSpPr>
        <p:spPr>
          <a:xfrm>
            <a:off x="4188033" y="1318962"/>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2618078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7" y="2138197"/>
            <a:ext cx="8458441" cy="3682165"/>
          </a:xfrm>
        </p:spPr>
        <p:txBody>
          <a:bodyPr>
            <a:noAutofit/>
          </a:bodyPr>
          <a:lstStyle/>
          <a:p>
            <a:r>
              <a:rPr lang="en-GB" sz="2400" dirty="0"/>
              <a:t>How could you improve the system so that it also measures the light level in the greenhouse?</a:t>
            </a:r>
          </a:p>
          <a:p>
            <a:endParaRPr lang="en-GB" sz="2400" dirty="0"/>
          </a:p>
          <a:p>
            <a:r>
              <a:rPr lang="en-GB" sz="2400" dirty="0"/>
              <a:t>How could the system change the light level in the greenhouse if it is too bright or too dark?</a:t>
            </a:r>
          </a:p>
          <a:p>
            <a:pPr marL="457200" indent="-457200">
              <a:buFont typeface="+mj-lt"/>
              <a:buAutoNum type="arabicParenR"/>
            </a:pPr>
            <a:endParaRPr lang="en-GB" sz="2400" dirty="0"/>
          </a:p>
        </p:txBody>
      </p:sp>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174750"/>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Extension</a:t>
            </a:r>
          </a:p>
        </p:txBody>
      </p:sp>
    </p:spTree>
    <p:extLst>
      <p:ext uri="{BB962C8B-B14F-4D97-AF65-F5344CB8AC3E}">
        <p14:creationId xmlns:p14="http://schemas.microsoft.com/office/powerpoint/2010/main" val="5771402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2145</Words>
  <Application>Microsoft Office PowerPoint</Application>
  <PresentationFormat>On-screen Show (4:3)</PresentationFormat>
  <Paragraphs>137</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Google Sans</vt:lpstr>
      <vt:lpstr>Symbol</vt:lpstr>
      <vt:lpstr>Times New Roman</vt:lpstr>
      <vt:lpstr>Office Theme</vt:lpstr>
      <vt:lpstr>PowerPoint Presentation</vt:lpstr>
      <vt:lpstr>PowerPoint Presentation</vt:lpstr>
      <vt:lpstr>Starter</vt:lpstr>
      <vt:lpstr>Design context</vt:lpstr>
      <vt:lpstr>PowerPoint Presentation</vt:lpstr>
      <vt:lpstr>PowerPoint Presentation</vt:lpstr>
      <vt:lpstr>PowerPoint Presentation</vt:lpstr>
      <vt:lpstr>PowerPoint Presentation</vt:lpstr>
      <vt:lpstr>PowerPoint Presentation</vt:lpstr>
      <vt:lpstr>Starter example program</vt:lpstr>
      <vt:lpstr>plant:bit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greenhouse presentation</dc:title>
  <dc:creator>Attainment in Education Ltd</dc:creator>
  <cp:lastModifiedBy>Holly Margerison-Smith</cp:lastModifiedBy>
  <cp:revision>252</cp:revision>
  <cp:lastPrinted>2022-03-29T15:10:40Z</cp:lastPrinted>
  <dcterms:created xsi:type="dcterms:W3CDTF">2017-06-28T15:11:57Z</dcterms:created>
  <dcterms:modified xsi:type="dcterms:W3CDTF">2023-11-13T11:43:43Z</dcterms:modified>
</cp:coreProperties>
</file>