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7" r:id="rId2"/>
    <p:sldId id="354" r:id="rId3"/>
    <p:sldId id="258" r:id="rId4"/>
    <p:sldId id="351" r:id="rId5"/>
    <p:sldId id="353" r:id="rId6"/>
    <p:sldId id="352" r:id="rId7"/>
    <p:sldId id="261" r:id="rId8"/>
    <p:sldId id="343" r:id="rId9"/>
    <p:sldId id="349" r:id="rId10"/>
    <p:sldId id="350" r:id="rId11"/>
    <p:sldId id="34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p:restoredTop sz="77157" autoAdjust="0"/>
  </p:normalViewPr>
  <p:slideViewPr>
    <p:cSldViewPr snapToGrid="0" snapToObjects="1">
      <p:cViewPr varScale="1">
        <p:scale>
          <a:sx n="57" d="100"/>
          <a:sy n="57" d="100"/>
        </p:scale>
        <p:origin x="1528" y="40"/>
      </p:cViewPr>
      <p:guideLst>
        <p:guide orient="horz" pos="2160"/>
        <p:guide pos="2880"/>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9E5DAB-A635-4C49-99C6-06AFDAB91276}" type="datetimeFigureOut">
              <a:rPr lang="en-GB" smtClean="0"/>
              <a:t>22/07/2024</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D38C6A-27F3-4D9F-AFF5-F53EC4158501}" type="slidenum">
              <a:rPr lang="en-GB" smtClean="0"/>
              <a:t>‹#›</a:t>
            </a:fld>
            <a:endParaRPr lang="en-GB" dirty="0"/>
          </a:p>
        </p:txBody>
      </p:sp>
    </p:spTree>
    <p:extLst>
      <p:ext uri="{BB962C8B-B14F-4D97-AF65-F5344CB8AC3E}">
        <p14:creationId xmlns:p14="http://schemas.microsoft.com/office/powerpoint/2010/main" val="1878473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50000"/>
              </a:lnSpc>
            </a:pPr>
            <a:r>
              <a:rPr lang="en-GB" b="0" i="0" dirty="0">
                <a:solidFill>
                  <a:srgbClr val="111111"/>
                </a:solidFill>
                <a:effectLst/>
                <a:latin typeface="+mn-lt"/>
              </a:rPr>
              <a:t>The Dig for Victory campaign was an initiative during the Second World War that was designed to:</a:t>
            </a:r>
          </a:p>
          <a:p>
            <a:pPr algn="l">
              <a:lnSpc>
                <a:spcPct val="150000"/>
              </a:lnSpc>
              <a:buFont typeface="+mj-lt"/>
              <a:buAutoNum type="arabicPeriod"/>
            </a:pPr>
            <a:r>
              <a:rPr lang="en-GB" b="0" i="0" dirty="0">
                <a:solidFill>
                  <a:srgbClr val="111111"/>
                </a:solidFill>
                <a:effectLst/>
                <a:latin typeface="+mn-lt"/>
              </a:rPr>
              <a:t> Encourage cultivation: encourage people to grow their own food by cultivating gardens, allotments, and other open spaces. Instruction leaflets were distributed to guide people in how to grow vegetables and other crops. </a:t>
            </a:r>
          </a:p>
          <a:p>
            <a:pPr algn="l">
              <a:lnSpc>
                <a:spcPct val="150000"/>
              </a:lnSpc>
              <a:buFont typeface="+mj-lt"/>
              <a:buAutoNum type="arabicPeriod"/>
            </a:pPr>
            <a:r>
              <a:rPr lang="en-GB" b="0" i="0" dirty="0">
                <a:solidFill>
                  <a:srgbClr val="111111"/>
                </a:solidFill>
                <a:effectLst/>
                <a:latin typeface="+mn-lt"/>
              </a:rPr>
              <a:t> Provide food security: with the naval blockade limiting food imports, homegrown produce became essential. </a:t>
            </a:r>
          </a:p>
          <a:p>
            <a:pPr algn="l">
              <a:lnSpc>
                <a:spcPct val="150000"/>
              </a:lnSpc>
              <a:buFont typeface="+mj-lt"/>
              <a:buAutoNum type="arabicPeriod"/>
            </a:pPr>
            <a:r>
              <a:rPr lang="en-GB" b="0" i="0" dirty="0">
                <a:solidFill>
                  <a:srgbClr val="111111"/>
                </a:solidFill>
                <a:effectLst/>
                <a:latin typeface="+mn-lt"/>
              </a:rPr>
              <a:t> Assist with educational efforts: the ministry of Agriculture and Fisheries ran an educational campaign using leaflets, guides and short films in the cinema to teach people how to ‘Dig for Victory’.</a:t>
            </a:r>
          </a:p>
          <a:p>
            <a:pPr algn="l">
              <a:lnSpc>
                <a:spcPct val="150000"/>
              </a:lnSpc>
              <a:buFont typeface="+mj-lt"/>
              <a:buAutoNum type="arabicPeriod"/>
            </a:pPr>
            <a:r>
              <a:rPr lang="en-GB" b="0" i="0" u="none" dirty="0">
                <a:solidFill>
                  <a:srgbClr val="111111"/>
                </a:solidFill>
                <a:effectLst/>
                <a:latin typeface="+mn-lt"/>
              </a:rPr>
              <a:t> Provide wider Impact: Keep the population fed but also free up shipping and aircraft for the war effort.</a:t>
            </a:r>
          </a:p>
        </p:txBody>
      </p:sp>
      <p:sp>
        <p:nvSpPr>
          <p:cNvPr id="4" name="Slide Number Placeholder 3"/>
          <p:cNvSpPr>
            <a:spLocks noGrp="1"/>
          </p:cNvSpPr>
          <p:nvPr>
            <p:ph type="sldNum" sz="quarter" idx="5"/>
          </p:nvPr>
        </p:nvSpPr>
        <p:spPr/>
        <p:txBody>
          <a:bodyPr/>
          <a:lstStyle/>
          <a:p>
            <a:fld id="{9FAD2273-74D6-40EF-A458-75E4AFD88CD9}" type="slidenum">
              <a:rPr lang="en-GB" smtClean="0"/>
              <a:t>1</a:t>
            </a:fld>
            <a:endParaRPr lang="en-GB" dirty="0"/>
          </a:p>
        </p:txBody>
      </p:sp>
    </p:spTree>
    <p:extLst>
      <p:ext uri="{BB962C8B-B14F-4D97-AF65-F5344CB8AC3E}">
        <p14:creationId xmlns:p14="http://schemas.microsoft.com/office/powerpoint/2010/main" val="1547959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E70D4E27-8A95-48B6-86B5-6625768F2449}" type="slidenum">
              <a:rPr lang="en-GB" smtClean="0"/>
              <a:t>11</a:t>
            </a:fld>
            <a:endParaRPr lang="en-GB"/>
          </a:p>
        </p:txBody>
      </p:sp>
    </p:spTree>
    <p:extLst>
      <p:ext uri="{BB962C8B-B14F-4D97-AF65-F5344CB8AC3E}">
        <p14:creationId xmlns:p14="http://schemas.microsoft.com/office/powerpoint/2010/main" val="128576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dirty="0"/>
              <a:t>Dig for Victory meant digging up your garden to grow as much of your own food as possible.</a:t>
            </a:r>
          </a:p>
          <a:p>
            <a:pPr fontAlgn="base"/>
            <a:r>
              <a:rPr lang="en-GB" sz="1200" dirty="0"/>
              <a:t>5 mins video:  https://youtu.be/35NpLveVZDg</a:t>
            </a:r>
          </a:p>
          <a:p>
            <a:pPr fontAlgn="base"/>
            <a:endParaRPr lang="en-GB" sz="1200" dirty="0"/>
          </a:p>
          <a:p>
            <a:pPr fontAlgn="base"/>
            <a:r>
              <a:rPr lang="en-GB" sz="1200" dirty="0"/>
              <a:t>The United Kingdom produced less of half of the food needed to feed the population before the start of WW2. It was mainly imported from other countries.</a:t>
            </a:r>
          </a:p>
          <a:p>
            <a:pPr fontAlgn="base"/>
            <a:r>
              <a:rPr lang="en-GB" sz="1200" dirty="0"/>
              <a:t>When the war started, boats and aircraft delivering food were being sunk or shot down, so there were shortages. Rationing was introduced to ensure there was enough for everyone and people were encouraged to their own vegetables and fruit. </a:t>
            </a:r>
          </a:p>
          <a:p>
            <a:pPr fontAlgn="base"/>
            <a:r>
              <a:rPr lang="en-GB" sz="1200" dirty="0"/>
              <a:t>Posters were produced, such as shown above, to advertise the scheme and get people involved.</a:t>
            </a:r>
          </a:p>
        </p:txBody>
      </p:sp>
      <p:sp>
        <p:nvSpPr>
          <p:cNvPr id="4" name="Slide Number Placeholder 3"/>
          <p:cNvSpPr>
            <a:spLocks noGrp="1"/>
          </p:cNvSpPr>
          <p:nvPr>
            <p:ph type="sldNum" sz="quarter" idx="10"/>
          </p:nvPr>
        </p:nvSpPr>
        <p:spPr/>
        <p:txBody>
          <a:bodyPr/>
          <a:lstStyle/>
          <a:p>
            <a:fld id="{9FAD2273-74D6-40EF-A458-75E4AFD88CD9}" type="slidenum">
              <a:rPr lang="en-GB" smtClean="0"/>
              <a:t>3</a:t>
            </a:fld>
            <a:endParaRPr lang="en-GB" dirty="0"/>
          </a:p>
        </p:txBody>
      </p:sp>
    </p:spTree>
    <p:extLst>
      <p:ext uri="{BB962C8B-B14F-4D97-AF65-F5344CB8AC3E}">
        <p14:creationId xmlns:p14="http://schemas.microsoft.com/office/powerpoint/2010/main" val="3836724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the benefit of sharing with your neighbours? </a:t>
            </a:r>
          </a:p>
          <a:p>
            <a:pPr marL="171450" indent="-171450">
              <a:buFontTx/>
              <a:buChar char="-"/>
            </a:pPr>
            <a:r>
              <a:rPr lang="en-GB" dirty="0"/>
              <a:t>Share produce</a:t>
            </a:r>
          </a:p>
          <a:p>
            <a:pPr marL="171450" indent="-171450">
              <a:buFontTx/>
              <a:buChar char="-"/>
            </a:pPr>
            <a:r>
              <a:rPr lang="en-GB" dirty="0"/>
              <a:t>Grow different foods and get variety</a:t>
            </a:r>
          </a:p>
          <a:p>
            <a:pPr marL="171450" indent="-171450">
              <a:buFontTx/>
              <a:buChar char="-"/>
            </a:pPr>
            <a:endParaRPr lang="en-GB" dirty="0"/>
          </a:p>
          <a:p>
            <a:pPr marL="0" indent="0">
              <a:buFontTx/>
              <a:buNone/>
            </a:pPr>
            <a:r>
              <a:rPr lang="en-GB" dirty="0"/>
              <a:t>Differentiation:</a:t>
            </a:r>
          </a:p>
          <a:p>
            <a:pPr marL="0" indent="0">
              <a:buFontTx/>
              <a:buNone/>
            </a:pPr>
            <a:r>
              <a:rPr lang="en-GB" dirty="0"/>
              <a:t>1.  pre drawn grid </a:t>
            </a:r>
          </a:p>
          <a:p>
            <a:pPr marL="171450" indent="-171450">
              <a:buFontTx/>
              <a:buChar char="-"/>
            </a:pPr>
            <a:r>
              <a:rPr lang="en-GB" dirty="0"/>
              <a:t>Cut out pictures of different fruit/vegetables to allow them to select their own and place on the grid.</a:t>
            </a:r>
          </a:p>
          <a:p>
            <a:pPr marL="171450" indent="-171450">
              <a:buFontTx/>
              <a:buChar char="-"/>
            </a:pPr>
            <a:r>
              <a:rPr lang="en-GB" dirty="0"/>
              <a:t>Draw the food instead of writing the words.</a:t>
            </a:r>
          </a:p>
          <a:p>
            <a:pPr marL="171450" indent="-171450">
              <a:buFontTx/>
              <a:buChar char="-"/>
            </a:pPr>
            <a:endParaRPr lang="en-GB" dirty="0"/>
          </a:p>
          <a:p>
            <a:pPr marL="228600" indent="-228600">
              <a:buFontTx/>
              <a:buAutoNum type="arabicPeriod" startAt="2"/>
            </a:pPr>
            <a:r>
              <a:rPr lang="en-GB" dirty="0"/>
              <a:t>Layout a large sheet of plastic on the floor that is approximately the size of the garden. </a:t>
            </a:r>
          </a:p>
          <a:p>
            <a:pPr marL="171450" indent="-171450">
              <a:buFontTx/>
              <a:buChar char="-"/>
            </a:pPr>
            <a:r>
              <a:rPr lang="en-GB" dirty="0"/>
              <a:t>Draw with board markers the actual dimensions of each area of the garden.</a:t>
            </a:r>
          </a:p>
          <a:p>
            <a:pPr marL="171450" indent="-171450">
              <a:buFontTx/>
              <a:buChar char="-"/>
            </a:pPr>
            <a:r>
              <a:rPr lang="en-GB" dirty="0"/>
              <a:t>Visualise the actual area.</a:t>
            </a:r>
          </a:p>
          <a:p>
            <a:pPr marL="171450" indent="-171450">
              <a:buFontTx/>
              <a:buChar char="-"/>
            </a:pPr>
            <a:r>
              <a:rPr lang="en-GB" dirty="0"/>
              <a:t>Get real food items, e.g. carrots, potatoes, onions and lay them in each area.</a:t>
            </a:r>
          </a:p>
        </p:txBody>
      </p:sp>
      <p:sp>
        <p:nvSpPr>
          <p:cNvPr id="4" name="Slide Number Placeholder 3"/>
          <p:cNvSpPr>
            <a:spLocks noGrp="1"/>
          </p:cNvSpPr>
          <p:nvPr>
            <p:ph type="sldNum" sz="quarter" idx="10"/>
          </p:nvPr>
        </p:nvSpPr>
        <p:spPr/>
        <p:txBody>
          <a:bodyPr/>
          <a:lstStyle/>
          <a:p>
            <a:fld id="{9FAD2273-74D6-40EF-A458-75E4AFD88CD9}" type="slidenum">
              <a:rPr lang="en-GB" smtClean="0"/>
              <a:t>4</a:t>
            </a:fld>
            <a:endParaRPr lang="en-GB" dirty="0"/>
          </a:p>
        </p:txBody>
      </p:sp>
    </p:spTree>
    <p:extLst>
      <p:ext uri="{BB962C8B-B14F-4D97-AF65-F5344CB8AC3E}">
        <p14:creationId xmlns:p14="http://schemas.microsoft.com/office/powerpoint/2010/main" val="4103063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none" dirty="0"/>
              <a:t>Extended task:</a:t>
            </a:r>
          </a:p>
          <a:p>
            <a:endParaRPr lang="en-GB" dirty="0"/>
          </a:p>
          <a:p>
            <a:r>
              <a:rPr lang="en-GB" dirty="0"/>
              <a:t>Dimensions to consider:</a:t>
            </a:r>
          </a:p>
          <a:p>
            <a:r>
              <a:rPr lang="en-GB" dirty="0"/>
              <a:t>25 cm between each row of seeds</a:t>
            </a:r>
          </a:p>
          <a:p>
            <a:r>
              <a:rPr lang="en-GB" dirty="0"/>
              <a:t>25 cm between each plant.</a:t>
            </a:r>
          </a:p>
          <a:p>
            <a:endParaRPr lang="en-GB" dirty="0"/>
          </a:p>
          <a:p>
            <a:r>
              <a:rPr lang="en-GB" dirty="0"/>
              <a:t>Share food with neighbours – increase variety of foods, improve morale.</a:t>
            </a:r>
          </a:p>
          <a:p>
            <a:r>
              <a:rPr lang="en-GB" dirty="0"/>
              <a:t>Crop rotation – what would you grow in each season? Research season vegetable and plan for spring/summer/autumn.</a:t>
            </a:r>
          </a:p>
        </p:txBody>
      </p:sp>
      <p:sp>
        <p:nvSpPr>
          <p:cNvPr id="4" name="Slide Number Placeholder 3"/>
          <p:cNvSpPr>
            <a:spLocks noGrp="1"/>
          </p:cNvSpPr>
          <p:nvPr>
            <p:ph type="sldNum" sz="quarter" idx="10"/>
          </p:nvPr>
        </p:nvSpPr>
        <p:spPr/>
        <p:txBody>
          <a:bodyPr/>
          <a:lstStyle/>
          <a:p>
            <a:fld id="{9FAD2273-74D6-40EF-A458-75E4AFD88CD9}" type="slidenum">
              <a:rPr lang="en-GB" smtClean="0"/>
              <a:t>5</a:t>
            </a:fld>
            <a:endParaRPr lang="en-GB" dirty="0"/>
          </a:p>
        </p:txBody>
      </p:sp>
    </p:spTree>
    <p:extLst>
      <p:ext uri="{BB962C8B-B14F-4D97-AF65-F5344CB8AC3E}">
        <p14:creationId xmlns:p14="http://schemas.microsoft.com/office/powerpoint/2010/main" val="453833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fruits and vegetables can be grown on an allotment/vegetable garden?</a:t>
            </a:r>
          </a:p>
          <a:p>
            <a:pPr algn="l" fontAlgn="base"/>
            <a:r>
              <a:rPr lang="en-GB" dirty="0"/>
              <a:t>The government advised that you grow </a:t>
            </a:r>
            <a:r>
              <a:rPr lang="en-GB" b="0" i="0" dirty="0">
                <a:solidFill>
                  <a:srgbClr val="000000"/>
                </a:solidFill>
                <a:effectLst/>
                <a:latin typeface="Arvo"/>
              </a:rPr>
              <a:t>vegetables for you and your family every week of the year - never a week without food from your garden or allotment.</a:t>
            </a:r>
          </a:p>
          <a:p>
            <a:pPr algn="l" fontAlgn="base"/>
            <a:endParaRPr lang="en-GB" b="0" i="0" dirty="0">
              <a:solidFill>
                <a:srgbClr val="000000"/>
              </a:solidFill>
              <a:effectLst/>
              <a:latin typeface="Arvo"/>
            </a:endParaRPr>
          </a:p>
          <a:p>
            <a:pPr algn="l" fontAlgn="base"/>
            <a:r>
              <a:rPr lang="en-GB" b="0" i="0" dirty="0">
                <a:solidFill>
                  <a:srgbClr val="000000"/>
                </a:solidFill>
                <a:effectLst/>
                <a:latin typeface="Arvo"/>
              </a:rPr>
              <a:t>Not only fresh peas and lettuce in June - new potatoes in July, but all the health-giving vegetables in winter when supplies were scarce:</a:t>
            </a:r>
          </a:p>
          <a:p>
            <a:pPr algn="l" fontAlgn="base"/>
            <a:r>
              <a:rPr lang="en-GB" b="0" i="0" dirty="0">
                <a:solidFill>
                  <a:srgbClr val="000000"/>
                </a:solidFill>
                <a:effectLst/>
                <a:latin typeface="Arvo"/>
              </a:rPr>
              <a:t>savoy cabbages, sprouts, kale, sprouting broccoli, broccoli, onions, leeks, carrots, parsnips - vegetables all the year round if you</a:t>
            </a:r>
          </a:p>
          <a:p>
            <a:pPr algn="l" fontAlgn="base"/>
            <a:r>
              <a:rPr lang="en-GB" b="0" i="0" dirty="0">
                <a:solidFill>
                  <a:srgbClr val="000000"/>
                </a:solidFill>
                <a:effectLst/>
                <a:latin typeface="Gravitas One"/>
              </a:rPr>
              <a:t>“DIG WELL AND CROP WISELY”</a:t>
            </a:r>
          </a:p>
          <a:p>
            <a:endParaRPr lang="en-GB" dirty="0"/>
          </a:p>
          <a:p>
            <a:r>
              <a:rPr lang="en-GB" dirty="0"/>
              <a:t>Vegetables: beetroots, carrots, courgettes, peas, pumpkins, potatoes, runner beans.</a:t>
            </a:r>
          </a:p>
          <a:p>
            <a:r>
              <a:rPr lang="en-GB" dirty="0"/>
              <a:t>Fruit: strawberries, gooseberries, if have trees already, apple/pear/plums.</a:t>
            </a:r>
          </a:p>
          <a:p>
            <a:endParaRPr lang="en-GB" dirty="0"/>
          </a:p>
          <a:p>
            <a:r>
              <a:rPr lang="en-GB" dirty="0"/>
              <a:t>REMEMBER OUR UK CLIMATE IS NOT SUITABLE FOR A LOT OF FRUIT LEARNERS MAY BE USED TO.</a:t>
            </a:r>
          </a:p>
          <a:p>
            <a:pPr marL="0" indent="0">
              <a:buFontTx/>
              <a:buNone/>
            </a:pPr>
            <a:endParaRPr lang="en-GB" dirty="0"/>
          </a:p>
          <a:p>
            <a:r>
              <a:rPr lang="en-GB" dirty="0"/>
              <a:t>Other things that could be added:</a:t>
            </a:r>
          </a:p>
          <a:p>
            <a:pPr marL="171450" indent="-171450">
              <a:buFontTx/>
              <a:buChar char="-"/>
            </a:pPr>
            <a:r>
              <a:rPr lang="en-GB" dirty="0"/>
              <a:t>Chickens – provide meat and eggs – meat and eggs are rationed during the war.</a:t>
            </a:r>
          </a:p>
          <a:p>
            <a:pPr marL="171450" indent="-171450">
              <a:buFontTx/>
              <a:buChar char="-"/>
            </a:pPr>
            <a:r>
              <a:rPr lang="en-GB" dirty="0"/>
              <a:t>Greenhouse – help cultivate the plants, protect from the cold.</a:t>
            </a:r>
          </a:p>
          <a:p>
            <a:pPr marL="171450" indent="-171450">
              <a:buFontTx/>
              <a:buChar char="-"/>
            </a:pPr>
            <a:r>
              <a:rPr lang="en-GB" dirty="0"/>
              <a:t>Shed – store your equipment and vegetables</a:t>
            </a:r>
          </a:p>
        </p:txBody>
      </p:sp>
      <p:sp>
        <p:nvSpPr>
          <p:cNvPr id="4" name="Slide Number Placeholder 3"/>
          <p:cNvSpPr>
            <a:spLocks noGrp="1"/>
          </p:cNvSpPr>
          <p:nvPr>
            <p:ph type="sldNum" sz="quarter" idx="10"/>
          </p:nvPr>
        </p:nvSpPr>
        <p:spPr/>
        <p:txBody>
          <a:bodyPr/>
          <a:lstStyle/>
          <a:p>
            <a:fld id="{9FAD2273-74D6-40EF-A458-75E4AFD88CD9}" type="slidenum">
              <a:rPr lang="en-GB" smtClean="0"/>
              <a:t>6</a:t>
            </a:fld>
            <a:endParaRPr lang="en-GB" dirty="0"/>
          </a:p>
        </p:txBody>
      </p:sp>
    </p:spTree>
    <p:extLst>
      <p:ext uri="{BB962C8B-B14F-4D97-AF65-F5344CB8AC3E}">
        <p14:creationId xmlns:p14="http://schemas.microsoft.com/office/powerpoint/2010/main" val="1473475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2E8C40-E8E0-49FB-A706-60F7ABCEE30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2926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 of a simple design – share to aid learners.</a:t>
            </a:r>
          </a:p>
          <a:p>
            <a:pPr marL="0" indent="0">
              <a:buNone/>
            </a:pPr>
            <a:endParaRPr lang="en-GB" dirty="0"/>
          </a:p>
        </p:txBody>
      </p:sp>
      <p:sp>
        <p:nvSpPr>
          <p:cNvPr id="4" name="Slide Number Placeholder 3"/>
          <p:cNvSpPr>
            <a:spLocks noGrp="1"/>
          </p:cNvSpPr>
          <p:nvPr>
            <p:ph type="sldNum" sz="quarter" idx="5"/>
          </p:nvPr>
        </p:nvSpPr>
        <p:spPr/>
        <p:txBody>
          <a:bodyPr/>
          <a:lstStyle/>
          <a:p>
            <a:fld id="{E70D4E27-8A95-48B6-86B5-6625768F2449}" type="slidenum">
              <a:rPr lang="en-GB" smtClean="0"/>
              <a:t>8</a:t>
            </a:fld>
            <a:endParaRPr lang="en-GB"/>
          </a:p>
        </p:txBody>
      </p:sp>
    </p:spTree>
    <p:extLst>
      <p:ext uri="{BB962C8B-B14F-4D97-AF65-F5344CB8AC3E}">
        <p14:creationId xmlns:p14="http://schemas.microsoft.com/office/powerpoint/2010/main" val="4179421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 of an extended design - share to aid learners.</a:t>
            </a:r>
          </a:p>
        </p:txBody>
      </p:sp>
      <p:sp>
        <p:nvSpPr>
          <p:cNvPr id="4" name="Slide Number Placeholder 3"/>
          <p:cNvSpPr>
            <a:spLocks noGrp="1"/>
          </p:cNvSpPr>
          <p:nvPr>
            <p:ph type="sldNum" sz="quarter" idx="5"/>
          </p:nvPr>
        </p:nvSpPr>
        <p:spPr/>
        <p:txBody>
          <a:bodyPr/>
          <a:lstStyle/>
          <a:p>
            <a:fld id="{E70D4E27-8A95-48B6-86B5-6625768F2449}" type="slidenum">
              <a:rPr lang="en-GB" smtClean="0"/>
              <a:t>9</a:t>
            </a:fld>
            <a:endParaRPr lang="en-GB"/>
          </a:p>
        </p:txBody>
      </p:sp>
    </p:spTree>
    <p:extLst>
      <p:ext uri="{BB962C8B-B14F-4D97-AF65-F5344CB8AC3E}">
        <p14:creationId xmlns:p14="http://schemas.microsoft.com/office/powerpoint/2010/main" val="918336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 of a more complex extended design - share to aid learners.</a:t>
            </a:r>
          </a:p>
          <a:p>
            <a:pPr marL="0" indent="0">
              <a:buNone/>
            </a:pPr>
            <a:endParaRPr lang="en-GB" dirty="0"/>
          </a:p>
        </p:txBody>
      </p:sp>
      <p:sp>
        <p:nvSpPr>
          <p:cNvPr id="4" name="Slide Number Placeholder 3"/>
          <p:cNvSpPr>
            <a:spLocks noGrp="1"/>
          </p:cNvSpPr>
          <p:nvPr>
            <p:ph type="sldNum" sz="quarter" idx="5"/>
          </p:nvPr>
        </p:nvSpPr>
        <p:spPr/>
        <p:txBody>
          <a:bodyPr/>
          <a:lstStyle/>
          <a:p>
            <a:fld id="{E70D4E27-8A95-48B6-86B5-6625768F2449}" type="slidenum">
              <a:rPr lang="en-GB" smtClean="0"/>
              <a:t>10</a:t>
            </a:fld>
            <a:endParaRPr lang="en-GB"/>
          </a:p>
        </p:txBody>
      </p:sp>
    </p:spTree>
    <p:extLst>
      <p:ext uri="{BB962C8B-B14F-4D97-AF65-F5344CB8AC3E}">
        <p14:creationId xmlns:p14="http://schemas.microsoft.com/office/powerpoint/2010/main" val="2462088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7/22/2024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7/22/2024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7/22/2024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91312"/>
            <a:ext cx="7886700" cy="699377"/>
          </a:xfrm>
        </p:spPr>
        <p:txBody>
          <a:bodyPr/>
          <a:lstStyle/>
          <a:p>
            <a:r>
              <a:rPr lang="en-US" dirty="0"/>
              <a:t>Click to edit Master title style</a:t>
            </a:r>
          </a:p>
        </p:txBody>
      </p:sp>
      <p:sp>
        <p:nvSpPr>
          <p:cNvPr id="3" name="Content Placeholder 2"/>
          <p:cNvSpPr>
            <a:spLocks noGrp="1"/>
          </p:cNvSpPr>
          <p:nvPr>
            <p:ph idx="1"/>
          </p:nvPr>
        </p:nvSpPr>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7/22/2024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7/22/2024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7/22/2024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7/22/2024</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7/22/2024</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7/22/2024</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7/22/2024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7/22/2024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35NpLveVZD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23095"/>
            <a:ext cx="9143998" cy="830997"/>
          </a:xfrm>
          <a:prstGeom prst="rect">
            <a:avLst/>
          </a:prstGeom>
          <a:noFill/>
        </p:spPr>
        <p:txBody>
          <a:bodyPr wrap="square" rtlCol="0">
            <a:spAutoFit/>
          </a:bodyPr>
          <a:lstStyle/>
          <a:p>
            <a:pPr algn="ctr"/>
            <a:r>
              <a:rPr lang="en-GB" sz="4800" b="1" dirty="0">
                <a:cs typeface="Arial"/>
              </a:rPr>
              <a:t>Design a wartime vegetable garden</a:t>
            </a:r>
            <a:endParaRPr lang="en-US" sz="4800" b="1" dirty="0">
              <a:cs typeface="Arial"/>
            </a:endParaRPr>
          </a:p>
        </p:txBody>
      </p:sp>
      <p:sp>
        <p:nvSpPr>
          <p:cNvPr id="6" name="TextBox 5">
            <a:extLst>
              <a:ext uri="{FF2B5EF4-FFF2-40B4-BE49-F238E27FC236}">
                <a16:creationId xmlns:a16="http://schemas.microsoft.com/office/drawing/2014/main" id="{56DC60A3-752F-4355-B71F-61B141DF7F41}"/>
              </a:ext>
            </a:extLst>
          </p:cNvPr>
          <p:cNvSpPr txBox="1"/>
          <p:nvPr/>
        </p:nvSpPr>
        <p:spPr>
          <a:xfrm>
            <a:off x="577849" y="5444119"/>
            <a:ext cx="7988300" cy="453970"/>
          </a:xfrm>
          <a:prstGeom prst="rect">
            <a:avLst/>
          </a:prstGeom>
          <a:noFill/>
        </p:spPr>
        <p:txBody>
          <a:bodyPr wrap="square" rtlCol="0">
            <a:spAutoFit/>
          </a:bodyPr>
          <a:lstStyle>
            <a:defPPr>
              <a:defRPr lang="en-US"/>
            </a:defPPr>
            <a:lvl1pPr algn="ctr">
              <a:defRPr sz="2400">
                <a:latin typeface="Arial" panose="020B0604020202020204" pitchFamily="34" charset="0"/>
                <a:cs typeface="Arial" panose="020B0604020202020204" pitchFamily="34" charset="0"/>
              </a:defRPr>
            </a:lvl1pPr>
          </a:lstStyle>
          <a:p>
            <a:r>
              <a:rPr lang="en-GB" sz="2350" dirty="0">
                <a:latin typeface="+mn-lt"/>
              </a:rPr>
              <a:t>Dig for Victory</a:t>
            </a:r>
          </a:p>
        </p:txBody>
      </p:sp>
      <p:pic>
        <p:nvPicPr>
          <p:cNvPr id="1026" name="Picture 2">
            <a:extLst>
              <a:ext uri="{FF2B5EF4-FFF2-40B4-BE49-F238E27FC236}">
                <a16:creationId xmlns:a16="http://schemas.microsoft.com/office/drawing/2014/main" id="{4B28C82C-1591-B35C-4676-6ECDEA7EFE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035" y="2250569"/>
            <a:ext cx="1894064" cy="28731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99F2098-3981-2D84-2B61-D37E218C26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5901" y="2274443"/>
            <a:ext cx="1894064" cy="28892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DA862CA-21BE-4571-1AD8-66A8CCFB90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2701" y="2250569"/>
            <a:ext cx="1985351" cy="288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508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paper with a diagram of a garden&#10;&#10;Description automatically generated">
            <a:extLst>
              <a:ext uri="{FF2B5EF4-FFF2-40B4-BE49-F238E27FC236}">
                <a16:creationId xmlns:a16="http://schemas.microsoft.com/office/drawing/2014/main" id="{B4C901C2-C9B9-3869-277A-E025A42D4C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7758" y="994382"/>
            <a:ext cx="4808483" cy="5050818"/>
          </a:xfrm>
          <a:prstGeom prst="rect">
            <a:avLst/>
          </a:prstGeom>
        </p:spPr>
      </p:pic>
    </p:spTree>
    <p:extLst>
      <p:ext uri="{BB962C8B-B14F-4D97-AF65-F5344CB8AC3E}">
        <p14:creationId xmlns:p14="http://schemas.microsoft.com/office/powerpoint/2010/main" val="2460708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6FA8D79-BF27-73B0-60A4-5F120F3D7C32}"/>
              </a:ext>
            </a:extLst>
          </p:cNvPr>
          <p:cNvSpPr txBox="1">
            <a:spLocks/>
          </p:cNvSpPr>
          <p:nvPr/>
        </p:nvSpPr>
        <p:spPr>
          <a:xfrm>
            <a:off x="231036" y="1154621"/>
            <a:ext cx="7310195" cy="680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Calibri" panose="020F0502020204030204" pitchFamily="34" charset="0"/>
                <a:ea typeface="Calibri" panose="020F0502020204030204" pitchFamily="34" charset="0"/>
                <a:cs typeface="Calibri" panose="020F0502020204030204" pitchFamily="34" charset="0"/>
              </a:rPr>
              <a:t>Extension</a:t>
            </a:r>
          </a:p>
        </p:txBody>
      </p:sp>
      <p:sp>
        <p:nvSpPr>
          <p:cNvPr id="2" name="Content Placeholder 2">
            <a:extLst>
              <a:ext uri="{FF2B5EF4-FFF2-40B4-BE49-F238E27FC236}">
                <a16:creationId xmlns:a16="http://schemas.microsoft.com/office/drawing/2014/main" id="{AB2C5ECE-0C91-87C1-EA52-4BC1903E8D00}"/>
              </a:ext>
            </a:extLst>
          </p:cNvPr>
          <p:cNvSpPr>
            <a:spLocks noGrp="1"/>
          </p:cNvSpPr>
          <p:nvPr>
            <p:ph idx="1"/>
          </p:nvPr>
        </p:nvSpPr>
        <p:spPr>
          <a:xfrm>
            <a:off x="406894" y="2136612"/>
            <a:ext cx="4838437" cy="3372090"/>
          </a:xfrm>
        </p:spPr>
        <p:txBody>
          <a:bodyPr>
            <a:normAutofit/>
          </a:bodyPr>
          <a:lstStyle/>
          <a:p>
            <a:pPr>
              <a:buFont typeface="Arial" panose="020B0604020202020204" pitchFamily="34" charset="0"/>
              <a:buChar char="•"/>
            </a:pPr>
            <a:r>
              <a:rPr lang="en-GB" sz="2400" dirty="0"/>
              <a:t>Create a table showing which  fruits and vegetables will be seeds and which will be seedlings</a:t>
            </a:r>
          </a:p>
          <a:p>
            <a:pPr>
              <a:buFont typeface="Arial" panose="020B0604020202020204" pitchFamily="34" charset="0"/>
              <a:buChar char="•"/>
            </a:pPr>
            <a:endParaRPr lang="en-GB" sz="2400" dirty="0"/>
          </a:p>
          <a:p>
            <a:pPr>
              <a:buFont typeface="Arial" panose="020B0604020202020204" pitchFamily="34" charset="0"/>
              <a:buChar char="•"/>
            </a:pPr>
            <a:r>
              <a:rPr lang="en-GB" sz="2400" dirty="0"/>
              <a:t>Design a poster to encourage your neighbours to ‘Dig for Victory’</a:t>
            </a:r>
          </a:p>
        </p:txBody>
      </p:sp>
      <p:pic>
        <p:nvPicPr>
          <p:cNvPr id="2050" name="Picture 2">
            <a:extLst>
              <a:ext uri="{FF2B5EF4-FFF2-40B4-BE49-F238E27FC236}">
                <a16:creationId xmlns:a16="http://schemas.microsoft.com/office/drawing/2014/main" id="{98341F05-CD0F-B329-C4A6-ABA5C56845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106" y="1964334"/>
            <a:ext cx="3491773" cy="2618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206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C140E9-ABC0-22FD-1388-537C1DC7B055}"/>
              </a:ext>
            </a:extLst>
          </p:cNvPr>
          <p:cNvSpPr txBox="1"/>
          <p:nvPr/>
        </p:nvSpPr>
        <p:spPr>
          <a:xfrm>
            <a:off x="899592" y="1143759"/>
            <a:ext cx="7344816" cy="4570482"/>
          </a:xfrm>
          <a:prstGeom prst="rect">
            <a:avLst/>
          </a:prstGeom>
          <a:noFill/>
        </p:spPr>
        <p:txBody>
          <a:bodyPr wrap="square">
            <a:spAutoFit/>
          </a:bodyPr>
          <a:lstStyle/>
          <a:p>
            <a:pPr fontAlgn="base"/>
            <a:r>
              <a:rPr lang="en-GB" sz="2000" b="1" u="sng" dirty="0">
                <a:effectLst/>
                <a:latin typeface="Calibri" panose="020F0502020204030204" pitchFamily="34" charset="0"/>
                <a:ea typeface="Times New Roman" panose="02020603050405020304" pitchFamily="18" charset="0"/>
                <a:cs typeface="Calibri" panose="020F0502020204030204" pitchFamily="34" charset="0"/>
              </a:rPr>
              <a:t>Stay safe</a:t>
            </a:r>
            <a:r>
              <a:rPr lang="en-GB" sz="2000" b="1" dirty="0">
                <a:effectLst/>
                <a:latin typeface="Calibri" panose="020F0502020204030204" pitchFamily="34" charset="0"/>
                <a:ea typeface="Times New Roman" panose="02020603050405020304" pitchFamily="18" charset="0"/>
                <a:cs typeface="Calibri" panose="020F0502020204030204" pitchFamily="34" charset="0"/>
              </a:rPr>
              <a:t>  </a:t>
            </a:r>
          </a:p>
          <a:p>
            <a:pPr fontAlgn="base"/>
            <a:endParaRPr lang="en-GB" sz="11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Whether you are a scientist researching a new medicine or an engineer solving climate change, safety always comes first. An adult must always be around and supervising when doing this activity. You are responsible for:</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ensuring that any equipment used for this activity is in good working condition</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behaving sensibly and following any safety instructions so as not to hurt or injure yourself or others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US" sz="2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Please note that in the absence of any negligence or other breach of duty by us, this activity is carried out at your own risk. It is important to take extra care at the stages marked with this symbol: ⚠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898710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FF7871-7151-D8E4-3983-3F498EF6082E}"/>
              </a:ext>
            </a:extLst>
          </p:cNvPr>
          <p:cNvSpPr txBox="1"/>
          <p:nvPr/>
        </p:nvSpPr>
        <p:spPr>
          <a:xfrm>
            <a:off x="297930" y="1970795"/>
            <a:ext cx="4987748" cy="2862322"/>
          </a:xfrm>
          <a:prstGeom prst="rect">
            <a:avLst/>
          </a:prstGeom>
          <a:noFill/>
        </p:spPr>
        <p:txBody>
          <a:bodyPr wrap="square">
            <a:spAutoFit/>
          </a:bodyPr>
          <a:lstStyle/>
          <a:p>
            <a:pPr marL="342900" indent="-342900" fontAlgn="base">
              <a:buFont typeface="Arial" panose="020B0604020202020204" pitchFamily="34" charset="0"/>
              <a:buChar char="•"/>
            </a:pPr>
            <a:r>
              <a:rPr lang="en-GB" sz="2400" dirty="0"/>
              <a:t>What was it?</a:t>
            </a:r>
          </a:p>
          <a:p>
            <a:pPr marL="342900" indent="-342900" fontAlgn="base">
              <a:buFont typeface="Arial" panose="020B0604020202020204" pitchFamily="34" charset="0"/>
              <a:buChar char="•"/>
            </a:pPr>
            <a:r>
              <a:rPr lang="en-GB" sz="2400" dirty="0">
                <a:effectLst/>
                <a:latin typeface="Calibri" panose="020F0502020204030204" pitchFamily="34" charset="0"/>
                <a:ea typeface="Times New Roman" panose="02020603050405020304" pitchFamily="18" charset="0"/>
                <a:cs typeface="Calibri" panose="020F0502020204030204" pitchFamily="34" charset="0"/>
              </a:rPr>
              <a:t>Why was it used?</a:t>
            </a:r>
            <a:endParaRPr lang="en-GB" sz="2400" dirty="0">
              <a:latin typeface="Calibri" panose="020F0502020204030204" pitchFamily="34" charset="0"/>
              <a:ea typeface="Times New Roman" panose="02020603050405020304" pitchFamily="18" charset="0"/>
              <a:cs typeface="Calibri" panose="020F0502020204030204" pitchFamily="34" charset="0"/>
            </a:endParaRPr>
          </a:p>
          <a:p>
            <a:pPr fontAlgn="base"/>
            <a:endParaRPr lang="en-GB" sz="24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400" dirty="0">
                <a:latin typeface="Calibri" panose="020F0502020204030204" pitchFamily="34" charset="0"/>
                <a:ea typeface="Times New Roman" panose="02020603050405020304" pitchFamily="18" charset="0"/>
                <a:cs typeface="Calibri" panose="020F0502020204030204" pitchFamily="34" charset="0"/>
              </a:rPr>
              <a:t>Watch the video below: </a:t>
            </a:r>
          </a:p>
          <a:p>
            <a:pPr marL="342900" indent="-342900" fontAlgn="base">
              <a:buFont typeface="Arial" panose="020B0604020202020204" pitchFamily="34" charset="0"/>
              <a:buChar char="•"/>
            </a:pPr>
            <a:r>
              <a:rPr lang="en-GB" sz="2400" dirty="0">
                <a:effectLst/>
                <a:latin typeface="Calibri" panose="020F0502020204030204" pitchFamily="34" charset="0"/>
                <a:ea typeface="Times New Roman" panose="02020603050405020304" pitchFamily="18" charset="0"/>
                <a:cs typeface="Calibri" panose="020F0502020204030204" pitchFamily="34" charset="0"/>
                <a:hlinkClick r:id="rId3"/>
              </a:rPr>
              <a:t>https://www.youtube.com/watch?v=35NpLveVZDg</a:t>
            </a:r>
            <a:r>
              <a:rPr lang="en-GB" sz="2400" dirty="0">
                <a:effectLst/>
                <a:latin typeface="Calibri" panose="020F0502020204030204" pitchFamily="34" charset="0"/>
                <a:ea typeface="Times New Roman" panose="02020603050405020304" pitchFamily="18" charset="0"/>
                <a:cs typeface="Calibri" panose="020F0502020204030204" pitchFamily="34" charset="0"/>
              </a:rPr>
              <a:t> </a:t>
            </a:r>
          </a:p>
          <a:p>
            <a:pPr marL="342900" indent="-342900" fontAlgn="base">
              <a:buFont typeface="Arial" panose="020B0604020202020204" pitchFamily="34" charset="0"/>
              <a:buChar char="•"/>
            </a:pP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Title 1">
            <a:extLst>
              <a:ext uri="{FF2B5EF4-FFF2-40B4-BE49-F238E27FC236}">
                <a16:creationId xmlns:a16="http://schemas.microsoft.com/office/drawing/2014/main" id="{1AF18EA1-5F81-66D7-1322-76DA4A8DEBF0}"/>
              </a:ext>
            </a:extLst>
          </p:cNvPr>
          <p:cNvSpPr>
            <a:spLocks noGrp="1"/>
          </p:cNvSpPr>
          <p:nvPr>
            <p:ph type="title"/>
          </p:nvPr>
        </p:nvSpPr>
        <p:spPr>
          <a:xfrm>
            <a:off x="231036" y="1154621"/>
            <a:ext cx="7911478"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Dig for Victory</a:t>
            </a:r>
          </a:p>
        </p:txBody>
      </p:sp>
      <p:pic>
        <p:nvPicPr>
          <p:cNvPr id="4" name="Picture 6">
            <a:extLst>
              <a:ext uri="{FF2B5EF4-FFF2-40B4-BE49-F238E27FC236}">
                <a16:creationId xmlns:a16="http://schemas.microsoft.com/office/drawing/2014/main" id="{A70BAAF8-1475-CB1E-E560-5A3CFF3036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715" y="1620055"/>
            <a:ext cx="2805859" cy="4083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751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FF7871-7151-D8E4-3983-3F498EF6082E}"/>
              </a:ext>
            </a:extLst>
          </p:cNvPr>
          <p:cNvSpPr txBox="1"/>
          <p:nvPr/>
        </p:nvSpPr>
        <p:spPr>
          <a:xfrm>
            <a:off x="297930" y="1862835"/>
            <a:ext cx="6202883" cy="3785652"/>
          </a:xfrm>
          <a:prstGeom prst="rect">
            <a:avLst/>
          </a:prstGeom>
          <a:noFill/>
        </p:spPr>
        <p:txBody>
          <a:bodyPr wrap="square">
            <a:spAutoFit/>
          </a:bodyPr>
          <a:lstStyle/>
          <a:p>
            <a:pPr marL="342900" indent="-342900" fontAlgn="base">
              <a:buFont typeface="Arial" panose="020B0604020202020204" pitchFamily="34" charset="0"/>
              <a:buChar char="•"/>
            </a:pPr>
            <a:r>
              <a:rPr lang="en-GB" sz="2400" dirty="0">
                <a:effectLst/>
                <a:latin typeface="Calibri" panose="020F0502020204030204" pitchFamily="34" charset="0"/>
                <a:ea typeface="Times New Roman" panose="02020603050405020304" pitchFamily="18" charset="0"/>
                <a:cs typeface="Calibri" panose="020F0502020204030204" pitchFamily="34" charset="0"/>
              </a:rPr>
              <a:t>Design a ‘Dig for Victory’ garden to feed your family</a:t>
            </a:r>
          </a:p>
          <a:p>
            <a:pPr marL="342900" indent="-342900" fontAlgn="base">
              <a:buFont typeface="Arial" panose="020B0604020202020204" pitchFamily="34" charset="0"/>
              <a:buChar char="•"/>
            </a:pPr>
            <a:r>
              <a:rPr lang="en-GB" sz="2400" dirty="0">
                <a:effectLst/>
                <a:latin typeface="Calibri" panose="020F0502020204030204" pitchFamily="34" charset="0"/>
                <a:ea typeface="Times New Roman" panose="02020603050405020304" pitchFamily="18" charset="0"/>
                <a:cs typeface="Calibri" panose="020F0502020204030204" pitchFamily="34" charset="0"/>
              </a:rPr>
              <a:t>What vegetables and fruit will you grow? </a:t>
            </a:r>
          </a:p>
          <a:p>
            <a:pPr marL="342900" indent="-342900" fontAlgn="base">
              <a:buFont typeface="Arial" panose="020B0604020202020204" pitchFamily="34" charset="0"/>
              <a:buChar char="•"/>
            </a:pPr>
            <a:r>
              <a:rPr lang="en-GB" sz="2400" dirty="0">
                <a:effectLst/>
                <a:latin typeface="Calibri" panose="020F0502020204030204" pitchFamily="34" charset="0"/>
                <a:ea typeface="Times New Roman" panose="02020603050405020304" pitchFamily="18" charset="0"/>
                <a:cs typeface="Calibri" panose="020F0502020204030204" pitchFamily="34" charset="0"/>
              </a:rPr>
              <a:t>Will you share food with the neighbours? </a:t>
            </a:r>
          </a:p>
          <a:p>
            <a:pPr fontAlgn="base"/>
            <a:endParaRPr lang="en-GB" sz="24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400" b="1" dirty="0">
                <a:latin typeface="Calibri" panose="020F0502020204030204" pitchFamily="34" charset="0"/>
                <a:ea typeface="Times New Roman" panose="02020603050405020304" pitchFamily="18" charset="0"/>
                <a:cs typeface="Calibri" panose="020F0502020204030204" pitchFamily="34" charset="0"/>
              </a:rPr>
              <a:t>Design criteria</a:t>
            </a:r>
            <a:endParaRPr lang="en-GB" sz="2400" b="1"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fontAlgn="base">
              <a:buFont typeface="Arial" panose="020B0604020202020204" pitchFamily="34" charset="0"/>
              <a:buChar char="•"/>
            </a:pPr>
            <a:r>
              <a:rPr lang="en-GB" sz="2400" dirty="0">
                <a:effectLst/>
                <a:latin typeface="Calibri" panose="020F0502020204030204" pitchFamily="34" charset="0"/>
                <a:ea typeface="Times New Roman" panose="02020603050405020304" pitchFamily="18" charset="0"/>
                <a:cs typeface="Calibri" panose="020F0502020204030204" pitchFamily="34" charset="0"/>
              </a:rPr>
              <a:t>Your garden must be 5 metres by 3 metres</a:t>
            </a:r>
          </a:p>
          <a:p>
            <a:pPr marL="342900" indent="-342900" fontAlgn="base">
              <a:buFont typeface="Arial" panose="020B0604020202020204" pitchFamily="34" charset="0"/>
              <a:buChar char="•"/>
            </a:pPr>
            <a:r>
              <a:rPr lang="en-GB" sz="2400" dirty="0">
                <a:effectLst/>
                <a:latin typeface="Calibri" panose="020F0502020204030204" pitchFamily="34" charset="0"/>
                <a:ea typeface="Times New Roman" panose="02020603050405020304" pitchFamily="18" charset="0"/>
                <a:cs typeface="Calibri" panose="020F0502020204030204" pitchFamily="34" charset="0"/>
              </a:rPr>
              <a:t>It must include at least 5 different vegetables</a:t>
            </a:r>
          </a:p>
          <a:p>
            <a:pPr marL="342900" indent="-342900" fontAlgn="base">
              <a:buFont typeface="Arial" panose="020B0604020202020204" pitchFamily="34" charset="0"/>
              <a:buChar char="•"/>
            </a:pPr>
            <a:r>
              <a:rPr lang="en-GB" sz="2400" dirty="0">
                <a:effectLst/>
                <a:latin typeface="Calibri" panose="020F0502020204030204" pitchFamily="34" charset="0"/>
                <a:ea typeface="Times New Roman" panose="02020603050405020304" pitchFamily="18" charset="0"/>
                <a:cs typeface="Calibri" panose="020F0502020204030204" pitchFamily="34" charset="0"/>
              </a:rPr>
              <a:t>There must be a 25 cm gap between each type of plant</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Title 1">
            <a:extLst>
              <a:ext uri="{FF2B5EF4-FFF2-40B4-BE49-F238E27FC236}">
                <a16:creationId xmlns:a16="http://schemas.microsoft.com/office/drawing/2014/main" id="{1AF18EA1-5F81-66D7-1322-76DA4A8DEBF0}"/>
              </a:ext>
            </a:extLst>
          </p:cNvPr>
          <p:cNvSpPr>
            <a:spLocks noGrp="1"/>
          </p:cNvSpPr>
          <p:nvPr>
            <p:ph type="title"/>
          </p:nvPr>
        </p:nvSpPr>
        <p:spPr>
          <a:xfrm>
            <a:off x="231036" y="1154621"/>
            <a:ext cx="7911478"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Your task</a:t>
            </a:r>
          </a:p>
        </p:txBody>
      </p:sp>
      <p:pic>
        <p:nvPicPr>
          <p:cNvPr id="5" name="Picture 2">
            <a:extLst>
              <a:ext uri="{FF2B5EF4-FFF2-40B4-BE49-F238E27FC236}">
                <a16:creationId xmlns:a16="http://schemas.microsoft.com/office/drawing/2014/main" id="{C8C4BDC3-6402-AED4-0628-894D1D0489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210" y="1992400"/>
            <a:ext cx="1894064" cy="2873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184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FF7871-7151-D8E4-3983-3F498EF6082E}"/>
              </a:ext>
            </a:extLst>
          </p:cNvPr>
          <p:cNvSpPr txBox="1"/>
          <p:nvPr/>
        </p:nvSpPr>
        <p:spPr>
          <a:xfrm>
            <a:off x="297929" y="1672174"/>
            <a:ext cx="6791493" cy="4308872"/>
          </a:xfrm>
          <a:prstGeom prst="rect">
            <a:avLst/>
          </a:prstGeom>
          <a:noFill/>
        </p:spPr>
        <p:txBody>
          <a:bodyPr wrap="square">
            <a:spAutoFit/>
          </a:bodyPr>
          <a:lstStyle/>
          <a:p>
            <a:pPr marL="342900" indent="-342900" fontAlgn="base">
              <a:buFont typeface="Arial" panose="020B0604020202020204" pitchFamily="34" charset="0"/>
              <a:buChar char="•"/>
            </a:pPr>
            <a:r>
              <a:rPr lang="en-GB" sz="2400" dirty="0">
                <a:effectLst/>
                <a:latin typeface="Calibri" panose="020F0502020204030204" pitchFamily="34" charset="0"/>
                <a:ea typeface="Times New Roman" panose="02020603050405020304" pitchFamily="18" charset="0"/>
                <a:cs typeface="Calibri" panose="020F0502020204030204" pitchFamily="34" charset="0"/>
              </a:rPr>
              <a:t>Design a Dig for Victory garden to feed your family</a:t>
            </a:r>
          </a:p>
          <a:p>
            <a:pPr marL="342900" indent="-342900" fontAlgn="base">
              <a:buFont typeface="Arial" panose="020B0604020202020204" pitchFamily="34" charset="0"/>
              <a:buChar char="•"/>
            </a:pPr>
            <a:r>
              <a:rPr lang="en-GB" sz="2400" dirty="0">
                <a:effectLst/>
                <a:latin typeface="Calibri" panose="020F0502020204030204" pitchFamily="34" charset="0"/>
                <a:ea typeface="Times New Roman" panose="02020603050405020304" pitchFamily="18" charset="0"/>
                <a:cs typeface="Calibri" panose="020F0502020204030204" pitchFamily="34" charset="0"/>
              </a:rPr>
              <a:t>What vegetables and fruit will you grow? </a:t>
            </a:r>
          </a:p>
          <a:p>
            <a:pPr marL="342900" indent="-342900" fontAlgn="base">
              <a:buFont typeface="Arial" panose="020B0604020202020204" pitchFamily="34" charset="0"/>
              <a:buChar char="•"/>
            </a:pPr>
            <a:r>
              <a:rPr lang="en-GB" sz="2400" dirty="0">
                <a:effectLst/>
                <a:latin typeface="Calibri" panose="020F0502020204030204" pitchFamily="34" charset="0"/>
                <a:ea typeface="Times New Roman" panose="02020603050405020304" pitchFamily="18" charset="0"/>
                <a:cs typeface="Calibri" panose="020F0502020204030204" pitchFamily="34" charset="0"/>
              </a:rPr>
              <a:t>Will you share food with the neighbours?</a:t>
            </a:r>
          </a:p>
          <a:p>
            <a:pPr marL="342900" indent="-342900" fontAlgn="base">
              <a:buFont typeface="Arial" panose="020B0604020202020204" pitchFamily="34" charset="0"/>
              <a:buChar char="•"/>
            </a:pPr>
            <a:r>
              <a:rPr lang="en-GB" sz="2400" dirty="0">
                <a:effectLst/>
                <a:latin typeface="Calibri" panose="020F0502020204030204" pitchFamily="34" charset="0"/>
                <a:ea typeface="Times New Roman" panose="02020603050405020304" pitchFamily="18" charset="0"/>
                <a:cs typeface="Calibri" panose="020F0502020204030204" pitchFamily="34" charset="0"/>
              </a:rPr>
              <a:t>What crops will you rotate?</a:t>
            </a:r>
          </a:p>
          <a:p>
            <a:pPr fontAlgn="base"/>
            <a:endParaRPr lang="en-GB" sz="10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400" b="1" dirty="0">
                <a:latin typeface="Calibri" panose="020F0502020204030204" pitchFamily="34" charset="0"/>
                <a:ea typeface="Times New Roman" panose="02020603050405020304" pitchFamily="18" charset="0"/>
                <a:cs typeface="Calibri" panose="020F0502020204030204" pitchFamily="34" charset="0"/>
              </a:rPr>
              <a:t>Design criteria</a:t>
            </a:r>
            <a:endParaRPr lang="en-GB" sz="2400" b="1"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fontAlgn="base">
              <a:buFont typeface="Arial" panose="020B0604020202020204" pitchFamily="34" charset="0"/>
              <a:buChar char="•"/>
            </a:pPr>
            <a:r>
              <a:rPr lang="en-GB" sz="2400" dirty="0">
                <a:effectLst/>
                <a:latin typeface="Calibri" panose="020F0502020204030204" pitchFamily="34" charset="0"/>
                <a:ea typeface="Times New Roman" panose="02020603050405020304" pitchFamily="18" charset="0"/>
                <a:cs typeface="Calibri" panose="020F0502020204030204" pitchFamily="34" charset="0"/>
              </a:rPr>
              <a:t>Your garden must be 5 metres by 3 metres</a:t>
            </a:r>
          </a:p>
          <a:p>
            <a:pPr marL="342900" indent="-342900" fontAlgn="base">
              <a:buFont typeface="Arial" panose="020B0604020202020204" pitchFamily="34" charset="0"/>
              <a:buChar char="•"/>
            </a:pPr>
            <a:r>
              <a:rPr lang="en-GB" sz="2400" dirty="0">
                <a:effectLst/>
                <a:latin typeface="Calibri" panose="020F0502020204030204" pitchFamily="34" charset="0"/>
                <a:ea typeface="Times New Roman" panose="02020603050405020304" pitchFamily="18" charset="0"/>
                <a:cs typeface="Calibri" panose="020F0502020204030204" pitchFamily="34" charset="0"/>
              </a:rPr>
              <a:t>It must include at least 5 different vegetables</a:t>
            </a:r>
          </a:p>
          <a:p>
            <a:pPr marL="342900" indent="-342900">
              <a:buFont typeface="Arial" panose="020B0604020202020204" pitchFamily="34" charset="0"/>
              <a:buChar char="•"/>
            </a:pPr>
            <a:r>
              <a:rPr lang="en-GB" sz="2400" dirty="0">
                <a:cs typeface="Arial" panose="020B0604020202020204" pitchFamily="34" charset="0"/>
              </a:rPr>
              <a:t>There must be a </a:t>
            </a:r>
          </a:p>
          <a:p>
            <a:r>
              <a:rPr lang="en-GB" sz="2400" dirty="0">
                <a:cs typeface="Arial" panose="020B0604020202020204" pitchFamily="34" charset="0"/>
              </a:rPr>
              <a:t>	25 cm gap between each type of plant</a:t>
            </a:r>
          </a:p>
          <a:p>
            <a:pPr lvl="1"/>
            <a:r>
              <a:rPr lang="en-GB" sz="2400" dirty="0">
                <a:cs typeface="Arial" panose="020B0604020202020204" pitchFamily="34" charset="0"/>
              </a:rPr>
              <a:t>	25 cm between each row of plants/seeds</a:t>
            </a:r>
          </a:p>
          <a:p>
            <a:pPr lvl="1"/>
            <a:r>
              <a:rPr lang="en-GB" sz="2400" dirty="0">
                <a:cs typeface="Arial" panose="020B0604020202020204" pitchFamily="34" charset="0"/>
              </a:rPr>
              <a:t>	25 cm between each plant/seed</a:t>
            </a:r>
          </a:p>
        </p:txBody>
      </p:sp>
      <p:sp>
        <p:nvSpPr>
          <p:cNvPr id="3" name="Title 1">
            <a:extLst>
              <a:ext uri="{FF2B5EF4-FFF2-40B4-BE49-F238E27FC236}">
                <a16:creationId xmlns:a16="http://schemas.microsoft.com/office/drawing/2014/main" id="{1AF18EA1-5F81-66D7-1322-76DA4A8DEBF0}"/>
              </a:ext>
            </a:extLst>
          </p:cNvPr>
          <p:cNvSpPr>
            <a:spLocks noGrp="1"/>
          </p:cNvSpPr>
          <p:nvPr>
            <p:ph type="title"/>
          </p:nvPr>
        </p:nvSpPr>
        <p:spPr>
          <a:xfrm>
            <a:off x="231036" y="1082282"/>
            <a:ext cx="7911478"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Your task (extended version)</a:t>
            </a:r>
          </a:p>
        </p:txBody>
      </p:sp>
      <p:pic>
        <p:nvPicPr>
          <p:cNvPr id="4" name="Picture 2">
            <a:extLst>
              <a:ext uri="{FF2B5EF4-FFF2-40B4-BE49-F238E27FC236}">
                <a16:creationId xmlns:a16="http://schemas.microsoft.com/office/drawing/2014/main" id="{7117D78C-C03D-94B7-7E8B-4DCEA7212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210" y="2312627"/>
            <a:ext cx="1894064" cy="2873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604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FF7871-7151-D8E4-3983-3F498EF6082E}"/>
              </a:ext>
            </a:extLst>
          </p:cNvPr>
          <p:cNvSpPr txBox="1"/>
          <p:nvPr/>
        </p:nvSpPr>
        <p:spPr>
          <a:xfrm>
            <a:off x="297930" y="2019998"/>
            <a:ext cx="6628196" cy="3416320"/>
          </a:xfrm>
          <a:prstGeom prst="rect">
            <a:avLst/>
          </a:prstGeom>
          <a:noFill/>
        </p:spPr>
        <p:txBody>
          <a:bodyPr wrap="square">
            <a:spAutoFit/>
          </a:bodyPr>
          <a:lstStyle/>
          <a:p>
            <a:pPr marL="342900" indent="-342900" fontAlgn="base">
              <a:buFont typeface="Arial" panose="020B0604020202020204" pitchFamily="34" charset="0"/>
              <a:buChar char="•"/>
            </a:pPr>
            <a:r>
              <a:rPr lang="en-GB" sz="2400" dirty="0">
                <a:effectLst/>
                <a:latin typeface="Calibri" panose="020F0502020204030204" pitchFamily="34" charset="0"/>
                <a:ea typeface="Times New Roman" panose="02020603050405020304" pitchFamily="18" charset="0"/>
                <a:cs typeface="Calibri" panose="020F0502020204030204" pitchFamily="34" charset="0"/>
              </a:rPr>
              <a:t>What fruits and vegetables can be grown on an allotment or in a vegetable garden?</a:t>
            </a:r>
          </a:p>
          <a:p>
            <a:pPr marL="342900" indent="-342900" fontAlgn="base">
              <a:buFont typeface="Arial" panose="020B0604020202020204" pitchFamily="34" charset="0"/>
              <a:buChar char="•"/>
            </a:pPr>
            <a:endParaRPr lang="en-GB" sz="24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fontAlgn="base">
              <a:buFont typeface="Arial" panose="020B0604020202020204" pitchFamily="34" charset="0"/>
              <a:buChar char="•"/>
            </a:pPr>
            <a:r>
              <a:rPr lang="en-GB" sz="2400" dirty="0">
                <a:latin typeface="Calibri" panose="020F0502020204030204" pitchFamily="34" charset="0"/>
                <a:ea typeface="Times New Roman" panose="02020603050405020304" pitchFamily="18" charset="0"/>
                <a:cs typeface="Calibri" panose="020F0502020204030204" pitchFamily="34" charset="0"/>
              </a:rPr>
              <a:t>What can be grown in the United Kingdom in both winter and summer?</a:t>
            </a:r>
          </a:p>
          <a:p>
            <a:pPr marL="342900" indent="-342900" fontAlgn="base">
              <a:buFont typeface="Arial" panose="020B0604020202020204" pitchFamily="34" charset="0"/>
              <a:buChar char="•"/>
            </a:pPr>
            <a:endParaRPr lang="en-GB" sz="24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fontAlgn="base">
              <a:buFont typeface="Arial" panose="020B0604020202020204" pitchFamily="34" charset="0"/>
              <a:buChar char="•"/>
            </a:pPr>
            <a:r>
              <a:rPr lang="en-GB" sz="2400" dirty="0">
                <a:latin typeface="Calibri" panose="020F0502020204030204" pitchFamily="34" charset="0"/>
                <a:ea typeface="Times New Roman" panose="02020603050405020304" pitchFamily="18" charset="0"/>
                <a:cs typeface="Calibri" panose="020F0502020204030204" pitchFamily="34" charset="0"/>
              </a:rPr>
              <a:t>What can’t be grown easily in the UK climate?</a:t>
            </a:r>
            <a:br>
              <a:rPr lang="en-GB" sz="2400" dirty="0">
                <a:effectLst/>
                <a:latin typeface="Calibri" panose="020F0502020204030204" pitchFamily="34" charset="0"/>
                <a:ea typeface="Times New Roman" panose="02020603050405020304" pitchFamily="18" charset="0"/>
                <a:cs typeface="Calibri" panose="020F0502020204030204" pitchFamily="34" charset="0"/>
              </a:rPr>
            </a:br>
            <a:endParaRPr lang="en-GB" sz="2400" dirty="0">
              <a:latin typeface="Calibri" panose="020F0502020204030204" pitchFamily="34" charset="0"/>
              <a:ea typeface="Times New Roman" panose="02020603050405020304" pitchFamily="18" charset="0"/>
              <a:cs typeface="Calibri" panose="020F0502020204030204" pitchFamily="34" charset="0"/>
            </a:endParaRPr>
          </a:p>
          <a:p>
            <a:pPr marL="342900" indent="-342900" fontAlgn="base">
              <a:buFont typeface="Arial" panose="020B0604020202020204" pitchFamily="34" charset="0"/>
              <a:buChar char="•"/>
            </a:pPr>
            <a:r>
              <a:rPr lang="en-GB" sz="2400" dirty="0">
                <a:effectLst/>
                <a:latin typeface="Calibri" panose="020F0502020204030204" pitchFamily="34" charset="0"/>
                <a:ea typeface="Times New Roman" panose="02020603050405020304" pitchFamily="18" charset="0"/>
                <a:cs typeface="Calibri" panose="020F0502020204030204" pitchFamily="34" charset="0"/>
              </a:rPr>
              <a:t>What other things could you add to your garden?</a:t>
            </a:r>
          </a:p>
        </p:txBody>
      </p:sp>
      <p:sp>
        <p:nvSpPr>
          <p:cNvPr id="3" name="Title 1">
            <a:extLst>
              <a:ext uri="{FF2B5EF4-FFF2-40B4-BE49-F238E27FC236}">
                <a16:creationId xmlns:a16="http://schemas.microsoft.com/office/drawing/2014/main" id="{1AF18EA1-5F81-66D7-1322-76DA4A8DEBF0}"/>
              </a:ext>
            </a:extLst>
          </p:cNvPr>
          <p:cNvSpPr>
            <a:spLocks noGrp="1"/>
          </p:cNvSpPr>
          <p:nvPr>
            <p:ph type="title"/>
          </p:nvPr>
        </p:nvSpPr>
        <p:spPr>
          <a:xfrm>
            <a:off x="231036" y="1154621"/>
            <a:ext cx="7911478"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Things to think about for your garden</a:t>
            </a:r>
          </a:p>
        </p:txBody>
      </p:sp>
      <p:pic>
        <p:nvPicPr>
          <p:cNvPr id="1026" name="Picture 2" descr="Free Cabbage Green Cabbage vector and picture">
            <a:extLst>
              <a:ext uri="{FF2B5EF4-FFF2-40B4-BE49-F238E27FC236}">
                <a16:creationId xmlns:a16="http://schemas.microsoft.com/office/drawing/2014/main" id="{98D3CBBC-5B7E-A40E-5F93-69241AB9FE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7898" y="2132257"/>
            <a:ext cx="1798172" cy="16576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Potatoes Food photo and picture">
            <a:extLst>
              <a:ext uri="{FF2B5EF4-FFF2-40B4-BE49-F238E27FC236}">
                <a16:creationId xmlns:a16="http://schemas.microsoft.com/office/drawing/2014/main" id="{1F61A62B-FBE7-A18B-FF03-CBC166FB55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9670" y="4026979"/>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45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2077FE-E1E3-F005-2E0E-0ED5431E4F1D}"/>
              </a:ext>
            </a:extLst>
          </p:cNvPr>
          <p:cNvSpPr txBox="1"/>
          <p:nvPr/>
        </p:nvSpPr>
        <p:spPr>
          <a:xfrm>
            <a:off x="434518" y="1989428"/>
            <a:ext cx="2808746" cy="1846659"/>
          </a:xfrm>
          <a:prstGeom prst="rect">
            <a:avLst/>
          </a:prstGeom>
          <a:noFill/>
        </p:spPr>
        <p:txBody>
          <a:bodyPr wrap="square" rtlCol="0">
            <a:spAutoFit/>
          </a:bodyPr>
          <a:lstStyle/>
          <a:p>
            <a:pPr marL="285750" indent="-285750">
              <a:buFont typeface="Arial" panose="020B0604020202020204" pitchFamily="34" charset="0"/>
              <a:buChar char="•"/>
              <a:tabLst>
                <a:tab pos="2598738" algn="l"/>
              </a:tabLst>
            </a:pPr>
            <a:r>
              <a:rPr lang="en-GB" sz="2400" dirty="0"/>
              <a:t>Squared paper</a:t>
            </a:r>
          </a:p>
          <a:p>
            <a:pPr marL="285750" indent="-285750">
              <a:buFont typeface="Arial" panose="020B0604020202020204" pitchFamily="34" charset="0"/>
              <a:buChar char="•"/>
              <a:tabLst>
                <a:tab pos="2598738" algn="l"/>
              </a:tabLst>
            </a:pPr>
            <a:r>
              <a:rPr lang="en-GB" sz="2400" dirty="0"/>
              <a:t>Rulers</a:t>
            </a:r>
          </a:p>
          <a:p>
            <a:pPr marL="285750" indent="-285750">
              <a:buFont typeface="Arial" panose="020B0604020202020204" pitchFamily="34" charset="0"/>
              <a:buChar char="•"/>
              <a:tabLst>
                <a:tab pos="2598738" algn="l"/>
              </a:tabLst>
            </a:pPr>
            <a:r>
              <a:rPr lang="en-GB" sz="2400" dirty="0"/>
              <a:t>Pencil/pens</a:t>
            </a:r>
          </a:p>
          <a:p>
            <a:pPr marL="285750" indent="-285750">
              <a:buFont typeface="Arial" panose="020B0604020202020204" pitchFamily="34" charset="0"/>
              <a:buChar char="•"/>
              <a:tabLst>
                <a:tab pos="2598738" algn="l"/>
              </a:tabLst>
            </a:pPr>
            <a:r>
              <a:rPr lang="en-GB" sz="2400" dirty="0"/>
              <a:t>Coloured pencils</a:t>
            </a:r>
          </a:p>
          <a:p>
            <a:pPr>
              <a:tabLst>
                <a:tab pos="2598738" algn="l"/>
              </a:tabLst>
            </a:pPr>
            <a:endParaRPr lang="en-GB" dirty="0"/>
          </a:p>
        </p:txBody>
      </p:sp>
      <p:sp>
        <p:nvSpPr>
          <p:cNvPr id="6" name="Title 1">
            <a:extLst>
              <a:ext uri="{FF2B5EF4-FFF2-40B4-BE49-F238E27FC236}">
                <a16:creationId xmlns:a16="http://schemas.microsoft.com/office/drawing/2014/main" id="{8B6996E7-B687-ACFE-C657-91DBF3E32727}"/>
              </a:ext>
            </a:extLst>
          </p:cNvPr>
          <p:cNvSpPr>
            <a:spLocks noGrp="1"/>
          </p:cNvSpPr>
          <p:nvPr>
            <p:ph type="title"/>
          </p:nvPr>
        </p:nvSpPr>
        <p:spPr>
          <a:xfrm>
            <a:off x="231036" y="1154621"/>
            <a:ext cx="7310195"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Equipment and resources</a:t>
            </a:r>
          </a:p>
        </p:txBody>
      </p:sp>
      <p:pic>
        <p:nvPicPr>
          <p:cNvPr id="1026" name="Picture 2">
            <a:extLst>
              <a:ext uri="{FF2B5EF4-FFF2-40B4-BE49-F238E27FC236}">
                <a16:creationId xmlns:a16="http://schemas.microsoft.com/office/drawing/2014/main" id="{21236876-C09F-EF7A-DB37-47E9D7937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7505" y="1989428"/>
            <a:ext cx="3267075" cy="20181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A45AB7E-B9DD-E453-1513-CC1F4EFBFA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6215" y="4007537"/>
            <a:ext cx="3267075" cy="15456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8CC8A698-2BA0-7595-3363-4847553F91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1720" y="2614344"/>
            <a:ext cx="1774513" cy="2661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514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paper with different vegetables">
            <a:extLst>
              <a:ext uri="{FF2B5EF4-FFF2-40B4-BE49-F238E27FC236}">
                <a16:creationId xmlns:a16="http://schemas.microsoft.com/office/drawing/2014/main" id="{395E16C8-332F-C9A4-0E8F-9B78E9833A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946" y="1015212"/>
            <a:ext cx="3962108" cy="5069499"/>
          </a:xfrm>
          <a:prstGeom prst="rect">
            <a:avLst/>
          </a:prstGeom>
        </p:spPr>
      </p:pic>
    </p:spTree>
    <p:extLst>
      <p:ext uri="{BB962C8B-B14F-4D97-AF65-F5344CB8AC3E}">
        <p14:creationId xmlns:p14="http://schemas.microsoft.com/office/powerpoint/2010/main" val="4029693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paper with text on it&#10;&#10;Description automatically generated">
            <a:extLst>
              <a:ext uri="{FF2B5EF4-FFF2-40B4-BE49-F238E27FC236}">
                <a16:creationId xmlns:a16="http://schemas.microsoft.com/office/drawing/2014/main" id="{889205BB-3470-17B7-CBB1-BBC5FAA1F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7758" y="970844"/>
            <a:ext cx="4808483" cy="5118671"/>
          </a:xfrm>
          <a:prstGeom prst="rect">
            <a:avLst/>
          </a:prstGeom>
        </p:spPr>
      </p:pic>
    </p:spTree>
    <p:extLst>
      <p:ext uri="{BB962C8B-B14F-4D97-AF65-F5344CB8AC3E}">
        <p14:creationId xmlns:p14="http://schemas.microsoft.com/office/powerpoint/2010/main" val="13743208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TotalTime>
  <Words>1064</Words>
  <Application>Microsoft Office PowerPoint</Application>
  <PresentationFormat>On-screen Show (4:3)</PresentationFormat>
  <Paragraphs>115</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Arvo</vt:lpstr>
      <vt:lpstr>Calibri</vt:lpstr>
      <vt:lpstr>Calibri Light</vt:lpstr>
      <vt:lpstr>Gravitas One</vt:lpstr>
      <vt:lpstr>Symbol</vt:lpstr>
      <vt:lpstr>Office Theme</vt:lpstr>
      <vt:lpstr>PowerPoint Presentation</vt:lpstr>
      <vt:lpstr>PowerPoint Presentation</vt:lpstr>
      <vt:lpstr>Dig for Victory</vt:lpstr>
      <vt:lpstr>Your task</vt:lpstr>
      <vt:lpstr>Your task (extended version)</vt:lpstr>
      <vt:lpstr>Things to think about for your garden</vt:lpstr>
      <vt:lpstr>Equipment and resources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pinhole camera presentation</dc:title>
  <dc:creator>Attainment in Education Ltd</dc:creator>
  <cp:lastModifiedBy>Holly Margerison-Smith</cp:lastModifiedBy>
  <cp:revision>277</cp:revision>
  <dcterms:created xsi:type="dcterms:W3CDTF">2017-06-28T15:11:57Z</dcterms:created>
  <dcterms:modified xsi:type="dcterms:W3CDTF">2024-07-22T11:22:49Z</dcterms:modified>
</cp:coreProperties>
</file>