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300" r:id="rId3"/>
    <p:sldId id="258" r:id="rId4"/>
    <p:sldId id="272" r:id="rId5"/>
    <p:sldId id="259" r:id="rId6"/>
    <p:sldId id="273" r:id="rId7"/>
    <p:sldId id="275" r:id="rId8"/>
    <p:sldId id="283" r:id="rId9"/>
    <p:sldId id="281" r:id="rId10"/>
    <p:sldId id="284" r:id="rId11"/>
    <p:sldId id="285" r:id="rId12"/>
    <p:sldId id="287" r:id="rId13"/>
    <p:sldId id="290" r:id="rId14"/>
    <p:sldId id="288" r:id="rId15"/>
    <p:sldId id="291" r:id="rId16"/>
    <p:sldId id="289" r:id="rId17"/>
    <p:sldId id="292" r:id="rId18"/>
    <p:sldId id="296"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KQVHGCDCUFCZtlMasMby/FRnD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72CF0-69D3-4CF7-8339-D7E040E5AE2E}" v="12" dt="2023-12-29T23:33:33.030"/>
  </p1510:revLst>
</p1510:revInfo>
</file>

<file path=ppt/tableStyles.xml><?xml version="1.0" encoding="utf-8"?>
<a:tblStyleLst xmlns:a="http://schemas.openxmlformats.org/drawingml/2006/main" def="{5F097BCD-1E02-4405-A14A-4CF2B8DAC238}">
  <a:tblStyle styleId="{5F097BCD-1E02-4405-A14A-4CF2B8DAC2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6" autoAdjust="0"/>
  </p:normalViewPr>
  <p:slideViewPr>
    <p:cSldViewPr snapToGrid="0">
      <p:cViewPr varScale="1">
        <p:scale>
          <a:sx n="61" d="100"/>
          <a:sy n="61" d="100"/>
        </p:scale>
        <p:origin x="274" y="48"/>
      </p:cViewPr>
      <p:guideLst>
        <p:guide orient="horz" pos="2160"/>
        <p:guide pos="2880"/>
      </p:guideLst>
    </p:cSldViewPr>
  </p:slideViewPr>
  <p:notesTextViewPr>
    <p:cViewPr>
      <p:scale>
        <a:sx n="1" d="1"/>
        <a:sy n="1" d="1"/>
      </p:scale>
      <p:origin x="0" y="0"/>
    </p:cViewPr>
  </p:notesTextViewPr>
  <p:sorterViewPr>
    <p:cViewPr>
      <p:scale>
        <a:sx n="180" d="100"/>
        <a:sy n="180" d="100"/>
      </p:scale>
      <p:origin x="0" y="13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8890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26D38C6A-27F3-4D9F-AFF5-F53EC4158501}" type="slidenum">
              <a:rPr lang="en-GB" smtClean="0"/>
              <a:t>2</a:t>
            </a:fld>
            <a:endParaRPr lang="en-GB" dirty="0"/>
          </a:p>
        </p:txBody>
      </p:sp>
    </p:spTree>
    <p:extLst>
      <p:ext uri="{BB962C8B-B14F-4D97-AF65-F5344CB8AC3E}">
        <p14:creationId xmlns:p14="http://schemas.microsoft.com/office/powerpoint/2010/main" val="64311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0" name="Google Shape;2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9f17790bb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29f17790b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g29f17790bb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eae7891d_0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9ceae7891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3" name="Google Shape;273;g29ceae7891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7" name="Google Shape;1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9" name="Google Shape;2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6" name="Google Shape;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9" name="Google Shape;4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0" name="Google Shape;5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1" name="Google Shape;6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a:spLocks noGrp="1"/>
          </p:cNvSpPr>
          <p:nvPr>
            <p:ph type="pic" idx="2"/>
          </p:nvPr>
        </p:nvSpPr>
        <p:spPr>
          <a:xfrm>
            <a:off x="3887391" y="987426"/>
            <a:ext cx="4629150" cy="4873625"/>
          </a:xfrm>
          <a:prstGeom prst="rect">
            <a:avLst/>
          </a:prstGeom>
          <a:noFill/>
          <a:ln>
            <a:noFill/>
          </a:ln>
        </p:spPr>
      </p:sp>
      <p:sp>
        <p:nvSpPr>
          <p:cNvPr id="65" name="Google Shape;65;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8" name="Google Shape;6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p:nvPr/>
        </p:nvSpPr>
        <p:spPr>
          <a:xfrm>
            <a:off x="942845" y="1111134"/>
            <a:ext cx="7128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solidFill>
                  <a:srgbClr val="0093D3"/>
                </a:solidFill>
                <a:latin typeface="Arial"/>
                <a:ea typeface="Arial"/>
                <a:cs typeface="Arial"/>
                <a:sym typeface="Arial"/>
              </a:rPr>
              <a:t>Design a </a:t>
            </a:r>
            <a:r>
              <a:rPr lang="en-GB" sz="3600" b="1" i="0" u="none" strike="noStrike" cap="none">
                <a:solidFill>
                  <a:srgbClr val="0093D3"/>
                </a:solidFill>
                <a:latin typeface="Arial"/>
                <a:ea typeface="Arial"/>
                <a:cs typeface="Arial"/>
                <a:sym typeface="Arial"/>
              </a:rPr>
              <a:t>Book Bag</a:t>
            </a:r>
            <a:endParaRPr sz="1400" b="0" i="0" u="none" strike="noStrike" cap="none" dirty="0">
              <a:solidFill>
                <a:srgbClr val="000000"/>
              </a:solidFill>
              <a:latin typeface="Arial"/>
              <a:ea typeface="Arial"/>
              <a:cs typeface="Arial"/>
              <a:sym typeface="Arial"/>
            </a:endParaRPr>
          </a:p>
        </p:txBody>
      </p:sp>
      <p:sp>
        <p:nvSpPr>
          <p:cNvPr id="86" name="Google Shape;86;p1"/>
          <p:cNvSpPr txBox="1"/>
          <p:nvPr/>
        </p:nvSpPr>
        <p:spPr>
          <a:xfrm>
            <a:off x="618256" y="5193471"/>
            <a:ext cx="7778081"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Designing and making a book bag to carry your favourite book to school for World Book Day</a:t>
            </a:r>
            <a:endParaRPr sz="1400" b="0" i="0" u="none" strike="noStrike" cap="none" dirty="0">
              <a:solidFill>
                <a:srgbClr val="000000"/>
              </a:solidFill>
              <a:latin typeface="Arial"/>
              <a:ea typeface="Arial"/>
              <a:cs typeface="Arial"/>
              <a:sym typeface="Arial"/>
            </a:endParaRPr>
          </a:p>
        </p:txBody>
      </p:sp>
      <p:pic>
        <p:nvPicPr>
          <p:cNvPr id="2" name="Picture 2" descr="C:\Users\mrscj\Documents\Education\IET\Winter 2024\Bookbag\20240218_182508.jpg">
            <a:extLst>
              <a:ext uri="{FF2B5EF4-FFF2-40B4-BE49-F238E27FC236}">
                <a16:creationId xmlns:a16="http://schemas.microsoft.com/office/drawing/2014/main" id="{4DC08F9D-57AC-B93C-78D6-3C924A788D8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2881604" y="1981828"/>
            <a:ext cx="3251382" cy="3171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C47137-ECFB-A439-BD62-82D61E545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020" y="1229020"/>
            <a:ext cx="2050104" cy="396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82FFEBD3-7745-C4A7-D671-C6F213017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9533" y="1229020"/>
            <a:ext cx="2050103" cy="396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9ceae7891d_0_118"/>
          <p:cNvSpPr txBox="1"/>
          <p:nvPr/>
        </p:nvSpPr>
        <p:spPr>
          <a:xfrm>
            <a:off x="188461" y="1720357"/>
            <a:ext cx="4852462" cy="4389879"/>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You drew your design on paper using standard felt pens and colouring pencils</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For a textile you will need to use special fabric pens that will not wash off</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These might not wash off you or your clothes either, so be careful with them!</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endParaRPr lang="en-GB" sz="2400" dirty="0">
              <a:solidFill>
                <a:schemeClr val="dk1"/>
              </a:solidFill>
            </a:endParaRP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endParaRPr sz="2400" dirty="0">
              <a:solidFill>
                <a:schemeClr val="dk1"/>
              </a:solidFill>
            </a:endParaRPr>
          </a:p>
        </p:txBody>
      </p:sp>
      <p:sp>
        <p:nvSpPr>
          <p:cNvPr id="278" name="Google Shape;278;g29ceae7891d_0_118"/>
          <p:cNvSpPr txBox="1"/>
          <p:nvPr/>
        </p:nvSpPr>
        <p:spPr>
          <a:xfrm>
            <a:off x="395850" y="1037123"/>
            <a:ext cx="4104439"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Decorating</a:t>
            </a:r>
            <a:endParaRPr sz="3600" b="1" dirty="0">
              <a:solidFill>
                <a:schemeClr val="dk1"/>
              </a:solidFill>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5723" y="1411529"/>
            <a:ext cx="3798277" cy="456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Google Shape;276;g29ceae7891d_0_118"/>
          <p:cNvSpPr/>
          <p:nvPr/>
        </p:nvSpPr>
        <p:spPr>
          <a:xfrm>
            <a:off x="6696173" y="1972040"/>
            <a:ext cx="2077113" cy="1456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FF0000"/>
                </a:solidFill>
                <a:latin typeface="Calibri"/>
                <a:ea typeface="Calibri"/>
                <a:cs typeface="Calibri"/>
                <a:sym typeface="Calibri"/>
              </a:rPr>
              <a:t>⚠ Be careful with the fabric pens</a:t>
            </a:r>
            <a:endParaRPr sz="1800" b="1" dirty="0"/>
          </a:p>
        </p:txBody>
      </p:sp>
      <p:sp>
        <p:nvSpPr>
          <p:cNvPr id="11" name="Google Shape;277;g29ceae7891d_0_118"/>
          <p:cNvSpPr txBox="1"/>
          <p:nvPr/>
        </p:nvSpPr>
        <p:spPr>
          <a:xfrm>
            <a:off x="3198381" y="1032262"/>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Tree>
    <p:extLst>
      <p:ext uri="{BB962C8B-B14F-4D97-AF65-F5344CB8AC3E}">
        <p14:creationId xmlns:p14="http://schemas.microsoft.com/office/powerpoint/2010/main" val="388088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g29ceae7891d_0_118"/>
          <p:cNvSpPr txBox="1"/>
          <p:nvPr/>
        </p:nvSpPr>
        <p:spPr>
          <a:xfrm>
            <a:off x="4994317" y="1117898"/>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
        <p:nvSpPr>
          <p:cNvPr id="278" name="Google Shape;278;g29ceae7891d_0_118"/>
          <p:cNvSpPr txBox="1"/>
          <p:nvPr/>
        </p:nvSpPr>
        <p:spPr>
          <a:xfrm>
            <a:off x="395851" y="1117898"/>
            <a:ext cx="5735116"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Decorating your bag</a:t>
            </a:r>
            <a:endParaRPr sz="3600" b="1" dirty="0">
              <a:solidFill>
                <a:schemeClr val="dk1"/>
              </a:solidFill>
            </a:endParaRPr>
          </a:p>
        </p:txBody>
      </p:sp>
      <p:pic>
        <p:nvPicPr>
          <p:cNvPr id="5123" name="Picture 3" descr="C:\Users\mrscj\Documents\Education\IET\Winter 2024\Bookbag\20240218_17404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4392164">
            <a:off x="650264" y="2514658"/>
            <a:ext cx="3210340" cy="2915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Google Shape;275;g29ceae7891d_0_118"/>
          <p:cNvSpPr txBox="1"/>
          <p:nvPr/>
        </p:nvSpPr>
        <p:spPr>
          <a:xfrm>
            <a:off x="4138245" y="2014573"/>
            <a:ext cx="4860891" cy="418572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76250" indent="-457200">
              <a:lnSpc>
                <a:spcPct val="90000"/>
              </a:lnSpc>
              <a:spcBef>
                <a:spcPts val="1000"/>
              </a:spcBef>
              <a:buClr>
                <a:schemeClr val="dk1"/>
              </a:buClr>
              <a:buSzPts val="2100"/>
              <a:buFont typeface="Arial" panose="020B0604020202020204" pitchFamily="34" charset="0"/>
              <a:buChar char="•"/>
              <a:defRPr sz="2400">
                <a:solidFill>
                  <a:schemeClr val="dk1"/>
                </a:solidFill>
              </a:defRPr>
            </a:lvl1pPr>
          </a:lstStyle>
          <a:p>
            <a:r>
              <a:rPr lang="en-GB" dirty="0"/>
              <a:t>Draw your design on the bag or trace it from your design</a:t>
            </a:r>
          </a:p>
          <a:p>
            <a:r>
              <a:rPr lang="en-GB" dirty="0"/>
              <a:t>Draw outlines and fill them afterwards</a:t>
            </a:r>
          </a:p>
          <a:p>
            <a:r>
              <a:rPr lang="en-GB" dirty="0"/>
              <a:t>Remember to stay at least 4 cm from any edge</a:t>
            </a:r>
          </a:p>
          <a:p>
            <a:r>
              <a:rPr lang="en-GB" dirty="0"/>
              <a:t>There is an example on the following slide</a:t>
            </a:r>
          </a:p>
          <a:p>
            <a:endParaRPr lang="en-GB" dirty="0"/>
          </a:p>
          <a:p>
            <a:endParaRPr dirty="0"/>
          </a:p>
        </p:txBody>
      </p:sp>
    </p:spTree>
    <p:extLst>
      <p:ext uri="{BB962C8B-B14F-4D97-AF65-F5344CB8AC3E}">
        <p14:creationId xmlns:p14="http://schemas.microsoft.com/office/powerpoint/2010/main" val="338054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g29ceae7891d_0_118"/>
          <p:cNvSpPr txBox="1"/>
          <p:nvPr/>
        </p:nvSpPr>
        <p:spPr>
          <a:xfrm>
            <a:off x="5460371" y="1102739"/>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
        <p:nvSpPr>
          <p:cNvPr id="278" name="Google Shape;278;g29ceae7891d_0_118"/>
          <p:cNvSpPr txBox="1"/>
          <p:nvPr/>
        </p:nvSpPr>
        <p:spPr>
          <a:xfrm>
            <a:off x="395850" y="1102739"/>
            <a:ext cx="525447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Decorating - Example</a:t>
            </a:r>
            <a:endParaRPr sz="3600" b="1" dirty="0">
              <a:solidFill>
                <a:schemeClr val="dk1"/>
              </a:solidFill>
            </a:endParaRPr>
          </a:p>
        </p:txBody>
      </p:sp>
      <p:pic>
        <p:nvPicPr>
          <p:cNvPr id="7" name="Picture 2" descr="C:\Users\mrscj\Documents\Education\IET\Winter 2024\Bookbag\20240218_17471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924411" y="1996269"/>
            <a:ext cx="4218870" cy="3634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Google Shape;275;g29ceae7891d_0_118"/>
          <p:cNvSpPr txBox="1"/>
          <p:nvPr/>
        </p:nvSpPr>
        <p:spPr>
          <a:xfrm>
            <a:off x="395850" y="2019708"/>
            <a:ext cx="4269099" cy="3596842"/>
          </a:xfrm>
          <a:prstGeom prst="rect">
            <a:avLst/>
          </a:prstGeom>
          <a:noFill/>
          <a:ln>
            <a:noFill/>
          </a:ln>
        </p:spPr>
        <p:txBody>
          <a:bodyPr spcFirstLastPara="1" wrap="square" lIns="91425" tIns="45700" rIns="91425" bIns="45700" anchor="t" anchorCtr="0">
            <a:spAutoFit/>
          </a:bodyPr>
          <a:lstStyle/>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This learner’s name starts with an R</a:t>
            </a:r>
          </a:p>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Red is his favourite colour</a:t>
            </a:r>
          </a:p>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His favourite book is King Colin so he has put a crown on the R</a:t>
            </a:r>
          </a:p>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His favourite character is Spiderman so he’s added a web</a:t>
            </a:r>
          </a:p>
        </p:txBody>
      </p:sp>
    </p:spTree>
    <p:extLst>
      <p:ext uri="{BB962C8B-B14F-4D97-AF65-F5344CB8AC3E}">
        <p14:creationId xmlns:p14="http://schemas.microsoft.com/office/powerpoint/2010/main" val="216313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8" name="Google Shape;278;g29ceae7891d_0_118"/>
          <p:cNvSpPr txBox="1"/>
          <p:nvPr/>
        </p:nvSpPr>
        <p:spPr>
          <a:xfrm>
            <a:off x="395850" y="1117898"/>
            <a:ext cx="8071494"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Sewing the Book Bag </a:t>
            </a:r>
            <a:endParaRPr sz="3600" b="1" dirty="0">
              <a:solidFill>
                <a:schemeClr val="dk1"/>
              </a:solidFill>
            </a:endParaRPr>
          </a:p>
        </p:txBody>
      </p:sp>
      <p:pic>
        <p:nvPicPr>
          <p:cNvPr id="7170" name="Picture 2" descr="C:\Users\mrscj\Documents\Education\IET\Winter 2024\Bookbag\20240218_17182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1026"/>
          <a:stretch/>
        </p:blipFill>
        <p:spPr bwMode="auto">
          <a:xfrm rot="5400000">
            <a:off x="-9781" y="2136611"/>
            <a:ext cx="4230663" cy="355970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77;g29ceae7891d_0_118"/>
          <p:cNvSpPr txBox="1"/>
          <p:nvPr/>
        </p:nvSpPr>
        <p:spPr>
          <a:xfrm>
            <a:off x="5397669" y="1117898"/>
            <a:ext cx="1094518"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
        <p:nvSpPr>
          <p:cNvPr id="11" name="Google Shape;275;g29ceae7891d_0_118"/>
          <p:cNvSpPr txBox="1"/>
          <p:nvPr/>
        </p:nvSpPr>
        <p:spPr>
          <a:xfrm>
            <a:off x="4154034" y="1702970"/>
            <a:ext cx="4383463" cy="4133399"/>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rgbClr val="FF0000"/>
                </a:solidFill>
              </a:rPr>
              <a:t>Using a sewing machine is difficult - it can be dangerous and trap your fingers </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rgbClr val="FF0000"/>
                </a:solidFill>
              </a:rPr>
              <a:t>You will need help until you get really good with it</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rgbClr val="FF0000"/>
                </a:solidFill>
              </a:rPr>
              <a:t>Someone might have to do all the sewing for you but you can watch the demonstration and try again next time</a:t>
            </a:r>
          </a:p>
        </p:txBody>
      </p:sp>
    </p:spTree>
    <p:extLst>
      <p:ext uri="{BB962C8B-B14F-4D97-AF65-F5344CB8AC3E}">
        <p14:creationId xmlns:p14="http://schemas.microsoft.com/office/powerpoint/2010/main" val="365942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8" name="Google Shape;278;g29ceae7891d_0_118"/>
          <p:cNvSpPr txBox="1"/>
          <p:nvPr/>
        </p:nvSpPr>
        <p:spPr>
          <a:xfrm>
            <a:off x="395850" y="1117898"/>
            <a:ext cx="8071494"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Sewing the Book Bag - Handles</a:t>
            </a:r>
            <a:endParaRPr sz="3600" b="1" dirty="0">
              <a:solidFill>
                <a:schemeClr val="dk1"/>
              </a:solidFill>
            </a:endParaRPr>
          </a:p>
        </p:txBody>
      </p:sp>
      <p:pic>
        <p:nvPicPr>
          <p:cNvPr id="6146" name="Picture 2" descr="C:\Users\mrscj\Documents\Education\IET\Winter 2024\Bookbag\20240218_17493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187249" y="2011652"/>
            <a:ext cx="2553167" cy="1914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mrscj\Documents\Education\IET\Winter 2024\Bookbag\20240218_17493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565418" y="3757606"/>
            <a:ext cx="2395730" cy="2456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Google Shape;275;g29ceae7891d_0_118"/>
          <p:cNvSpPr txBox="1"/>
          <p:nvPr/>
        </p:nvSpPr>
        <p:spPr>
          <a:xfrm>
            <a:off x="2046773" y="1623535"/>
            <a:ext cx="3873381" cy="2010766"/>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Using the ribbon, pin it all the way up one side of the fabric, (about 11cm in from the edge)</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Leave a loop at the top </a:t>
            </a:r>
          </a:p>
        </p:txBody>
      </p:sp>
      <p:pic>
        <p:nvPicPr>
          <p:cNvPr id="6147" name="Picture 3" descr="C:\Users\mrscj\Documents\Education\IET\Winter 2024\Bookbag\20240218_180932.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65784" y="1801132"/>
            <a:ext cx="2946320" cy="2444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Google Shape;275;g29ceae7891d_0_118">
            <a:extLst>
              <a:ext uri="{FF2B5EF4-FFF2-40B4-BE49-F238E27FC236}">
                <a16:creationId xmlns:a16="http://schemas.microsoft.com/office/drawing/2014/main" id="{2C02BA1C-F27A-E08D-6316-C2090482C6CD}"/>
              </a:ext>
            </a:extLst>
          </p:cNvPr>
          <p:cNvSpPr txBox="1"/>
          <p:nvPr/>
        </p:nvSpPr>
        <p:spPr>
          <a:xfrm>
            <a:off x="2991284" y="4334313"/>
            <a:ext cx="6020820" cy="1678368"/>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Pin the ribbon all the way back down the other side, leaving a loop at the other end</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Sew along the ribbon to hold it in place</a:t>
            </a:r>
          </a:p>
        </p:txBody>
      </p:sp>
    </p:spTree>
    <p:extLst>
      <p:ext uri="{BB962C8B-B14F-4D97-AF65-F5344CB8AC3E}">
        <p14:creationId xmlns:p14="http://schemas.microsoft.com/office/powerpoint/2010/main" val="334024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8" name="Google Shape;278;g29ceae7891d_0_118"/>
          <p:cNvSpPr txBox="1"/>
          <p:nvPr/>
        </p:nvSpPr>
        <p:spPr>
          <a:xfrm>
            <a:off x="395849" y="1117897"/>
            <a:ext cx="7962705"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Sewing the Book Bag – Top Edge</a:t>
            </a:r>
            <a:endParaRPr sz="3600" b="1" dirty="0">
              <a:solidFill>
                <a:schemeClr val="dk1"/>
              </a:solidFill>
            </a:endParaRPr>
          </a:p>
        </p:txBody>
      </p:sp>
      <p:sp>
        <p:nvSpPr>
          <p:cNvPr id="10" name="Google Shape;275;g29ceae7891d_0_118"/>
          <p:cNvSpPr txBox="1"/>
          <p:nvPr/>
        </p:nvSpPr>
        <p:spPr>
          <a:xfrm>
            <a:off x="395849" y="2423617"/>
            <a:ext cx="4680647" cy="2010766"/>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Fold the tops of the fabric over to make a strong top to the bag</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2 cm is a good measurement to give a strong top edge</a:t>
            </a:r>
          </a:p>
        </p:txBody>
      </p:sp>
      <p:pic>
        <p:nvPicPr>
          <p:cNvPr id="8194" name="Picture 2" descr="C:\Users\mrscj\Documents\Education\IET\Winter 2024\Bookbag\20240218_17340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955395" y="2315896"/>
            <a:ext cx="4221086" cy="3251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Google Shape;277;g29ceae7891d_0_118"/>
          <p:cNvSpPr txBox="1"/>
          <p:nvPr/>
        </p:nvSpPr>
        <p:spPr>
          <a:xfrm>
            <a:off x="7970156" y="1088101"/>
            <a:ext cx="1094518"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Tree>
    <p:extLst>
      <p:ext uri="{BB962C8B-B14F-4D97-AF65-F5344CB8AC3E}">
        <p14:creationId xmlns:p14="http://schemas.microsoft.com/office/powerpoint/2010/main" val="213380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g29ceae7891d_0_118"/>
          <p:cNvSpPr txBox="1"/>
          <p:nvPr/>
        </p:nvSpPr>
        <p:spPr>
          <a:xfrm>
            <a:off x="7066640" y="1090567"/>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
        <p:nvSpPr>
          <p:cNvPr id="278" name="Google Shape;278;g29ceae7891d_0_118"/>
          <p:cNvSpPr txBox="1"/>
          <p:nvPr/>
        </p:nvSpPr>
        <p:spPr>
          <a:xfrm>
            <a:off x="263394" y="1090567"/>
            <a:ext cx="7399996"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Sewing the Book Bag - Seams</a:t>
            </a:r>
            <a:endParaRPr sz="3600" b="1" dirty="0">
              <a:solidFill>
                <a:schemeClr val="dk1"/>
              </a:solidFill>
            </a:endParaRPr>
          </a:p>
        </p:txBody>
      </p:sp>
      <p:pic>
        <p:nvPicPr>
          <p:cNvPr id="6" name="Picture 4" descr="C:\Users\mrscj\Documents\Education\IET\Winter 2024\Bookbag\20240218_1816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251469" y="2296632"/>
            <a:ext cx="4182647" cy="3136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Google Shape;275;g29ceae7891d_0_118"/>
          <p:cNvSpPr txBox="1"/>
          <p:nvPr/>
        </p:nvSpPr>
        <p:spPr>
          <a:xfrm>
            <a:off x="263394" y="2659154"/>
            <a:ext cx="5384360" cy="1345969"/>
          </a:xfrm>
          <a:prstGeom prst="rect">
            <a:avLst/>
          </a:prstGeom>
          <a:noFill/>
          <a:ln>
            <a:noFill/>
          </a:ln>
        </p:spPr>
        <p:txBody>
          <a:bodyPr spcFirstLastPara="1" wrap="square" lIns="91425" tIns="45700" rIns="91425" bIns="45700" anchor="t" anchorCtr="0">
            <a:spAutoFit/>
          </a:bodyPr>
          <a:lstStyle/>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Fold the bag fabric in half with the outside showing</a:t>
            </a:r>
          </a:p>
          <a:p>
            <a:pPr marL="361950" marR="0" lvl="0" indent="-3429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Sew up the sides with 1 cm seams</a:t>
            </a:r>
          </a:p>
        </p:txBody>
      </p:sp>
    </p:spTree>
    <p:extLst>
      <p:ext uri="{BB962C8B-B14F-4D97-AF65-F5344CB8AC3E}">
        <p14:creationId xmlns:p14="http://schemas.microsoft.com/office/powerpoint/2010/main" val="66386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g29ceae7891d_0_118"/>
          <p:cNvSpPr txBox="1"/>
          <p:nvPr/>
        </p:nvSpPr>
        <p:spPr>
          <a:xfrm>
            <a:off x="7613675" y="1090567"/>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
        <p:nvSpPr>
          <p:cNvPr id="278" name="Google Shape;278;g29ceae7891d_0_118"/>
          <p:cNvSpPr txBox="1"/>
          <p:nvPr/>
        </p:nvSpPr>
        <p:spPr>
          <a:xfrm>
            <a:off x="232715" y="1090567"/>
            <a:ext cx="7868919"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Sewing the Book Bag - Finishing</a:t>
            </a:r>
            <a:endParaRPr sz="3600" b="1" dirty="0">
              <a:solidFill>
                <a:schemeClr val="dk1"/>
              </a:solidFill>
            </a:endParaRPr>
          </a:p>
        </p:txBody>
      </p:sp>
      <p:pic>
        <p:nvPicPr>
          <p:cNvPr id="6" name="Picture 4" descr="C:\Users\mrscj\Documents\Education\IET\Winter 2024\Bookbag\20240218_1816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251469" y="2296632"/>
            <a:ext cx="4182647" cy="3136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Google Shape;275;g29ceae7891d_0_118"/>
          <p:cNvSpPr txBox="1"/>
          <p:nvPr/>
        </p:nvSpPr>
        <p:spPr>
          <a:xfrm>
            <a:off x="232715" y="2832041"/>
            <a:ext cx="5384360" cy="2066166"/>
          </a:xfrm>
          <a:prstGeom prst="rect">
            <a:avLst/>
          </a:prstGeom>
          <a:noFill/>
          <a:ln>
            <a:noFill/>
          </a:ln>
        </p:spPr>
        <p:txBody>
          <a:bodyPr spcFirstLastPara="1" wrap="square" lIns="91425" tIns="45700" rIns="91425" bIns="45700" anchor="t" anchorCtr="0">
            <a:spAutoFit/>
          </a:bodyPr>
          <a:lstStyle/>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Turn it inside out and sew the edges up again</a:t>
            </a:r>
          </a:p>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This is called a ‘French’ Seam - it gives a nice, neat edge that should not ‘fray’</a:t>
            </a:r>
          </a:p>
        </p:txBody>
      </p:sp>
    </p:spTree>
    <p:extLst>
      <p:ext uri="{BB962C8B-B14F-4D97-AF65-F5344CB8AC3E}">
        <p14:creationId xmlns:p14="http://schemas.microsoft.com/office/powerpoint/2010/main" val="123820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8" name="Google Shape;278;g29ceae7891d_0_118"/>
          <p:cNvSpPr txBox="1"/>
          <p:nvPr/>
        </p:nvSpPr>
        <p:spPr>
          <a:xfrm>
            <a:off x="395850" y="1117898"/>
            <a:ext cx="8033042"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Testing the Book Bag</a:t>
            </a:r>
            <a:endParaRPr sz="3600" b="1" dirty="0">
              <a:solidFill>
                <a:schemeClr val="dk1"/>
              </a:solidFill>
            </a:endParaRPr>
          </a:p>
        </p:txBody>
      </p:sp>
      <p:sp>
        <p:nvSpPr>
          <p:cNvPr id="7" name="Google Shape;275;g29ceae7891d_0_118"/>
          <p:cNvSpPr txBox="1"/>
          <p:nvPr/>
        </p:nvSpPr>
        <p:spPr>
          <a:xfrm>
            <a:off x="395850" y="1893776"/>
            <a:ext cx="5840827" cy="2726860"/>
          </a:xfrm>
          <a:prstGeom prst="rect">
            <a:avLst/>
          </a:prstGeom>
          <a:noFill/>
          <a:ln>
            <a:noFill/>
          </a:ln>
        </p:spPr>
        <p:txBody>
          <a:bodyPr spcFirstLastPara="1" wrap="square" lIns="91425" tIns="45700" rIns="91425" bIns="45700" anchor="t" anchorCtr="0">
            <a:spAutoFit/>
          </a:bodyPr>
          <a:lstStyle/>
          <a:p>
            <a:pPr marL="419100" indent="-342900">
              <a:lnSpc>
                <a:spcPct val="90000"/>
              </a:lnSpc>
              <a:spcAft>
                <a:spcPts val="600"/>
              </a:spcAft>
              <a:buClr>
                <a:schemeClr val="dk1"/>
              </a:buClr>
              <a:buSzPts val="2400"/>
              <a:buFont typeface="Arial" panose="020B0604020202020204" pitchFamily="34" charset="0"/>
              <a:buChar char="•"/>
            </a:pPr>
            <a:r>
              <a:rPr lang="en-GB" sz="2400" dirty="0"/>
              <a:t>Does your book fit in the bag, without being folded or crumpled?</a:t>
            </a:r>
          </a:p>
          <a:p>
            <a:pPr marL="419100" lvl="0" indent="-342900">
              <a:lnSpc>
                <a:spcPct val="90000"/>
              </a:lnSpc>
              <a:spcAft>
                <a:spcPts val="600"/>
              </a:spcAft>
              <a:buClr>
                <a:schemeClr val="dk1"/>
              </a:buClr>
              <a:buSzPts val="2400"/>
              <a:buFont typeface="Arial" panose="020B0604020202020204" pitchFamily="34" charset="0"/>
              <a:buChar char="•"/>
            </a:pPr>
            <a:r>
              <a:rPr lang="en-GB" sz="2400" dirty="0">
                <a:solidFill>
                  <a:schemeClr val="dk1"/>
                </a:solidFill>
              </a:rPr>
              <a:t>Is it strong enough to carry the book?</a:t>
            </a:r>
          </a:p>
          <a:p>
            <a:pPr marL="419100" lvl="0" indent="-342900">
              <a:lnSpc>
                <a:spcPct val="90000"/>
              </a:lnSpc>
              <a:spcAft>
                <a:spcPts val="600"/>
              </a:spcAft>
              <a:buClr>
                <a:schemeClr val="dk1"/>
              </a:buClr>
              <a:buSzPts val="2400"/>
              <a:buFont typeface="Arial" panose="020B0604020202020204" pitchFamily="34" charset="0"/>
              <a:buChar char="•"/>
            </a:pPr>
            <a:r>
              <a:rPr lang="en-GB" sz="2400" dirty="0">
                <a:solidFill>
                  <a:schemeClr val="dk1"/>
                </a:solidFill>
              </a:rPr>
              <a:t>What do you most like about the bag?</a:t>
            </a:r>
          </a:p>
          <a:p>
            <a:pPr marL="419100" lvl="0" indent="-342900">
              <a:lnSpc>
                <a:spcPct val="90000"/>
              </a:lnSpc>
              <a:spcAft>
                <a:spcPts val="600"/>
              </a:spcAft>
              <a:buClr>
                <a:schemeClr val="dk1"/>
              </a:buClr>
              <a:buSzPts val="2400"/>
              <a:buFont typeface="Arial" panose="020B0604020202020204" pitchFamily="34" charset="0"/>
              <a:buChar char="•"/>
            </a:pPr>
            <a:r>
              <a:rPr lang="en-GB" sz="2400" dirty="0">
                <a:solidFill>
                  <a:schemeClr val="dk1"/>
                </a:solidFill>
              </a:rPr>
              <a:t>Is there anything that could be improved?</a:t>
            </a:r>
          </a:p>
          <a:p>
            <a:pPr marL="419100" lvl="0" indent="-342900">
              <a:lnSpc>
                <a:spcPct val="90000"/>
              </a:lnSpc>
              <a:buClr>
                <a:schemeClr val="dk1"/>
              </a:buClr>
              <a:buSzPts val="2400"/>
              <a:buFont typeface="Arial" panose="020B0604020202020204" pitchFamily="34" charset="0"/>
              <a:buChar char="•"/>
            </a:pPr>
            <a:endParaRPr lang="en-GB" sz="2400" dirty="0">
              <a:solidFill>
                <a:schemeClr val="dk1"/>
              </a:solidFill>
            </a:endParaRPr>
          </a:p>
        </p:txBody>
      </p:sp>
      <p:pic>
        <p:nvPicPr>
          <p:cNvPr id="9218" name="Picture 2" descr="C:\Users\mrscj\Documents\Education\IET\Winter 2024\Bookbag\20240218_18250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7077641">
            <a:off x="5901679" y="2853219"/>
            <a:ext cx="2597329" cy="2533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4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55796-C4C8-4CF2-9732-C7B4FDEBA063}"/>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a:t>
            </a:r>
          </a:p>
        </p:txBody>
      </p:sp>
      <p:sp>
        <p:nvSpPr>
          <p:cNvPr id="6" name="Google Shape;277;g29ceae7891d_0_118"/>
          <p:cNvSpPr txBox="1"/>
          <p:nvPr/>
        </p:nvSpPr>
        <p:spPr>
          <a:xfrm>
            <a:off x="6798294" y="5469635"/>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Tree>
    <p:extLst>
      <p:ext uri="{BB962C8B-B14F-4D97-AF65-F5344CB8AC3E}">
        <p14:creationId xmlns:p14="http://schemas.microsoft.com/office/powerpoint/2010/main" val="89895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99" name="Google Shape;99;p3"/>
          <p:cNvSpPr txBox="1"/>
          <p:nvPr/>
        </p:nvSpPr>
        <p:spPr>
          <a:xfrm>
            <a:off x="288032" y="1049820"/>
            <a:ext cx="552112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The Problem</a:t>
            </a:r>
            <a:endParaRPr sz="1400" b="0" i="0" u="none" strike="noStrike" cap="none" dirty="0">
              <a:solidFill>
                <a:srgbClr val="000000"/>
              </a:solidFill>
              <a:latin typeface="Arial"/>
              <a:ea typeface="Arial"/>
              <a:cs typeface="Arial"/>
              <a:sym typeface="Arial"/>
            </a:endParaRPr>
          </a:p>
        </p:txBody>
      </p:sp>
      <p:sp>
        <p:nvSpPr>
          <p:cNvPr id="100" name="Google Shape;100;p3"/>
          <p:cNvSpPr txBox="1"/>
          <p:nvPr/>
        </p:nvSpPr>
        <p:spPr>
          <a:xfrm>
            <a:off x="-152399" y="1696110"/>
            <a:ext cx="5961184" cy="2419083"/>
          </a:xfrm>
          <a:prstGeom prst="rect">
            <a:avLst/>
          </a:prstGeom>
          <a:noFill/>
          <a:ln>
            <a:noFill/>
          </a:ln>
        </p:spPr>
        <p:txBody>
          <a:bodyPr spcFirstLastPara="1" wrap="square" lIns="91425" tIns="45700" rIns="91425" bIns="45700" anchor="t" anchorCtr="0">
            <a:spAutoFit/>
          </a:bodyPr>
          <a:lstStyle/>
          <a:p>
            <a:pPr marL="914400" marR="0" lvl="0" indent="-457200" algn="l" rtl="0">
              <a:lnSpc>
                <a:spcPct val="90000"/>
              </a:lnSpc>
              <a:spcBef>
                <a:spcPts val="0"/>
              </a:spcBef>
              <a:spcAft>
                <a:spcPts val="0"/>
              </a:spcAft>
              <a:buFont typeface="Arial" panose="020B0604020202020204" pitchFamily="34" charset="0"/>
              <a:buChar char="•"/>
            </a:pPr>
            <a:r>
              <a:rPr lang="en-GB" sz="2400" b="0" i="0" u="none" strike="noStrike" cap="none" dirty="0">
                <a:solidFill>
                  <a:schemeClr val="dk1"/>
                </a:solidFill>
                <a:latin typeface="Arial"/>
                <a:ea typeface="Arial"/>
                <a:cs typeface="Arial"/>
                <a:sym typeface="Arial"/>
              </a:rPr>
              <a:t>Sometimes books can be dropped and might get dirty</a:t>
            </a:r>
          </a:p>
          <a:p>
            <a:pPr marL="914400" marR="0" lvl="0" indent="-457200" algn="l" rtl="0">
              <a:lnSpc>
                <a:spcPct val="90000"/>
              </a:lnSpc>
              <a:spcBef>
                <a:spcPts val="0"/>
              </a:spcBef>
              <a:spcAft>
                <a:spcPts val="0"/>
              </a:spcAft>
              <a:buFont typeface="Arial" panose="020B0604020202020204" pitchFamily="34" charset="0"/>
              <a:buChar char="•"/>
            </a:pPr>
            <a:r>
              <a:rPr lang="en-GB" sz="2400" b="0" i="0" u="none" strike="noStrike" cap="none" dirty="0">
                <a:solidFill>
                  <a:schemeClr val="dk1"/>
                </a:solidFill>
                <a:latin typeface="Arial"/>
                <a:ea typeface="Arial"/>
                <a:cs typeface="Arial"/>
                <a:sym typeface="Arial"/>
              </a:rPr>
              <a:t>Carrying books to school and back means they might get dropped more often</a:t>
            </a:r>
          </a:p>
          <a:p>
            <a:pPr marL="914400" marR="0" lvl="0" indent="-457200" algn="l" rtl="0">
              <a:lnSpc>
                <a:spcPct val="90000"/>
              </a:lnSpc>
              <a:spcBef>
                <a:spcPts val="0"/>
              </a:spcBef>
              <a:spcAft>
                <a:spcPts val="0"/>
              </a:spcAft>
              <a:buFont typeface="Arial" panose="020B0604020202020204" pitchFamily="34" charset="0"/>
              <a:buChar char="•"/>
            </a:pPr>
            <a:r>
              <a:rPr lang="en-GB" sz="2400" dirty="0">
                <a:solidFill>
                  <a:schemeClr val="dk1"/>
                </a:solidFill>
              </a:rPr>
              <a:t>If they were in a bag they would be better protected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7846" y="1227494"/>
            <a:ext cx="4714500" cy="314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Google Shape;100;p3">
            <a:extLst>
              <a:ext uri="{FF2B5EF4-FFF2-40B4-BE49-F238E27FC236}">
                <a16:creationId xmlns:a16="http://schemas.microsoft.com/office/drawing/2014/main" id="{12EB6A8C-ECD0-F96B-3725-DE3363E0479B}"/>
              </a:ext>
            </a:extLst>
          </p:cNvPr>
          <p:cNvSpPr txBox="1"/>
          <p:nvPr/>
        </p:nvSpPr>
        <p:spPr>
          <a:xfrm>
            <a:off x="-152399" y="5019239"/>
            <a:ext cx="8522677" cy="757090"/>
          </a:xfrm>
          <a:prstGeom prst="rect">
            <a:avLst/>
          </a:prstGeom>
          <a:noFill/>
          <a:ln>
            <a:noFill/>
          </a:ln>
        </p:spPr>
        <p:txBody>
          <a:bodyPr spcFirstLastPara="1" wrap="square" lIns="91425" tIns="45700" rIns="91425" bIns="45700" anchor="t" anchorCtr="0">
            <a:spAutoFit/>
          </a:bodyPr>
          <a:lstStyle/>
          <a:p>
            <a:pPr marL="914400" marR="0" lvl="0" indent="-457200" algn="l" rtl="0">
              <a:lnSpc>
                <a:spcPct val="90000"/>
              </a:lnSpc>
              <a:spcBef>
                <a:spcPts val="0"/>
              </a:spcBef>
              <a:spcAft>
                <a:spcPts val="0"/>
              </a:spcAft>
              <a:buFont typeface="Arial" panose="020B0604020202020204" pitchFamily="34" charset="0"/>
              <a:buChar char="•"/>
            </a:pPr>
            <a:r>
              <a:rPr lang="en-GB" sz="2400" b="0" i="0" u="none" strike="noStrike" cap="none" dirty="0">
                <a:solidFill>
                  <a:schemeClr val="dk1"/>
                </a:solidFill>
                <a:latin typeface="Arial"/>
                <a:ea typeface="Arial"/>
                <a:cs typeface="Arial"/>
                <a:sym typeface="Arial"/>
              </a:rPr>
              <a:t>Design and make a bag so that you can protect your favourite book</a:t>
            </a:r>
            <a:endParaRPr sz="2400" b="0" i="0" u="none" strike="noStrike" cap="none" dirty="0">
              <a:solidFill>
                <a:schemeClr val="dk1"/>
              </a:solidFill>
              <a:latin typeface="Arial"/>
              <a:ea typeface="Arial"/>
              <a:cs typeface="Arial"/>
              <a:sym typeface="Arial"/>
            </a:endParaRPr>
          </a:p>
        </p:txBody>
      </p:sp>
      <p:sp>
        <p:nvSpPr>
          <p:cNvPr id="3" name="Google Shape;99;p3">
            <a:extLst>
              <a:ext uri="{FF2B5EF4-FFF2-40B4-BE49-F238E27FC236}">
                <a16:creationId xmlns:a16="http://schemas.microsoft.com/office/drawing/2014/main" id="{08DE74AA-DFBA-F0C2-663A-3B7FEFB32576}"/>
              </a:ext>
            </a:extLst>
          </p:cNvPr>
          <p:cNvSpPr txBox="1"/>
          <p:nvPr/>
        </p:nvSpPr>
        <p:spPr>
          <a:xfrm>
            <a:off x="287661" y="4372949"/>
            <a:ext cx="552112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Design Brief</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5"/>
          <p:cNvSpPr txBox="1"/>
          <p:nvPr/>
        </p:nvSpPr>
        <p:spPr>
          <a:xfrm>
            <a:off x="248839" y="1646893"/>
            <a:ext cx="4352007" cy="4238043"/>
          </a:xfrm>
          <a:prstGeom prst="rect">
            <a:avLst/>
          </a:prstGeom>
          <a:noFill/>
          <a:ln>
            <a:noFill/>
          </a:ln>
        </p:spPr>
        <p:txBody>
          <a:bodyPr spcFirstLastPara="1" wrap="square" lIns="91425" tIns="45700" rIns="91425" bIns="45700" anchor="t" anchorCtr="0">
            <a:spAutoFit/>
          </a:bodyPr>
          <a:lstStyle/>
          <a:p>
            <a:pPr marL="228600" marR="0" lvl="0" indent="-234950" algn="l" rtl="0">
              <a:lnSpc>
                <a:spcPct val="90000"/>
              </a:lnSpc>
              <a:spcBef>
                <a:spcPts val="1000"/>
              </a:spcBef>
              <a:spcAft>
                <a:spcPts val="0"/>
              </a:spcAft>
              <a:buClr>
                <a:schemeClr val="dk1"/>
              </a:buClr>
              <a:buSzPts val="2500"/>
              <a:buFont typeface="Arial"/>
              <a:buChar char="•"/>
            </a:pPr>
            <a:r>
              <a:rPr lang="en-US" sz="2400" dirty="0">
                <a:solidFill>
                  <a:schemeClr val="dk1"/>
                </a:solidFill>
              </a:rPr>
              <a:t>plain paper</a:t>
            </a:r>
          </a:p>
          <a:p>
            <a:pPr marL="228600" marR="0" lvl="0" indent="-234950" algn="l" rtl="0">
              <a:lnSpc>
                <a:spcPct val="90000"/>
              </a:lnSpc>
              <a:spcBef>
                <a:spcPts val="1000"/>
              </a:spcBef>
              <a:spcAft>
                <a:spcPts val="0"/>
              </a:spcAft>
              <a:buClr>
                <a:schemeClr val="dk1"/>
              </a:buClr>
              <a:buSzPts val="2500"/>
              <a:buFont typeface="Arial"/>
              <a:buChar char="•"/>
            </a:pPr>
            <a:r>
              <a:rPr lang="en-US" sz="2400" dirty="0">
                <a:solidFill>
                  <a:schemeClr val="dk1"/>
                </a:solidFill>
              </a:rPr>
              <a:t>pencil crayons</a:t>
            </a:r>
          </a:p>
          <a:p>
            <a:pPr marL="228600" indent="-234950">
              <a:lnSpc>
                <a:spcPct val="90000"/>
              </a:lnSpc>
              <a:spcBef>
                <a:spcPts val="1000"/>
              </a:spcBef>
              <a:buClr>
                <a:schemeClr val="dk1"/>
              </a:buClr>
              <a:buSzPts val="2500"/>
              <a:buFont typeface="Arial"/>
              <a:buChar char="•"/>
            </a:pPr>
            <a:r>
              <a:rPr lang="en-US" sz="2400" dirty="0">
                <a:solidFill>
                  <a:schemeClr val="dk1"/>
                </a:solidFill>
              </a:rPr>
              <a:t>felt tip pens</a:t>
            </a:r>
          </a:p>
          <a:p>
            <a:pPr marL="228600" marR="0" lvl="0" indent="-234950" algn="l" rtl="0">
              <a:lnSpc>
                <a:spcPct val="90000"/>
              </a:lnSpc>
              <a:spcBef>
                <a:spcPts val="1000"/>
              </a:spcBef>
              <a:spcAft>
                <a:spcPts val="0"/>
              </a:spcAft>
              <a:buClr>
                <a:schemeClr val="dk1"/>
              </a:buClr>
              <a:buSzPts val="2500"/>
              <a:buChar char="•"/>
            </a:pPr>
            <a:r>
              <a:rPr lang="en-US" sz="2400" dirty="0">
                <a:solidFill>
                  <a:schemeClr val="dk1"/>
                </a:solidFill>
              </a:rPr>
              <a:t>ruler</a:t>
            </a:r>
          </a:p>
          <a:p>
            <a:pPr marL="228600" marR="0" lvl="0" indent="-234950" algn="l" rtl="0">
              <a:lnSpc>
                <a:spcPct val="90000"/>
              </a:lnSpc>
              <a:spcBef>
                <a:spcPts val="1000"/>
              </a:spcBef>
              <a:spcAft>
                <a:spcPts val="0"/>
              </a:spcAft>
              <a:buClr>
                <a:schemeClr val="dk1"/>
              </a:buClr>
              <a:buSzPts val="2500"/>
              <a:buChar char="•"/>
            </a:pPr>
            <a:r>
              <a:rPr lang="en-US" sz="2400" dirty="0">
                <a:solidFill>
                  <a:schemeClr val="dk1"/>
                </a:solidFill>
              </a:rPr>
              <a:t>fabric for the bag</a:t>
            </a:r>
          </a:p>
          <a:p>
            <a:pPr marL="228600" marR="0" lvl="0" indent="-234950" algn="l" rtl="0">
              <a:lnSpc>
                <a:spcPct val="90000"/>
              </a:lnSpc>
              <a:spcBef>
                <a:spcPts val="1000"/>
              </a:spcBef>
              <a:spcAft>
                <a:spcPts val="0"/>
              </a:spcAft>
              <a:buClr>
                <a:schemeClr val="dk1"/>
              </a:buClr>
              <a:buSzPts val="2500"/>
              <a:buChar char="•"/>
            </a:pPr>
            <a:r>
              <a:rPr lang="en-US" sz="2400" dirty="0">
                <a:solidFill>
                  <a:schemeClr val="dk1"/>
                </a:solidFill>
              </a:rPr>
              <a:t>ribbon</a:t>
            </a:r>
          </a:p>
          <a:p>
            <a:pPr marL="228600" marR="0" lvl="0" indent="-234950" algn="l" rtl="0">
              <a:lnSpc>
                <a:spcPct val="90000"/>
              </a:lnSpc>
              <a:spcBef>
                <a:spcPts val="1000"/>
              </a:spcBef>
              <a:spcAft>
                <a:spcPts val="0"/>
              </a:spcAft>
              <a:buClr>
                <a:schemeClr val="dk1"/>
              </a:buClr>
              <a:buSzPts val="2500"/>
              <a:buChar char="•"/>
            </a:pPr>
            <a:r>
              <a:rPr lang="en-US" sz="2400" dirty="0">
                <a:solidFill>
                  <a:schemeClr val="dk1"/>
                </a:solidFill>
              </a:rPr>
              <a:t>pins</a:t>
            </a:r>
          </a:p>
          <a:p>
            <a:pPr marL="228600" marR="0" lvl="0" indent="-234950" algn="l" rtl="0">
              <a:lnSpc>
                <a:spcPct val="90000"/>
              </a:lnSpc>
              <a:spcBef>
                <a:spcPts val="1000"/>
              </a:spcBef>
              <a:spcAft>
                <a:spcPts val="0"/>
              </a:spcAft>
              <a:buClr>
                <a:schemeClr val="dk1"/>
              </a:buClr>
              <a:buSzPts val="2500"/>
              <a:buChar char="•"/>
            </a:pPr>
            <a:r>
              <a:rPr lang="en-US" sz="2400" dirty="0">
                <a:solidFill>
                  <a:schemeClr val="dk1"/>
                </a:solidFill>
              </a:rPr>
              <a:t>fabric scissors</a:t>
            </a:r>
          </a:p>
          <a:p>
            <a:pPr marL="228600" marR="0" lvl="0" indent="-234950" algn="l" rtl="0">
              <a:lnSpc>
                <a:spcPct val="90000"/>
              </a:lnSpc>
              <a:spcBef>
                <a:spcPts val="1000"/>
              </a:spcBef>
              <a:spcAft>
                <a:spcPts val="0"/>
              </a:spcAft>
              <a:buClr>
                <a:schemeClr val="dk1"/>
              </a:buClr>
              <a:buSzPts val="2500"/>
              <a:buChar char="•"/>
            </a:pPr>
            <a:r>
              <a:rPr lang="en-US" sz="2400" dirty="0">
                <a:solidFill>
                  <a:schemeClr val="dk1"/>
                </a:solidFill>
              </a:rPr>
              <a:t>thread</a:t>
            </a:r>
          </a:p>
        </p:txBody>
      </p:sp>
      <p:sp>
        <p:nvSpPr>
          <p:cNvPr id="242" name="Google Shape;242;p5"/>
          <p:cNvSpPr txBox="1"/>
          <p:nvPr/>
        </p:nvSpPr>
        <p:spPr>
          <a:xfrm>
            <a:off x="248839" y="996962"/>
            <a:ext cx="8499300" cy="723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dirty="0"/>
              <a:t>What you will need:</a:t>
            </a:r>
            <a:endParaRPr sz="3600" b="1" dirty="0"/>
          </a:p>
        </p:txBody>
      </p:sp>
      <p:pic>
        <p:nvPicPr>
          <p:cNvPr id="246" name="Google Shape;246;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15950" y="1960302"/>
            <a:ext cx="2301304" cy="3922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 name="Picture 2">
            <a:extLst>
              <a:ext uri="{FF2B5EF4-FFF2-40B4-BE49-F238E27FC236}">
                <a16:creationId xmlns:a16="http://schemas.microsoft.com/office/drawing/2014/main" id="{518F30DA-2235-022A-C9F2-081775B66185}"/>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60220" r="3015"/>
          <a:stretch/>
        </p:blipFill>
        <p:spPr bwMode="auto">
          <a:xfrm>
            <a:off x="6051176" y="976397"/>
            <a:ext cx="3009937" cy="510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Google Shape;108;g29f17790bba_0_0"/>
          <p:cNvSpPr txBox="1"/>
          <p:nvPr/>
        </p:nvSpPr>
        <p:spPr>
          <a:xfrm>
            <a:off x="0" y="1043633"/>
            <a:ext cx="9046200" cy="820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09" name="Google Shape;109;g29f17790bba_0_0"/>
          <p:cNvSpPr txBox="1"/>
          <p:nvPr/>
        </p:nvSpPr>
        <p:spPr>
          <a:xfrm>
            <a:off x="245621" y="1043633"/>
            <a:ext cx="580555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dk1"/>
                </a:solidFill>
                <a:latin typeface="Arial"/>
                <a:ea typeface="Arial"/>
                <a:cs typeface="Arial"/>
                <a:sym typeface="Arial"/>
              </a:rPr>
              <a:t>Things to think about when designing…</a:t>
            </a:r>
            <a:endParaRPr sz="1400" b="0" i="0" u="none" strike="noStrike" cap="none" dirty="0">
              <a:solidFill>
                <a:srgbClr val="000000"/>
              </a:solidFill>
              <a:latin typeface="Arial"/>
              <a:ea typeface="Arial"/>
              <a:cs typeface="Arial"/>
              <a:sym typeface="Arial"/>
            </a:endParaRPr>
          </a:p>
        </p:txBody>
      </p:sp>
      <p:sp>
        <p:nvSpPr>
          <p:cNvPr id="110" name="Google Shape;110;g29f17790bba_0_0"/>
          <p:cNvSpPr txBox="1"/>
          <p:nvPr/>
        </p:nvSpPr>
        <p:spPr>
          <a:xfrm>
            <a:off x="-152401" y="2496201"/>
            <a:ext cx="5963253" cy="20620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914400" indent="-457200">
              <a:lnSpc>
                <a:spcPct val="90000"/>
              </a:lnSpc>
              <a:buFont typeface="Arial" panose="020B0604020202020204" pitchFamily="34" charset="0"/>
              <a:buChar char="•"/>
              <a:defRPr sz="2400">
                <a:solidFill>
                  <a:schemeClr val="dk1"/>
                </a:solidFill>
              </a:defRPr>
            </a:lvl1pPr>
          </a:lstStyle>
          <a:p>
            <a:pPr>
              <a:spcAft>
                <a:spcPts val="600"/>
              </a:spcAft>
            </a:pPr>
            <a:r>
              <a:rPr lang="en-GB" dirty="0"/>
              <a:t>What is your favourite book?</a:t>
            </a:r>
          </a:p>
          <a:p>
            <a:pPr>
              <a:spcAft>
                <a:spcPts val="600"/>
              </a:spcAft>
            </a:pPr>
            <a:r>
              <a:rPr lang="en-GB" dirty="0"/>
              <a:t>How big is the book? </a:t>
            </a:r>
          </a:p>
          <a:p>
            <a:pPr>
              <a:spcAft>
                <a:spcPts val="600"/>
              </a:spcAft>
            </a:pPr>
            <a:r>
              <a:rPr lang="en-GB" dirty="0"/>
              <a:t>What do you want the design on the book bag to look like?</a:t>
            </a:r>
          </a:p>
          <a:p>
            <a:pPr>
              <a:spcAft>
                <a:spcPts val="600"/>
              </a:spcAft>
            </a:pPr>
            <a:r>
              <a:rPr lang="en-GB" dirty="0"/>
              <a:t>What colours will you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0" y="1043633"/>
            <a:ext cx="9046131" cy="82074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53" name="Google Shape;253;p9"/>
          <p:cNvSpPr txBox="1"/>
          <p:nvPr/>
        </p:nvSpPr>
        <p:spPr>
          <a:xfrm>
            <a:off x="331620" y="1054769"/>
            <a:ext cx="7341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dk1"/>
                </a:solidFill>
              </a:rPr>
              <a:t>Measure your book</a:t>
            </a:r>
            <a:endParaRPr sz="1400" b="0" i="0" u="none" strike="noStrike" cap="none" dirty="0">
              <a:solidFill>
                <a:srgbClr val="000000"/>
              </a:solidFill>
              <a:latin typeface="Arial"/>
              <a:ea typeface="Arial"/>
              <a:cs typeface="Arial"/>
              <a:sym typeface="Arial"/>
            </a:endParaRPr>
          </a:p>
        </p:txBody>
      </p:sp>
      <p:sp>
        <p:nvSpPr>
          <p:cNvPr id="9" name="Google Shape;275;g29ceae7891d_0_118"/>
          <p:cNvSpPr txBox="1"/>
          <p:nvPr/>
        </p:nvSpPr>
        <p:spPr>
          <a:xfrm>
            <a:off x="-97872" y="1724057"/>
            <a:ext cx="8948795" cy="91097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914400" indent="-457200">
              <a:lnSpc>
                <a:spcPct val="90000"/>
              </a:lnSpc>
              <a:spcAft>
                <a:spcPts val="600"/>
              </a:spcAft>
              <a:buFont typeface="Arial" panose="020B0604020202020204" pitchFamily="34" charset="0"/>
              <a:buChar char="•"/>
              <a:defRPr sz="2400">
                <a:solidFill>
                  <a:schemeClr val="dk1"/>
                </a:solidFill>
              </a:defRPr>
            </a:lvl1pPr>
          </a:lstStyle>
          <a:p>
            <a:r>
              <a:rPr lang="en-GB" dirty="0"/>
              <a:t>You will need a ruler </a:t>
            </a:r>
          </a:p>
          <a:p>
            <a:r>
              <a:rPr lang="en-GB" dirty="0"/>
              <a:t>Measure your book and write down the measurements</a:t>
            </a:r>
          </a:p>
        </p:txBody>
      </p:sp>
      <p:pic>
        <p:nvPicPr>
          <p:cNvPr id="13" name="Picture 5" descr="C:\Users\mrscj\AppData\Local\Microsoft\Windows\INetCache\IE\EIQ3OB8Q\linijka[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7283049">
            <a:off x="-804553" y="3310922"/>
            <a:ext cx="2975644" cy="21040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ee A Book Isolated photo and picture">
            <a:extLst>
              <a:ext uri="{FF2B5EF4-FFF2-40B4-BE49-F238E27FC236}">
                <a16:creationId xmlns:a16="http://schemas.microsoft.com/office/drawing/2014/main" id="{7676F552-EE00-1700-EFD0-07C88D4E638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5102" y="2758325"/>
            <a:ext cx="1504011" cy="2007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mrscj\AppData\Local\Microsoft\Windows\INetCache\IE\EIQ3OB8Q\linijka[1].png">
            <a:extLst>
              <a:ext uri="{FF2B5EF4-FFF2-40B4-BE49-F238E27FC236}">
                <a16:creationId xmlns:a16="http://schemas.microsoft.com/office/drawing/2014/main" id="{DDDAE927-584C-0424-1799-A8C42EAA0A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924641">
            <a:off x="4832853" y="4202644"/>
            <a:ext cx="2975644" cy="21040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A Book Isolated photo and picture">
            <a:extLst>
              <a:ext uri="{FF2B5EF4-FFF2-40B4-BE49-F238E27FC236}">
                <a16:creationId xmlns:a16="http://schemas.microsoft.com/office/drawing/2014/main" id="{9493E53A-BA37-724A-6C02-1088F6B2E3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9022" y="2991293"/>
            <a:ext cx="1504011" cy="200743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75;g29ceae7891d_0_118">
            <a:extLst>
              <a:ext uri="{FF2B5EF4-FFF2-40B4-BE49-F238E27FC236}">
                <a16:creationId xmlns:a16="http://schemas.microsoft.com/office/drawing/2014/main" id="{B005008C-4B28-9691-18E4-9648D1C1C342}"/>
              </a:ext>
            </a:extLst>
          </p:cNvPr>
          <p:cNvSpPr txBox="1"/>
          <p:nvPr/>
        </p:nvSpPr>
        <p:spPr>
          <a:xfrm>
            <a:off x="5853554" y="3604603"/>
            <a:ext cx="3638732" cy="83403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914400" indent="-457200">
              <a:lnSpc>
                <a:spcPct val="90000"/>
              </a:lnSpc>
              <a:spcAft>
                <a:spcPts val="600"/>
              </a:spcAft>
              <a:buFont typeface="Arial" panose="020B0604020202020204" pitchFamily="34" charset="0"/>
              <a:buChar char="•"/>
              <a:defRPr sz="2400">
                <a:solidFill>
                  <a:schemeClr val="dk1"/>
                </a:solidFill>
              </a:defRPr>
            </a:lvl1pPr>
          </a:lstStyle>
          <a:p>
            <a:pPr marL="457200" indent="0">
              <a:buNone/>
            </a:pPr>
            <a:r>
              <a:rPr lang="en-GB" dirty="0"/>
              <a:t>Measure the width from left to right</a:t>
            </a:r>
            <a:endParaRPr dirty="0"/>
          </a:p>
        </p:txBody>
      </p:sp>
      <p:sp>
        <p:nvSpPr>
          <p:cNvPr id="6" name="Google Shape;275;g29ceae7891d_0_118">
            <a:extLst>
              <a:ext uri="{FF2B5EF4-FFF2-40B4-BE49-F238E27FC236}">
                <a16:creationId xmlns:a16="http://schemas.microsoft.com/office/drawing/2014/main" id="{3FBA9A0A-AC0C-96A2-9409-56524766C072}"/>
              </a:ext>
            </a:extLst>
          </p:cNvPr>
          <p:cNvSpPr txBox="1"/>
          <p:nvPr/>
        </p:nvSpPr>
        <p:spPr>
          <a:xfrm>
            <a:off x="707922" y="4889054"/>
            <a:ext cx="3793388" cy="83403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914400" indent="-457200">
              <a:lnSpc>
                <a:spcPct val="90000"/>
              </a:lnSpc>
              <a:spcAft>
                <a:spcPts val="600"/>
              </a:spcAft>
              <a:buFont typeface="Arial" panose="020B0604020202020204" pitchFamily="34" charset="0"/>
              <a:buChar char="•"/>
              <a:defRPr sz="2400">
                <a:solidFill>
                  <a:schemeClr val="dk1"/>
                </a:solidFill>
              </a:defRPr>
            </a:lvl1pPr>
          </a:lstStyle>
          <a:p>
            <a:pPr marL="457200" indent="0">
              <a:buNone/>
            </a:pPr>
            <a:r>
              <a:rPr lang="en-GB" dirty="0"/>
              <a:t>Measure the height from top to bottom</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9ceae7891d_0_118"/>
          <p:cNvSpPr txBox="1"/>
          <p:nvPr/>
        </p:nvSpPr>
        <p:spPr>
          <a:xfrm>
            <a:off x="508366" y="1720808"/>
            <a:ext cx="6074759" cy="4057481"/>
          </a:xfrm>
          <a:prstGeom prst="rect">
            <a:avLst/>
          </a:prstGeom>
          <a:noFill/>
          <a:ln>
            <a:noFill/>
          </a:ln>
        </p:spPr>
        <p:txBody>
          <a:bodyPr spcFirstLastPara="1" wrap="square" lIns="91425" tIns="45700" rIns="91425" bIns="45700" anchor="t" anchorCtr="0">
            <a:spAutoFit/>
          </a:bodyPr>
          <a:lstStyle/>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Fabric (or textile) is the correct name for the cloth you will make the bag from</a:t>
            </a:r>
          </a:p>
          <a:p>
            <a:pPr marL="476250" marR="0" lvl="0" indent="-457200" algn="l" rtl="0">
              <a:lnSpc>
                <a:spcPct val="90000"/>
              </a:lnSpc>
              <a:spcBef>
                <a:spcPts val="1000"/>
              </a:spcBef>
              <a:spcAft>
                <a:spcPts val="0"/>
              </a:spcAft>
              <a:buClr>
                <a:schemeClr val="dk1"/>
              </a:buClr>
              <a:buSzPts val="2100"/>
              <a:buFont typeface="Arial" panose="020B0604020202020204" pitchFamily="34" charset="0"/>
              <a:buChar char="•"/>
            </a:pPr>
            <a:r>
              <a:rPr lang="en-GB" sz="2400" dirty="0">
                <a:solidFill>
                  <a:schemeClr val="dk1"/>
                </a:solidFill>
              </a:rPr>
              <a:t>You will need a piece of fabric big enough so that it will:</a:t>
            </a:r>
          </a:p>
          <a:p>
            <a:pPr marL="809625" lvl="2" indent="-363538">
              <a:lnSpc>
                <a:spcPct val="90000"/>
              </a:lnSpc>
              <a:spcBef>
                <a:spcPts val="1000"/>
              </a:spcBef>
              <a:buClr>
                <a:schemeClr val="dk1"/>
              </a:buClr>
              <a:buSzPts val="2100"/>
              <a:buFont typeface="Arial" panose="020B0604020202020204" pitchFamily="34" charset="0"/>
              <a:buChar char="•"/>
            </a:pPr>
            <a:r>
              <a:rPr lang="en-GB" sz="2400" i="1" dirty="0">
                <a:solidFill>
                  <a:schemeClr val="dk1"/>
                </a:solidFill>
              </a:rPr>
              <a:t>fold over the book </a:t>
            </a:r>
          </a:p>
          <a:p>
            <a:pPr marL="809625" lvl="2" indent="-363538">
              <a:lnSpc>
                <a:spcPct val="90000"/>
              </a:lnSpc>
              <a:spcBef>
                <a:spcPts val="1000"/>
              </a:spcBef>
              <a:buClr>
                <a:schemeClr val="dk1"/>
              </a:buClr>
              <a:buSzPts val="2100"/>
              <a:buFont typeface="Arial" panose="020B0604020202020204" pitchFamily="34" charset="0"/>
              <a:buChar char="•"/>
            </a:pPr>
            <a:r>
              <a:rPr lang="en-GB" sz="2400" i="1" dirty="0">
                <a:solidFill>
                  <a:schemeClr val="dk1"/>
                </a:solidFill>
              </a:rPr>
              <a:t>and have at least 4 cm extra fabric from the edge of the book, all the way round </a:t>
            </a:r>
          </a:p>
          <a:p>
            <a:pPr marL="361950" indent="-342900">
              <a:lnSpc>
                <a:spcPct val="90000"/>
              </a:lnSpc>
              <a:spcBef>
                <a:spcPts val="1000"/>
              </a:spcBef>
              <a:buClr>
                <a:schemeClr val="dk1"/>
              </a:buClr>
              <a:buSzPts val="2100"/>
              <a:buFont typeface="Arial" panose="020B0604020202020204" pitchFamily="34" charset="0"/>
              <a:buChar char="•"/>
            </a:pPr>
            <a:r>
              <a:rPr lang="en-GB" sz="2400" dirty="0">
                <a:solidFill>
                  <a:schemeClr val="dk1"/>
                </a:solidFill>
              </a:rPr>
              <a:t>Draw an outline showing where to cut – then cut it using scissors</a:t>
            </a:r>
            <a:endParaRPr sz="2400" dirty="0">
              <a:solidFill>
                <a:schemeClr val="dk1"/>
              </a:solidFill>
            </a:endParaRPr>
          </a:p>
        </p:txBody>
      </p:sp>
      <p:sp>
        <p:nvSpPr>
          <p:cNvPr id="276" name="Google Shape;276;g29ceae7891d_0_118"/>
          <p:cNvSpPr/>
          <p:nvPr/>
        </p:nvSpPr>
        <p:spPr>
          <a:xfrm>
            <a:off x="6583126" y="3519229"/>
            <a:ext cx="1555423" cy="18882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FF0000"/>
                </a:solidFill>
                <a:latin typeface="Calibri"/>
                <a:ea typeface="Calibri"/>
                <a:cs typeface="Calibri"/>
                <a:sym typeface="Calibri"/>
              </a:rPr>
              <a:t>⚠ Be careful when using the scissors</a:t>
            </a:r>
            <a:endParaRPr sz="1800" b="1" dirty="0"/>
          </a:p>
        </p:txBody>
      </p:sp>
      <p:sp>
        <p:nvSpPr>
          <p:cNvPr id="277" name="Google Shape;277;g29ceae7891d_0_118"/>
          <p:cNvSpPr txBox="1"/>
          <p:nvPr/>
        </p:nvSpPr>
        <p:spPr>
          <a:xfrm>
            <a:off x="5087612" y="1107349"/>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
        <p:nvSpPr>
          <p:cNvPr id="278" name="Google Shape;278;g29ceae7891d_0_118"/>
          <p:cNvSpPr txBox="1"/>
          <p:nvPr/>
        </p:nvSpPr>
        <p:spPr>
          <a:xfrm>
            <a:off x="395850" y="1117898"/>
            <a:ext cx="6193486"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Cutting out the fabric</a:t>
            </a:r>
            <a:endParaRPr sz="3600" b="1" dirty="0">
              <a:solidFill>
                <a:schemeClr val="dk1"/>
              </a:solidFill>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87095" y="1531315"/>
            <a:ext cx="2302909" cy="428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g29ceae7891d_0_118"/>
          <p:cNvSpPr txBox="1"/>
          <p:nvPr/>
        </p:nvSpPr>
        <p:spPr>
          <a:xfrm>
            <a:off x="5698542" y="1095858"/>
            <a:ext cx="1193500"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dirty="0">
                <a:solidFill>
                  <a:srgbClr val="FF0000"/>
                </a:solidFill>
                <a:latin typeface="Calibri"/>
                <a:ea typeface="Calibri"/>
                <a:cs typeface="Calibri"/>
                <a:sym typeface="Calibri"/>
              </a:rPr>
              <a:t>⚠</a:t>
            </a:r>
            <a:endParaRPr sz="1600" dirty="0">
              <a:solidFill>
                <a:srgbClr val="FF0000"/>
              </a:solidFill>
            </a:endParaRPr>
          </a:p>
        </p:txBody>
      </p:sp>
      <p:sp>
        <p:nvSpPr>
          <p:cNvPr id="278" name="Google Shape;278;g29ceae7891d_0_118"/>
          <p:cNvSpPr txBox="1"/>
          <p:nvPr/>
        </p:nvSpPr>
        <p:spPr>
          <a:xfrm>
            <a:off x="253656" y="1095858"/>
            <a:ext cx="6041636" cy="6832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3600" b="1" dirty="0">
                <a:solidFill>
                  <a:schemeClr val="dk1"/>
                </a:solidFill>
              </a:rPr>
              <a:t>Cut out Fabric Example</a:t>
            </a:r>
            <a:endParaRPr sz="3600" b="1" dirty="0">
              <a:solidFill>
                <a:schemeClr val="dk1"/>
              </a:solidFill>
            </a:endParaRPr>
          </a:p>
        </p:txBody>
      </p:sp>
      <p:pic>
        <p:nvPicPr>
          <p:cNvPr id="2051" name="Picture 3" descr="C:\Users\mrscj\Documents\Education\IET\Winter 2024\Bookbag\20240218_17004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119989" y="2319779"/>
            <a:ext cx="3811518" cy="349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mrscj\Documents\Education\IET\Winter 2024\Bookbag\20240218_17012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4852411" y="2319779"/>
            <a:ext cx="3887178" cy="349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600" y="1074943"/>
            <a:ext cx="8279091" cy="631023"/>
          </a:xfrm>
        </p:spPr>
        <p:txBody>
          <a:bodyPr>
            <a:noAutofit/>
          </a:bodyPr>
          <a:lstStyle/>
          <a:p>
            <a:pPr algn="l"/>
            <a:r>
              <a:rPr lang="en-GB" sz="3600" b="1" dirty="0">
                <a:solidFill>
                  <a:srgbClr val="000000"/>
                </a:solidFill>
                <a:latin typeface="+mn-lt"/>
                <a:ea typeface="Calibri"/>
                <a:cs typeface="Calibri"/>
              </a:rPr>
              <a:t>Designing your Bag</a:t>
            </a:r>
          </a:p>
        </p:txBody>
      </p:sp>
      <p:sp>
        <p:nvSpPr>
          <p:cNvPr id="3" name="Subtitle 2"/>
          <p:cNvSpPr>
            <a:spLocks noGrp="1"/>
          </p:cNvSpPr>
          <p:nvPr>
            <p:ph type="subTitle" idx="1"/>
          </p:nvPr>
        </p:nvSpPr>
        <p:spPr>
          <a:xfrm>
            <a:off x="250530" y="1916005"/>
            <a:ext cx="6079932" cy="3957257"/>
          </a:xfrm>
        </p:spPr>
        <p:txBody>
          <a:bodyPr>
            <a:noAutofit/>
          </a:bodyPr>
          <a:lstStyle/>
          <a:p>
            <a:pPr marL="508000" indent="-457200" algn="l">
              <a:buFont typeface="Arial" panose="020B0604020202020204" pitchFamily="34" charset="0"/>
              <a:buChar char="•"/>
            </a:pPr>
            <a:r>
              <a:rPr lang="en-GB" dirty="0"/>
              <a:t>Draw your ideas for the pattern that will be on your bag</a:t>
            </a:r>
          </a:p>
          <a:p>
            <a:pPr marL="508000" indent="-457200" algn="l">
              <a:buFont typeface="Arial" panose="020B0604020202020204" pitchFamily="34" charset="0"/>
              <a:buChar char="•"/>
            </a:pPr>
            <a:r>
              <a:rPr lang="en-GB" dirty="0"/>
              <a:t>Make the design colourful and clear</a:t>
            </a:r>
          </a:p>
          <a:p>
            <a:pPr marL="508000" indent="-457200" algn="l">
              <a:buFont typeface="Arial" panose="020B0604020202020204" pitchFamily="34" charset="0"/>
              <a:buChar char="•"/>
            </a:pPr>
            <a:r>
              <a:rPr lang="en-GB" dirty="0"/>
              <a:t>You could add your initial or even your name</a:t>
            </a:r>
          </a:p>
          <a:p>
            <a:pPr marL="508000" indent="-457200" algn="l">
              <a:buFont typeface="Arial" panose="020B0604020202020204" pitchFamily="34" charset="0"/>
              <a:buChar char="•"/>
            </a:pPr>
            <a:r>
              <a:rPr lang="en-GB" dirty="0"/>
              <a:t>You could use a theme from your favourite book</a:t>
            </a:r>
          </a:p>
          <a:p>
            <a:pPr marL="50800" indent="0" algn="l"/>
            <a:endParaRPr lang="en-GB" dirty="0"/>
          </a:p>
        </p:txBody>
      </p:sp>
      <p:pic>
        <p:nvPicPr>
          <p:cNvPr id="8" name="Google Shape;246;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834554" y="1715496"/>
            <a:ext cx="2083641" cy="4357058"/>
          </a:xfrm>
          <a:prstGeom prst="rect">
            <a:avLst/>
          </a:prstGeom>
          <a:noFill/>
          <a:ln>
            <a:noFill/>
          </a:ln>
        </p:spPr>
      </p:pic>
    </p:spTree>
    <p:extLst>
      <p:ext uri="{BB962C8B-B14F-4D97-AF65-F5344CB8AC3E}">
        <p14:creationId xmlns:p14="http://schemas.microsoft.com/office/powerpoint/2010/main" val="328142426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On-screen Show (4:3)</PresentationFormat>
  <Paragraphs>113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Designing your Bag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Paul Anderson</cp:lastModifiedBy>
  <cp:revision>35</cp:revision>
  <dcterms:created xsi:type="dcterms:W3CDTF">2017-06-28T15:11:57Z</dcterms:created>
  <dcterms:modified xsi:type="dcterms:W3CDTF">2024-03-26T17:52:52Z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