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69" r:id="rId2"/>
    <p:sldId id="278" r:id="rId3"/>
    <p:sldId id="268" r:id="rId4"/>
    <p:sldId id="275" r:id="rId5"/>
    <p:sldId id="274" r:id="rId6"/>
    <p:sldId id="27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70935" autoAdjust="0"/>
  </p:normalViewPr>
  <p:slideViewPr>
    <p:cSldViewPr snapToGrid="0" snapToObjects="1">
      <p:cViewPr varScale="1">
        <p:scale>
          <a:sx n="82" d="100"/>
          <a:sy n="82" d="100"/>
        </p:scale>
        <p:origin x="162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95A6A2-D1CF-4E22-B6F9-C48F0F16B29A}" type="datetimeFigureOut">
              <a:rPr lang="en-GB" smtClean="0"/>
              <a:t>23/10/2023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07E84F-45E6-4385-A61E-2A903B5C237C}" type="slidenum">
              <a:rPr lang="en-GB" smtClean="0"/>
              <a:t>‹#›</a:t>
            </a:fld>
            <a:endParaRPr lang="en-GB"/>
          </a:p>
        </p:txBody>
      </p:sp>
    </p:spTree>
    <p:extLst>
      <p:ext uri="{BB962C8B-B14F-4D97-AF65-F5344CB8AC3E}">
        <p14:creationId xmlns:p14="http://schemas.microsoft.com/office/powerpoint/2010/main" val="970637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207E84F-45E6-4385-A61E-2A903B5C237C}" type="slidenum">
              <a:rPr lang="en-GB" smtClean="0"/>
              <a:t>1</a:t>
            </a:fld>
            <a:endParaRPr lang="en-GB"/>
          </a:p>
        </p:txBody>
      </p:sp>
    </p:spTree>
    <p:extLst>
      <p:ext uri="{BB962C8B-B14F-4D97-AF65-F5344CB8AC3E}">
        <p14:creationId xmlns:p14="http://schemas.microsoft.com/office/powerpoint/2010/main" val="3675502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207E84F-45E6-4385-A61E-2A903B5C237C}" type="slidenum">
              <a:rPr lang="en-GB" smtClean="0"/>
              <a:t>2</a:t>
            </a:fld>
            <a:endParaRPr lang="en-GB"/>
          </a:p>
        </p:txBody>
      </p:sp>
    </p:spTree>
    <p:extLst>
      <p:ext uri="{BB962C8B-B14F-4D97-AF65-F5344CB8AC3E}">
        <p14:creationId xmlns:p14="http://schemas.microsoft.com/office/powerpoint/2010/main" val="1471953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slide can be used to introduce learners to what is meant by litter and discuss examples of it. For example, chocolate wrappers, drinks cans/bottles, paper/plastic bags etc.</a:t>
            </a:r>
          </a:p>
        </p:txBody>
      </p:sp>
      <p:sp>
        <p:nvSpPr>
          <p:cNvPr id="4" name="Slide Number Placeholder 3"/>
          <p:cNvSpPr>
            <a:spLocks noGrp="1"/>
          </p:cNvSpPr>
          <p:nvPr>
            <p:ph type="sldNum" sz="quarter" idx="5"/>
          </p:nvPr>
        </p:nvSpPr>
        <p:spPr/>
        <p:txBody>
          <a:bodyPr/>
          <a:lstStyle/>
          <a:p>
            <a:fld id="{A207E84F-45E6-4385-A61E-2A903B5C237C}" type="slidenum">
              <a:rPr lang="en-GB" smtClean="0"/>
              <a:t>3</a:t>
            </a:fld>
            <a:endParaRPr lang="en-GB"/>
          </a:p>
        </p:txBody>
      </p:sp>
    </p:spTree>
    <p:extLst>
      <p:ext uri="{BB962C8B-B14F-4D97-AF65-F5344CB8AC3E}">
        <p14:creationId xmlns:p14="http://schemas.microsoft.com/office/powerpoint/2010/main" val="1158120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Learners could be placed into small groups for this activity. This activity could be based on a location such as the playground or school field. Appropriate risk assessments will need to be in place for going outside and collecting the litter. Learners must have access to appropriate equipment such as litter collection sticks and gloves (no litter should be handled directly). Learners should be advised to be aware of and not to pick up anything that looks potentially dangerous, such as broken glass (the teacher should be advised immediately if this is the case). There must be either bin liners available to place the litter into once collected, or easy access to the school recycling station.</a:t>
            </a:r>
          </a:p>
        </p:txBody>
      </p:sp>
      <p:sp>
        <p:nvSpPr>
          <p:cNvPr id="4" name="Slide Number Placeholder 3"/>
          <p:cNvSpPr>
            <a:spLocks noGrp="1"/>
          </p:cNvSpPr>
          <p:nvPr>
            <p:ph type="sldNum" sz="quarter" idx="5"/>
          </p:nvPr>
        </p:nvSpPr>
        <p:spPr/>
        <p:txBody>
          <a:bodyPr/>
          <a:lstStyle/>
          <a:p>
            <a:fld id="{A207E84F-45E6-4385-A61E-2A903B5C237C}" type="slidenum">
              <a:rPr lang="en-GB" smtClean="0"/>
              <a:t>4</a:t>
            </a:fld>
            <a:endParaRPr lang="en-GB"/>
          </a:p>
        </p:txBody>
      </p:sp>
    </p:spTree>
    <p:extLst>
      <p:ext uri="{BB962C8B-B14F-4D97-AF65-F5344CB8AC3E}">
        <p14:creationId xmlns:p14="http://schemas.microsoft.com/office/powerpoint/2010/main" val="880888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slide could be printed and used as a handout for learners to record a tally and total of the types of litter found, prior to completing the pictogram. If any litter does not fall into one of the given categories it can be classified under ‘other’, or the sheet could be edited to include additional types. Once the tally has been completed for each type of litter, the total number of each should be added up and recorded under the ‘total’ column. Go through how to complete this in advance of learners doing so.</a:t>
            </a:r>
          </a:p>
        </p:txBody>
      </p:sp>
      <p:sp>
        <p:nvSpPr>
          <p:cNvPr id="4" name="Slide Number Placeholder 3"/>
          <p:cNvSpPr>
            <a:spLocks noGrp="1"/>
          </p:cNvSpPr>
          <p:nvPr>
            <p:ph type="sldNum" sz="quarter" idx="5"/>
          </p:nvPr>
        </p:nvSpPr>
        <p:spPr/>
        <p:txBody>
          <a:bodyPr/>
          <a:lstStyle/>
          <a:p>
            <a:fld id="{A207E84F-45E6-4385-A61E-2A903B5C237C}" type="slidenum">
              <a:rPr lang="en-GB" smtClean="0"/>
              <a:t>5</a:t>
            </a:fld>
            <a:endParaRPr lang="en-GB"/>
          </a:p>
        </p:txBody>
      </p:sp>
    </p:spTree>
    <p:extLst>
      <p:ext uri="{BB962C8B-B14F-4D97-AF65-F5344CB8AC3E}">
        <p14:creationId xmlns:p14="http://schemas.microsoft.com/office/powerpoint/2010/main" val="1227711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slide could be printed and used as a handout for learners to create their pictogram, or more able learners could construct one from scratch on blank paper. Learners should use their tally chart to aid them and create a suitable graphic for each litter type. If any litter does not fall into one of the given categories it can be classified under ‘other’, or the sheet could be edited to include additional types. Go through how to complete this in advance of learners doing so with examples as appropriate.</a:t>
            </a:r>
          </a:p>
        </p:txBody>
      </p:sp>
      <p:sp>
        <p:nvSpPr>
          <p:cNvPr id="4" name="Slide Number Placeholder 3"/>
          <p:cNvSpPr>
            <a:spLocks noGrp="1"/>
          </p:cNvSpPr>
          <p:nvPr>
            <p:ph type="sldNum" sz="quarter" idx="5"/>
          </p:nvPr>
        </p:nvSpPr>
        <p:spPr/>
        <p:txBody>
          <a:bodyPr/>
          <a:lstStyle/>
          <a:p>
            <a:fld id="{A207E84F-45E6-4385-A61E-2A903B5C237C}" type="slidenum">
              <a:rPr lang="en-GB" smtClean="0"/>
              <a:t>6</a:t>
            </a:fld>
            <a:endParaRPr lang="en-GB"/>
          </a:p>
        </p:txBody>
      </p:sp>
    </p:spTree>
    <p:extLst>
      <p:ext uri="{BB962C8B-B14F-4D97-AF65-F5344CB8AC3E}">
        <p14:creationId xmlns:p14="http://schemas.microsoft.com/office/powerpoint/2010/main" val="3674636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10/23/2023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10/23/2023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10/23/2023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10/23/2023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10/23/2023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10/23/2023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6278B7-95B6-4F4B-8579-C61CB55F93EE}"/>
              </a:ext>
            </a:extLst>
          </p:cNvPr>
          <p:cNvSpPr txBox="1"/>
          <p:nvPr/>
        </p:nvSpPr>
        <p:spPr>
          <a:xfrm>
            <a:off x="328246" y="1149569"/>
            <a:ext cx="8440616" cy="677108"/>
          </a:xfrm>
          <a:prstGeom prst="rect">
            <a:avLst/>
          </a:prstGeom>
          <a:noFill/>
        </p:spPr>
        <p:txBody>
          <a:bodyPr wrap="square" rtlCol="0">
            <a:spAutoFit/>
          </a:bodyPr>
          <a:lstStyle/>
          <a:p>
            <a:pPr algn="ctr"/>
            <a:r>
              <a:rPr lang="en-GB" sz="3800" b="1" dirty="0">
                <a:solidFill>
                  <a:srgbClr val="0093D3"/>
                </a:solidFill>
                <a:latin typeface="Arial"/>
                <a:cs typeface="Arial"/>
              </a:rPr>
              <a:t>Create a litter collection pictogram</a:t>
            </a:r>
          </a:p>
        </p:txBody>
      </p:sp>
      <p:sp>
        <p:nvSpPr>
          <p:cNvPr id="3" name="TextBox 2">
            <a:extLst>
              <a:ext uri="{FF2B5EF4-FFF2-40B4-BE49-F238E27FC236}">
                <a16:creationId xmlns:a16="http://schemas.microsoft.com/office/drawing/2014/main" id="{B02D9146-B32D-4498-BA59-6585B694DA5E}"/>
              </a:ext>
            </a:extLst>
          </p:cNvPr>
          <p:cNvSpPr txBox="1"/>
          <p:nvPr/>
        </p:nvSpPr>
        <p:spPr>
          <a:xfrm>
            <a:off x="480646" y="5028456"/>
            <a:ext cx="8288215" cy="830997"/>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Collecting litter around school and creating a tally chart and pictogram</a:t>
            </a:r>
          </a:p>
        </p:txBody>
      </p:sp>
      <p:pic>
        <p:nvPicPr>
          <p:cNvPr id="1026" name="Picture 2" descr="Plastic Waste, Environment, Pollution, Waste">
            <a:extLst>
              <a:ext uri="{FF2B5EF4-FFF2-40B4-BE49-F238E27FC236}">
                <a16:creationId xmlns:a16="http://schemas.microsoft.com/office/drawing/2014/main" id="{B5847263-92CD-48CA-8223-75BA24D9D5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8741" y="2095628"/>
            <a:ext cx="4426527" cy="2951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787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DC674D-D65A-467E-B24E-5211C41F8B06}"/>
              </a:ext>
            </a:extLst>
          </p:cNvPr>
          <p:cNvSpPr txBox="1"/>
          <p:nvPr/>
        </p:nvSpPr>
        <p:spPr>
          <a:xfrm>
            <a:off x="622169" y="1536174"/>
            <a:ext cx="7622239" cy="3077766"/>
          </a:xfrm>
          <a:prstGeom prst="rect">
            <a:avLst/>
          </a:prstGeom>
          <a:noFill/>
        </p:spPr>
        <p:txBody>
          <a:bodyPr wrap="square">
            <a:spAutoFit/>
          </a:bodyPr>
          <a:lstStyle/>
          <a:p>
            <a:pPr fontAlgn="base"/>
            <a:r>
              <a:rPr lang="en-GB" sz="1600" b="1" u="sng" dirty="0">
                <a:effectLst/>
                <a:latin typeface="Arial" panose="020B0604020202020204" pitchFamily="34" charset="0"/>
                <a:ea typeface="Times New Roman" panose="02020603050405020304" pitchFamily="18" charset="0"/>
              </a:rPr>
              <a:t>Stay safe</a:t>
            </a:r>
            <a:r>
              <a:rPr lang="en-GB" sz="1600" b="1"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800" dirty="0">
              <a:effectLst/>
              <a:latin typeface="Times New Roman" panose="02020603050405020304" pitchFamily="18" charset="0"/>
              <a:ea typeface="Times New Roman" panose="02020603050405020304" pitchFamily="18" charset="0"/>
            </a:endParaRPr>
          </a:p>
          <a:p>
            <a:pPr fontAlgn="base"/>
            <a:r>
              <a:rPr lang="en-US"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1800" dirty="0">
                <a:effectLst/>
                <a:latin typeface="Segoe UI Emoji" panose="020B0502040204020203" pitchFamily="34" charset="0"/>
              </a:rPr>
              <a:t>⚠</a:t>
            </a:r>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65629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16C49A7-F59D-40A9-BFA6-CB2E9E5F3F5B}"/>
              </a:ext>
            </a:extLst>
          </p:cNvPr>
          <p:cNvSpPr>
            <a:spLocks noGrp="1"/>
          </p:cNvSpPr>
          <p:nvPr>
            <p:ph type="title"/>
          </p:nvPr>
        </p:nvSpPr>
        <p:spPr>
          <a:xfrm>
            <a:off x="628650" y="1036949"/>
            <a:ext cx="7886700" cy="926933"/>
          </a:xfrm>
        </p:spPr>
        <p:txBody>
          <a:bodyPr/>
          <a:lstStyle/>
          <a:p>
            <a:r>
              <a:rPr lang="en-GB" b="1" dirty="0"/>
              <a:t>What is litter?</a:t>
            </a:r>
          </a:p>
        </p:txBody>
      </p:sp>
      <p:sp>
        <p:nvSpPr>
          <p:cNvPr id="5" name="Content Placeholder 2">
            <a:extLst>
              <a:ext uri="{FF2B5EF4-FFF2-40B4-BE49-F238E27FC236}">
                <a16:creationId xmlns:a16="http://schemas.microsoft.com/office/drawing/2014/main" id="{0DFF47A9-DAB6-4F6B-8C62-424554E4C6EE}"/>
              </a:ext>
            </a:extLst>
          </p:cNvPr>
          <p:cNvSpPr>
            <a:spLocks noGrp="1"/>
          </p:cNvSpPr>
          <p:nvPr>
            <p:ph idx="1"/>
          </p:nvPr>
        </p:nvSpPr>
        <p:spPr>
          <a:xfrm>
            <a:off x="628650" y="1974273"/>
            <a:ext cx="4670714" cy="3440140"/>
          </a:xfrm>
        </p:spPr>
        <p:txBody>
          <a:bodyPr>
            <a:noAutofit/>
          </a:bodyPr>
          <a:lstStyle/>
          <a:p>
            <a:r>
              <a:rPr lang="en-GB" sz="3400" b="1" dirty="0"/>
              <a:t>Litter</a:t>
            </a:r>
            <a:r>
              <a:rPr lang="en-GB" sz="3400" dirty="0"/>
              <a:t> is </a:t>
            </a:r>
            <a:r>
              <a:rPr lang="en-GB" sz="3400" b="1" dirty="0"/>
              <a:t>waste</a:t>
            </a:r>
            <a:r>
              <a:rPr lang="en-GB" sz="3400" dirty="0"/>
              <a:t> that has been left somewhere it </a:t>
            </a:r>
            <a:r>
              <a:rPr lang="en-GB" sz="3400" b="1" dirty="0"/>
              <a:t>should not </a:t>
            </a:r>
            <a:r>
              <a:rPr lang="en-GB" sz="3400" dirty="0"/>
              <a:t>have been. </a:t>
            </a:r>
          </a:p>
          <a:p>
            <a:r>
              <a:rPr lang="en-GB" sz="3400" dirty="0"/>
              <a:t>Can you think of some </a:t>
            </a:r>
            <a:r>
              <a:rPr lang="en-GB" sz="3400" b="1" dirty="0"/>
              <a:t>examples of litter </a:t>
            </a:r>
            <a:r>
              <a:rPr lang="en-GB" sz="3400" dirty="0"/>
              <a:t>that you have seen?</a:t>
            </a:r>
          </a:p>
        </p:txBody>
      </p:sp>
      <p:pic>
        <p:nvPicPr>
          <p:cNvPr id="2050" name="Picture 2" descr="Man, Throwing, Trash, Rubbish, Cleanup, Dustbin">
            <a:extLst>
              <a:ext uri="{FF2B5EF4-FFF2-40B4-BE49-F238E27FC236}">
                <a16:creationId xmlns:a16="http://schemas.microsoft.com/office/drawing/2014/main" id="{E6201AE6-DCDD-4287-9F22-49957B7C5E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5304" y="1911927"/>
            <a:ext cx="2364106" cy="3034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92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16C49A7-F59D-40A9-BFA6-CB2E9E5F3F5B}"/>
              </a:ext>
            </a:extLst>
          </p:cNvPr>
          <p:cNvSpPr>
            <a:spLocks noGrp="1"/>
          </p:cNvSpPr>
          <p:nvPr>
            <p:ph type="title"/>
          </p:nvPr>
        </p:nvSpPr>
        <p:spPr>
          <a:xfrm>
            <a:off x="628650" y="1036949"/>
            <a:ext cx="7886700" cy="1030812"/>
          </a:xfrm>
        </p:spPr>
        <p:txBody>
          <a:bodyPr/>
          <a:lstStyle/>
          <a:p>
            <a:r>
              <a:rPr lang="en-GB" b="1" dirty="0"/>
              <a:t>Collecting litter</a:t>
            </a:r>
          </a:p>
        </p:txBody>
      </p:sp>
      <p:sp>
        <p:nvSpPr>
          <p:cNvPr id="5" name="Content Placeholder 2">
            <a:extLst>
              <a:ext uri="{FF2B5EF4-FFF2-40B4-BE49-F238E27FC236}">
                <a16:creationId xmlns:a16="http://schemas.microsoft.com/office/drawing/2014/main" id="{0DFF47A9-DAB6-4F6B-8C62-424554E4C6EE}"/>
              </a:ext>
            </a:extLst>
          </p:cNvPr>
          <p:cNvSpPr>
            <a:spLocks noGrp="1"/>
          </p:cNvSpPr>
          <p:nvPr>
            <p:ph idx="1"/>
          </p:nvPr>
        </p:nvSpPr>
        <p:spPr>
          <a:xfrm>
            <a:off x="628651" y="1984634"/>
            <a:ext cx="7886699" cy="3512907"/>
          </a:xfrm>
        </p:spPr>
        <p:txBody>
          <a:bodyPr>
            <a:noAutofit/>
          </a:bodyPr>
          <a:lstStyle/>
          <a:p>
            <a:r>
              <a:rPr lang="en-GB" sz="3200" dirty="0"/>
              <a:t>Get into </a:t>
            </a:r>
            <a:r>
              <a:rPr lang="en-GB" sz="3200" b="1" dirty="0"/>
              <a:t>groups</a:t>
            </a:r>
            <a:r>
              <a:rPr lang="en-GB" sz="3200" dirty="0"/>
              <a:t> of </a:t>
            </a:r>
            <a:r>
              <a:rPr lang="en-GB" sz="3200" b="1" dirty="0"/>
              <a:t>four.</a:t>
            </a:r>
          </a:p>
          <a:p>
            <a:r>
              <a:rPr lang="en-GB" sz="3200" dirty="0"/>
              <a:t>Collect </a:t>
            </a:r>
            <a:r>
              <a:rPr lang="en-GB" sz="3200" b="1" dirty="0"/>
              <a:t>as many pieces of litter </a:t>
            </a:r>
            <a:r>
              <a:rPr lang="en-GB" sz="3200" dirty="0"/>
              <a:t>as you can.</a:t>
            </a:r>
            <a:endParaRPr lang="en-GB" sz="3200" b="1" dirty="0"/>
          </a:p>
          <a:p>
            <a:r>
              <a:rPr lang="en-GB" sz="3200" dirty="0"/>
              <a:t>Use the </a:t>
            </a:r>
            <a:r>
              <a:rPr lang="en-GB" sz="3200" b="1" dirty="0"/>
              <a:t>tally chart </a:t>
            </a:r>
            <a:r>
              <a:rPr lang="en-GB" sz="3200" dirty="0"/>
              <a:t>to record how much of each </a:t>
            </a:r>
            <a:r>
              <a:rPr lang="en-GB" sz="3200" b="1" dirty="0"/>
              <a:t>type of litter </a:t>
            </a:r>
            <a:r>
              <a:rPr lang="en-GB" sz="3200" dirty="0"/>
              <a:t>you have found.</a:t>
            </a:r>
          </a:p>
          <a:p>
            <a:r>
              <a:rPr lang="en-GB" sz="3200" dirty="0"/>
              <a:t>Create a </a:t>
            </a:r>
            <a:r>
              <a:rPr lang="en-GB" sz="3200" b="1" dirty="0"/>
              <a:t>pictogram</a:t>
            </a:r>
            <a:r>
              <a:rPr lang="en-GB" sz="3200" dirty="0"/>
              <a:t> showing the different amounts of each</a:t>
            </a:r>
            <a:r>
              <a:rPr lang="en-GB" sz="3200" b="1" dirty="0"/>
              <a:t> litter type </a:t>
            </a:r>
            <a:r>
              <a:rPr lang="en-GB" sz="3200" dirty="0"/>
              <a:t>found.</a:t>
            </a:r>
          </a:p>
        </p:txBody>
      </p:sp>
    </p:spTree>
    <p:extLst>
      <p:ext uri="{BB962C8B-B14F-4D97-AF65-F5344CB8AC3E}">
        <p14:creationId xmlns:p14="http://schemas.microsoft.com/office/powerpoint/2010/main" val="2136336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16C49A7-F59D-40A9-BFA6-CB2E9E5F3F5B}"/>
              </a:ext>
            </a:extLst>
          </p:cNvPr>
          <p:cNvSpPr>
            <a:spLocks noGrp="1"/>
          </p:cNvSpPr>
          <p:nvPr>
            <p:ph type="title"/>
          </p:nvPr>
        </p:nvSpPr>
        <p:spPr>
          <a:xfrm>
            <a:off x="460317" y="1045198"/>
            <a:ext cx="7975023" cy="847102"/>
          </a:xfrm>
        </p:spPr>
        <p:txBody>
          <a:bodyPr>
            <a:normAutofit/>
          </a:bodyPr>
          <a:lstStyle/>
          <a:p>
            <a:r>
              <a:rPr lang="en-GB" b="1" dirty="0"/>
              <a:t>Tally chart of litter found</a:t>
            </a:r>
          </a:p>
        </p:txBody>
      </p:sp>
      <p:graphicFrame>
        <p:nvGraphicFramePr>
          <p:cNvPr id="6" name="Table 8">
            <a:extLst>
              <a:ext uri="{FF2B5EF4-FFF2-40B4-BE49-F238E27FC236}">
                <a16:creationId xmlns:a16="http://schemas.microsoft.com/office/drawing/2014/main" id="{8EA475E3-1128-4AFC-A2F4-B740E5436DF3}"/>
              </a:ext>
            </a:extLst>
          </p:cNvPr>
          <p:cNvGraphicFramePr>
            <a:graphicFrameLocks noGrp="1"/>
          </p:cNvGraphicFramePr>
          <p:nvPr>
            <p:ph idx="1"/>
            <p:extLst>
              <p:ext uri="{D42A27DB-BD31-4B8C-83A1-F6EECF244321}">
                <p14:modId xmlns:p14="http://schemas.microsoft.com/office/powerpoint/2010/main" val="1663166382"/>
              </p:ext>
            </p:extLst>
          </p:nvPr>
        </p:nvGraphicFramePr>
        <p:xfrm>
          <a:off x="540327" y="1883368"/>
          <a:ext cx="8063345" cy="4037370"/>
        </p:xfrm>
        <a:graphic>
          <a:graphicData uri="http://schemas.openxmlformats.org/drawingml/2006/table">
            <a:tbl>
              <a:tblPr firstRow="1" bandRow="1">
                <a:tableStyleId>{5940675A-B579-460E-94D1-54222C63F5DA}</a:tableStyleId>
              </a:tblPr>
              <a:tblGrid>
                <a:gridCol w="2796695">
                  <a:extLst>
                    <a:ext uri="{9D8B030D-6E8A-4147-A177-3AD203B41FA5}">
                      <a16:colId xmlns:a16="http://schemas.microsoft.com/office/drawing/2014/main" val="2584157874"/>
                    </a:ext>
                  </a:extLst>
                </a:gridCol>
                <a:gridCol w="3975465">
                  <a:extLst>
                    <a:ext uri="{9D8B030D-6E8A-4147-A177-3AD203B41FA5}">
                      <a16:colId xmlns:a16="http://schemas.microsoft.com/office/drawing/2014/main" val="2030456676"/>
                    </a:ext>
                  </a:extLst>
                </a:gridCol>
                <a:gridCol w="1291185">
                  <a:extLst>
                    <a:ext uri="{9D8B030D-6E8A-4147-A177-3AD203B41FA5}">
                      <a16:colId xmlns:a16="http://schemas.microsoft.com/office/drawing/2014/main" val="310750274"/>
                    </a:ext>
                  </a:extLst>
                </a:gridCol>
              </a:tblGrid>
              <a:tr h="579216">
                <a:tc>
                  <a:txBody>
                    <a:bodyPr/>
                    <a:lstStyle/>
                    <a:p>
                      <a:pPr algn="ctr"/>
                      <a:r>
                        <a:rPr lang="en-GB" sz="2400" b="1" dirty="0"/>
                        <a:t>Type of litter</a:t>
                      </a:r>
                    </a:p>
                  </a:txBody>
                  <a:tcPr/>
                </a:tc>
                <a:tc>
                  <a:txBody>
                    <a:bodyPr/>
                    <a:lstStyle/>
                    <a:p>
                      <a:pPr algn="ctr"/>
                      <a:r>
                        <a:rPr lang="en-GB" sz="2400" b="1" dirty="0"/>
                        <a:t>Tally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t>Total</a:t>
                      </a:r>
                    </a:p>
                  </a:txBody>
                  <a:tcPr/>
                </a:tc>
                <a:extLst>
                  <a:ext uri="{0D108BD9-81ED-4DB2-BD59-A6C34878D82A}">
                    <a16:rowId xmlns:a16="http://schemas.microsoft.com/office/drawing/2014/main" val="3482800980"/>
                  </a:ext>
                </a:extLst>
              </a:tr>
              <a:tr h="494022">
                <a:tc>
                  <a:txBody>
                    <a:bodyPr/>
                    <a:lstStyle/>
                    <a:p>
                      <a:r>
                        <a:rPr lang="en-GB" sz="1900" dirty="0"/>
                        <a:t>Crisp packet</a:t>
                      </a:r>
                    </a:p>
                  </a:txBody>
                  <a:tcPr/>
                </a:tc>
                <a:tc>
                  <a:txBody>
                    <a:bodyPr/>
                    <a:lstStyle/>
                    <a:p>
                      <a:endParaRPr lang="en-GB" sz="1900" dirty="0"/>
                    </a:p>
                  </a:txBody>
                  <a:tcPr/>
                </a:tc>
                <a:tc>
                  <a:txBody>
                    <a:bodyPr/>
                    <a:lstStyle/>
                    <a:p>
                      <a:endParaRPr lang="en-GB" sz="1900" dirty="0"/>
                    </a:p>
                  </a:txBody>
                  <a:tcPr/>
                </a:tc>
                <a:extLst>
                  <a:ext uri="{0D108BD9-81ED-4DB2-BD59-A6C34878D82A}">
                    <a16:rowId xmlns:a16="http://schemas.microsoft.com/office/drawing/2014/main" val="3573981217"/>
                  </a:ext>
                </a:extLst>
              </a:tr>
              <a:tr h="494022">
                <a:tc>
                  <a:txBody>
                    <a:bodyPr/>
                    <a:lstStyle/>
                    <a:p>
                      <a:r>
                        <a:rPr lang="en-GB" sz="1900" dirty="0"/>
                        <a:t>Chocolate/sweet wrapper</a:t>
                      </a:r>
                    </a:p>
                  </a:txBody>
                  <a:tcPr/>
                </a:tc>
                <a:tc>
                  <a:txBody>
                    <a:bodyPr/>
                    <a:lstStyle/>
                    <a:p>
                      <a:endParaRPr lang="en-GB" sz="1900" dirty="0"/>
                    </a:p>
                  </a:txBody>
                  <a:tcPr/>
                </a:tc>
                <a:tc>
                  <a:txBody>
                    <a:bodyPr/>
                    <a:lstStyle/>
                    <a:p>
                      <a:endParaRPr lang="en-GB" sz="1900"/>
                    </a:p>
                  </a:txBody>
                  <a:tcPr/>
                </a:tc>
                <a:extLst>
                  <a:ext uri="{0D108BD9-81ED-4DB2-BD59-A6C34878D82A}">
                    <a16:rowId xmlns:a16="http://schemas.microsoft.com/office/drawing/2014/main" val="2858330146"/>
                  </a:ext>
                </a:extLst>
              </a:tr>
              <a:tr h="494022">
                <a:tc>
                  <a:txBody>
                    <a:bodyPr/>
                    <a:lstStyle/>
                    <a:p>
                      <a:r>
                        <a:rPr lang="en-GB" sz="1900" dirty="0"/>
                        <a:t>Paper bag</a:t>
                      </a:r>
                    </a:p>
                  </a:txBody>
                  <a:tcPr/>
                </a:tc>
                <a:tc>
                  <a:txBody>
                    <a:bodyPr/>
                    <a:lstStyle/>
                    <a:p>
                      <a:endParaRPr lang="en-GB" sz="1900"/>
                    </a:p>
                  </a:txBody>
                  <a:tcPr/>
                </a:tc>
                <a:tc>
                  <a:txBody>
                    <a:bodyPr/>
                    <a:lstStyle/>
                    <a:p>
                      <a:endParaRPr lang="en-GB" sz="1900" dirty="0"/>
                    </a:p>
                  </a:txBody>
                  <a:tcPr/>
                </a:tc>
                <a:extLst>
                  <a:ext uri="{0D108BD9-81ED-4DB2-BD59-A6C34878D82A}">
                    <a16:rowId xmlns:a16="http://schemas.microsoft.com/office/drawing/2014/main" val="2806329486"/>
                  </a:ext>
                </a:extLst>
              </a:tr>
              <a:tr h="494022">
                <a:tc>
                  <a:txBody>
                    <a:bodyPr/>
                    <a:lstStyle/>
                    <a:p>
                      <a:r>
                        <a:rPr lang="en-GB" sz="1900" dirty="0"/>
                        <a:t>Plastic bag</a:t>
                      </a:r>
                    </a:p>
                  </a:txBody>
                  <a:tcPr/>
                </a:tc>
                <a:tc>
                  <a:txBody>
                    <a:bodyPr/>
                    <a:lstStyle/>
                    <a:p>
                      <a:endParaRPr lang="en-GB" sz="1900"/>
                    </a:p>
                  </a:txBody>
                  <a:tcPr/>
                </a:tc>
                <a:tc>
                  <a:txBody>
                    <a:bodyPr/>
                    <a:lstStyle/>
                    <a:p>
                      <a:endParaRPr lang="en-GB" sz="1900" dirty="0"/>
                    </a:p>
                  </a:txBody>
                  <a:tcPr/>
                </a:tc>
                <a:extLst>
                  <a:ext uri="{0D108BD9-81ED-4DB2-BD59-A6C34878D82A}">
                    <a16:rowId xmlns:a16="http://schemas.microsoft.com/office/drawing/2014/main" val="4238417808"/>
                  </a:ext>
                </a:extLst>
              </a:tr>
              <a:tr h="494022">
                <a:tc>
                  <a:txBody>
                    <a:bodyPr/>
                    <a:lstStyle/>
                    <a:p>
                      <a:r>
                        <a:rPr lang="en-GB" sz="1900" dirty="0"/>
                        <a:t>Drinks bottle</a:t>
                      </a:r>
                    </a:p>
                  </a:txBody>
                  <a:tcPr/>
                </a:tc>
                <a:tc>
                  <a:txBody>
                    <a:bodyPr/>
                    <a:lstStyle/>
                    <a:p>
                      <a:endParaRPr lang="en-GB" sz="1900"/>
                    </a:p>
                  </a:txBody>
                  <a:tcPr/>
                </a:tc>
                <a:tc>
                  <a:txBody>
                    <a:bodyPr/>
                    <a:lstStyle/>
                    <a:p>
                      <a:endParaRPr lang="en-GB" sz="1900" dirty="0"/>
                    </a:p>
                  </a:txBody>
                  <a:tcPr/>
                </a:tc>
                <a:extLst>
                  <a:ext uri="{0D108BD9-81ED-4DB2-BD59-A6C34878D82A}">
                    <a16:rowId xmlns:a16="http://schemas.microsoft.com/office/drawing/2014/main" val="1723307821"/>
                  </a:ext>
                </a:extLst>
              </a:tr>
              <a:tr h="494022">
                <a:tc>
                  <a:txBody>
                    <a:bodyPr/>
                    <a:lstStyle/>
                    <a:p>
                      <a:r>
                        <a:rPr lang="en-GB" sz="1900" dirty="0"/>
                        <a:t>Drinks can</a:t>
                      </a:r>
                    </a:p>
                  </a:txBody>
                  <a:tcPr/>
                </a:tc>
                <a:tc>
                  <a:txBody>
                    <a:bodyPr/>
                    <a:lstStyle/>
                    <a:p>
                      <a:endParaRPr lang="en-GB" sz="1900"/>
                    </a:p>
                  </a:txBody>
                  <a:tcPr/>
                </a:tc>
                <a:tc>
                  <a:txBody>
                    <a:bodyPr/>
                    <a:lstStyle/>
                    <a:p>
                      <a:endParaRPr lang="en-GB" sz="1900" dirty="0"/>
                    </a:p>
                  </a:txBody>
                  <a:tcPr/>
                </a:tc>
                <a:extLst>
                  <a:ext uri="{0D108BD9-81ED-4DB2-BD59-A6C34878D82A}">
                    <a16:rowId xmlns:a16="http://schemas.microsoft.com/office/drawing/2014/main" val="2671326939"/>
                  </a:ext>
                </a:extLst>
              </a:tr>
              <a:tr h="494022">
                <a:tc>
                  <a:txBody>
                    <a:bodyPr/>
                    <a:lstStyle/>
                    <a:p>
                      <a:r>
                        <a:rPr lang="en-GB" sz="1900" dirty="0"/>
                        <a:t>Other</a:t>
                      </a:r>
                    </a:p>
                  </a:txBody>
                  <a:tcPr/>
                </a:tc>
                <a:tc>
                  <a:txBody>
                    <a:bodyPr/>
                    <a:lstStyle/>
                    <a:p>
                      <a:endParaRPr lang="en-GB" sz="1900"/>
                    </a:p>
                  </a:txBody>
                  <a:tcPr/>
                </a:tc>
                <a:tc>
                  <a:txBody>
                    <a:bodyPr/>
                    <a:lstStyle/>
                    <a:p>
                      <a:endParaRPr lang="en-GB" sz="1900" dirty="0"/>
                    </a:p>
                  </a:txBody>
                  <a:tcPr/>
                </a:tc>
                <a:extLst>
                  <a:ext uri="{0D108BD9-81ED-4DB2-BD59-A6C34878D82A}">
                    <a16:rowId xmlns:a16="http://schemas.microsoft.com/office/drawing/2014/main" val="3278990773"/>
                  </a:ext>
                </a:extLst>
              </a:tr>
            </a:tbl>
          </a:graphicData>
        </a:graphic>
      </p:graphicFrame>
    </p:spTree>
    <p:extLst>
      <p:ext uri="{BB962C8B-B14F-4D97-AF65-F5344CB8AC3E}">
        <p14:creationId xmlns:p14="http://schemas.microsoft.com/office/powerpoint/2010/main" val="1194060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16C49A7-F59D-40A9-BFA6-CB2E9E5F3F5B}"/>
              </a:ext>
            </a:extLst>
          </p:cNvPr>
          <p:cNvSpPr>
            <a:spLocks noGrp="1"/>
          </p:cNvSpPr>
          <p:nvPr>
            <p:ph type="title"/>
          </p:nvPr>
        </p:nvSpPr>
        <p:spPr>
          <a:xfrm>
            <a:off x="460317" y="1045198"/>
            <a:ext cx="7975023" cy="847102"/>
          </a:xfrm>
        </p:spPr>
        <p:txBody>
          <a:bodyPr>
            <a:normAutofit/>
          </a:bodyPr>
          <a:lstStyle/>
          <a:p>
            <a:r>
              <a:rPr lang="en-GB" b="1" dirty="0"/>
              <a:t>Pictogram of litter found</a:t>
            </a:r>
          </a:p>
        </p:txBody>
      </p:sp>
      <p:graphicFrame>
        <p:nvGraphicFramePr>
          <p:cNvPr id="6" name="Table 8">
            <a:extLst>
              <a:ext uri="{FF2B5EF4-FFF2-40B4-BE49-F238E27FC236}">
                <a16:creationId xmlns:a16="http://schemas.microsoft.com/office/drawing/2014/main" id="{8EA475E3-1128-4AFC-A2F4-B740E5436DF3}"/>
              </a:ext>
            </a:extLst>
          </p:cNvPr>
          <p:cNvGraphicFramePr>
            <a:graphicFrameLocks noGrp="1"/>
          </p:cNvGraphicFramePr>
          <p:nvPr>
            <p:ph idx="1"/>
            <p:extLst>
              <p:ext uri="{D42A27DB-BD31-4B8C-83A1-F6EECF244321}">
                <p14:modId xmlns:p14="http://schemas.microsoft.com/office/powerpoint/2010/main" val="1040695514"/>
              </p:ext>
            </p:extLst>
          </p:nvPr>
        </p:nvGraphicFramePr>
        <p:xfrm>
          <a:off x="540327" y="1883368"/>
          <a:ext cx="8052955" cy="4037370"/>
        </p:xfrm>
        <a:graphic>
          <a:graphicData uri="http://schemas.openxmlformats.org/drawingml/2006/table">
            <a:tbl>
              <a:tblPr firstRow="1" bandRow="1">
                <a:tableStyleId>{5940675A-B579-460E-94D1-54222C63F5DA}</a:tableStyleId>
              </a:tblPr>
              <a:tblGrid>
                <a:gridCol w="2723023">
                  <a:extLst>
                    <a:ext uri="{9D8B030D-6E8A-4147-A177-3AD203B41FA5}">
                      <a16:colId xmlns:a16="http://schemas.microsoft.com/office/drawing/2014/main" val="2584157874"/>
                    </a:ext>
                  </a:extLst>
                </a:gridCol>
                <a:gridCol w="5329932">
                  <a:extLst>
                    <a:ext uri="{9D8B030D-6E8A-4147-A177-3AD203B41FA5}">
                      <a16:colId xmlns:a16="http://schemas.microsoft.com/office/drawing/2014/main" val="2030456676"/>
                    </a:ext>
                  </a:extLst>
                </a:gridCol>
              </a:tblGrid>
              <a:tr h="579216">
                <a:tc>
                  <a:txBody>
                    <a:bodyPr/>
                    <a:lstStyle/>
                    <a:p>
                      <a:pPr algn="ctr"/>
                      <a:r>
                        <a:rPr lang="en-GB" sz="2400" b="1" dirty="0"/>
                        <a:t>Type of litter</a:t>
                      </a:r>
                    </a:p>
                  </a:txBody>
                  <a:tcPr/>
                </a:tc>
                <a:tc>
                  <a:txBody>
                    <a:bodyPr/>
                    <a:lstStyle/>
                    <a:p>
                      <a:pPr algn="ctr"/>
                      <a:r>
                        <a:rPr lang="en-GB" sz="2400" b="1" dirty="0"/>
                        <a:t>Number of each type</a:t>
                      </a:r>
                    </a:p>
                  </a:txBody>
                  <a:tcPr/>
                </a:tc>
                <a:extLst>
                  <a:ext uri="{0D108BD9-81ED-4DB2-BD59-A6C34878D82A}">
                    <a16:rowId xmlns:a16="http://schemas.microsoft.com/office/drawing/2014/main" val="3482800980"/>
                  </a:ext>
                </a:extLst>
              </a:tr>
              <a:tr h="494022">
                <a:tc>
                  <a:txBody>
                    <a:bodyPr/>
                    <a:lstStyle/>
                    <a:p>
                      <a:r>
                        <a:rPr lang="en-GB" sz="1900" dirty="0"/>
                        <a:t>Crisp packet</a:t>
                      </a:r>
                    </a:p>
                  </a:txBody>
                  <a:tcPr/>
                </a:tc>
                <a:tc>
                  <a:txBody>
                    <a:bodyPr/>
                    <a:lstStyle/>
                    <a:p>
                      <a:endParaRPr lang="en-GB" sz="1900" dirty="0"/>
                    </a:p>
                  </a:txBody>
                  <a:tcPr/>
                </a:tc>
                <a:extLst>
                  <a:ext uri="{0D108BD9-81ED-4DB2-BD59-A6C34878D82A}">
                    <a16:rowId xmlns:a16="http://schemas.microsoft.com/office/drawing/2014/main" val="3573981217"/>
                  </a:ext>
                </a:extLst>
              </a:tr>
              <a:tr h="494022">
                <a:tc>
                  <a:txBody>
                    <a:bodyPr/>
                    <a:lstStyle/>
                    <a:p>
                      <a:r>
                        <a:rPr lang="en-GB" sz="1900" dirty="0"/>
                        <a:t>Chocolate/sweet wrapper</a:t>
                      </a:r>
                    </a:p>
                  </a:txBody>
                  <a:tcPr/>
                </a:tc>
                <a:tc>
                  <a:txBody>
                    <a:bodyPr/>
                    <a:lstStyle/>
                    <a:p>
                      <a:endParaRPr lang="en-GB" sz="1900" dirty="0"/>
                    </a:p>
                  </a:txBody>
                  <a:tcPr/>
                </a:tc>
                <a:extLst>
                  <a:ext uri="{0D108BD9-81ED-4DB2-BD59-A6C34878D82A}">
                    <a16:rowId xmlns:a16="http://schemas.microsoft.com/office/drawing/2014/main" val="2858330146"/>
                  </a:ext>
                </a:extLst>
              </a:tr>
              <a:tr h="494022">
                <a:tc>
                  <a:txBody>
                    <a:bodyPr/>
                    <a:lstStyle/>
                    <a:p>
                      <a:r>
                        <a:rPr lang="en-GB" sz="1900" dirty="0"/>
                        <a:t>Paper bag</a:t>
                      </a:r>
                    </a:p>
                  </a:txBody>
                  <a:tcPr/>
                </a:tc>
                <a:tc>
                  <a:txBody>
                    <a:bodyPr/>
                    <a:lstStyle/>
                    <a:p>
                      <a:endParaRPr lang="en-GB" sz="1900" dirty="0"/>
                    </a:p>
                  </a:txBody>
                  <a:tcPr/>
                </a:tc>
                <a:extLst>
                  <a:ext uri="{0D108BD9-81ED-4DB2-BD59-A6C34878D82A}">
                    <a16:rowId xmlns:a16="http://schemas.microsoft.com/office/drawing/2014/main" val="2806329486"/>
                  </a:ext>
                </a:extLst>
              </a:tr>
              <a:tr h="494022">
                <a:tc>
                  <a:txBody>
                    <a:bodyPr/>
                    <a:lstStyle/>
                    <a:p>
                      <a:r>
                        <a:rPr lang="en-GB" sz="1900" dirty="0"/>
                        <a:t>Plastic bag</a:t>
                      </a:r>
                    </a:p>
                  </a:txBody>
                  <a:tcPr/>
                </a:tc>
                <a:tc>
                  <a:txBody>
                    <a:bodyPr/>
                    <a:lstStyle/>
                    <a:p>
                      <a:endParaRPr lang="en-GB" sz="1900"/>
                    </a:p>
                  </a:txBody>
                  <a:tcPr/>
                </a:tc>
                <a:extLst>
                  <a:ext uri="{0D108BD9-81ED-4DB2-BD59-A6C34878D82A}">
                    <a16:rowId xmlns:a16="http://schemas.microsoft.com/office/drawing/2014/main" val="4238417808"/>
                  </a:ext>
                </a:extLst>
              </a:tr>
              <a:tr h="494022">
                <a:tc>
                  <a:txBody>
                    <a:bodyPr/>
                    <a:lstStyle/>
                    <a:p>
                      <a:r>
                        <a:rPr lang="en-GB" sz="1900" dirty="0"/>
                        <a:t>Drinks bottle</a:t>
                      </a:r>
                    </a:p>
                  </a:txBody>
                  <a:tcPr/>
                </a:tc>
                <a:tc>
                  <a:txBody>
                    <a:bodyPr/>
                    <a:lstStyle/>
                    <a:p>
                      <a:endParaRPr lang="en-GB" sz="1900"/>
                    </a:p>
                  </a:txBody>
                  <a:tcPr/>
                </a:tc>
                <a:extLst>
                  <a:ext uri="{0D108BD9-81ED-4DB2-BD59-A6C34878D82A}">
                    <a16:rowId xmlns:a16="http://schemas.microsoft.com/office/drawing/2014/main" val="1723307821"/>
                  </a:ext>
                </a:extLst>
              </a:tr>
              <a:tr h="494022">
                <a:tc>
                  <a:txBody>
                    <a:bodyPr/>
                    <a:lstStyle/>
                    <a:p>
                      <a:r>
                        <a:rPr lang="en-GB" sz="1900" dirty="0"/>
                        <a:t>Drinks can</a:t>
                      </a:r>
                    </a:p>
                  </a:txBody>
                  <a:tcPr/>
                </a:tc>
                <a:tc>
                  <a:txBody>
                    <a:bodyPr/>
                    <a:lstStyle/>
                    <a:p>
                      <a:endParaRPr lang="en-GB" sz="1900"/>
                    </a:p>
                  </a:txBody>
                  <a:tcPr/>
                </a:tc>
                <a:extLst>
                  <a:ext uri="{0D108BD9-81ED-4DB2-BD59-A6C34878D82A}">
                    <a16:rowId xmlns:a16="http://schemas.microsoft.com/office/drawing/2014/main" val="2671326939"/>
                  </a:ext>
                </a:extLst>
              </a:tr>
              <a:tr h="494022">
                <a:tc>
                  <a:txBody>
                    <a:bodyPr/>
                    <a:lstStyle/>
                    <a:p>
                      <a:r>
                        <a:rPr lang="en-GB" sz="1900" dirty="0"/>
                        <a:t>Other</a:t>
                      </a:r>
                    </a:p>
                  </a:txBody>
                  <a:tcPr/>
                </a:tc>
                <a:tc>
                  <a:txBody>
                    <a:bodyPr/>
                    <a:lstStyle/>
                    <a:p>
                      <a:endParaRPr lang="en-GB" sz="1900" dirty="0"/>
                    </a:p>
                  </a:txBody>
                  <a:tcPr/>
                </a:tc>
                <a:extLst>
                  <a:ext uri="{0D108BD9-81ED-4DB2-BD59-A6C34878D82A}">
                    <a16:rowId xmlns:a16="http://schemas.microsoft.com/office/drawing/2014/main" val="3278990773"/>
                  </a:ext>
                </a:extLst>
              </a:tr>
            </a:tbl>
          </a:graphicData>
        </a:graphic>
      </p:graphicFrame>
    </p:spTree>
    <p:extLst>
      <p:ext uri="{BB962C8B-B14F-4D97-AF65-F5344CB8AC3E}">
        <p14:creationId xmlns:p14="http://schemas.microsoft.com/office/powerpoint/2010/main" val="19380662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1605</TotalTime>
  <Words>633</Words>
  <Application>Microsoft Office PowerPoint</Application>
  <PresentationFormat>On-screen Show (4:3)</PresentationFormat>
  <Paragraphs>48</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Segoe UI Emoji</vt:lpstr>
      <vt:lpstr>Symbol</vt:lpstr>
      <vt:lpstr>Times New Roman</vt:lpstr>
      <vt:lpstr>Office Theme</vt:lpstr>
      <vt:lpstr>PowerPoint Presentation</vt:lpstr>
      <vt:lpstr>PowerPoint Presentation</vt:lpstr>
      <vt:lpstr>What is litter?</vt:lpstr>
      <vt:lpstr>Collecting litter</vt:lpstr>
      <vt:lpstr>Tally chart of litter found</vt:lpstr>
      <vt:lpstr>Pictogram of litter found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 a litter collection pictogram presentation</dc:title>
  <dc:subject>Learn how to create a pictogram to visually display data in this free activity presentation</dc:subject>
  <dc:creator>Attainment in Education</dc:creator>
  <cp:keywords>create a pictogram, make a pictogram, pictogram, litter collection, collect litter, what is litter, ks2 maths, key stage 2 maths, tally chart, make a tally chart</cp:keywords>
  <cp:lastModifiedBy>Marie Neighbour</cp:lastModifiedBy>
  <cp:revision>84</cp:revision>
  <dcterms:created xsi:type="dcterms:W3CDTF">2017-06-28T15:11:57Z</dcterms:created>
  <dcterms:modified xsi:type="dcterms:W3CDTF">2023-10-23T12:07:19Z</dcterms:modified>
</cp:coreProperties>
</file>