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322" r:id="rId4"/>
    <p:sldId id="323" r:id="rId5"/>
    <p:sldId id="327" r:id="rId6"/>
    <p:sldId id="328" r:id="rId7"/>
    <p:sldId id="326" r:id="rId8"/>
    <p:sldId id="261" r:id="rId9"/>
    <p:sldId id="262" r:id="rId10"/>
    <p:sldId id="268" r:id="rId11"/>
    <p:sldId id="270" r:id="rId12"/>
    <p:sldId id="271" r:id="rId13"/>
    <p:sldId id="273" r:id="rId14"/>
    <p:sldId id="267" r:id="rId15"/>
    <p:sldId id="263" r:id="rId16"/>
    <p:sldId id="264" r:id="rId17"/>
    <p:sldId id="272" r:id="rId18"/>
    <p:sldId id="265" r:id="rId19"/>
    <p:sldId id="325" r:id="rId20"/>
    <p:sldId id="266"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75948" autoAdjust="0"/>
  </p:normalViewPr>
  <p:slideViewPr>
    <p:cSldViewPr snapToGrid="0" snapToObjects="1">
      <p:cViewPr varScale="1">
        <p:scale>
          <a:sx n="50" d="100"/>
          <a:sy n="50" d="100"/>
        </p:scale>
        <p:origin x="1736" y="48"/>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05/02/2024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natmus.dk/historical-knowledge/denmark/prehistoric-period-until-1050-ad/the-viking-age/the-people/clothes-and-jewellery/"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bc.co.uk/history/ancient/vikings/money_01.shtml" TargetMode="External"/><Relationship Id="rId4" Type="http://schemas.openxmlformats.org/officeDocument/2006/relationships/hyperlink" Target="https://wiki.vikingsonline.org.uk/Pouch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project covers aspects of literacy, numeracy, computing, drama and design &amp; technology/engineering.</a:t>
            </a:r>
          </a:p>
          <a:p>
            <a:r>
              <a:rPr lang="en-GB" dirty="0"/>
              <a:t>It aims to show how D&amp;T and Engineering activities can be completed with learners as part of a wider theme-based project. </a:t>
            </a:r>
          </a:p>
          <a:p>
            <a:endParaRPr lang="en-GB" dirty="0"/>
          </a:p>
          <a:p>
            <a:r>
              <a:rPr lang="en-GB" dirty="0"/>
              <a:t>It presents four different activities covering multiple curriculum areas:</a:t>
            </a:r>
          </a:p>
          <a:p>
            <a:pPr marL="171450" indent="-171450">
              <a:buFont typeface="Arial" panose="020B0604020202020204" pitchFamily="34" charset="0"/>
              <a:buChar char="•"/>
            </a:pPr>
            <a:r>
              <a:rPr lang="en-GB" dirty="0"/>
              <a:t>Activity 1 – Research the Viking longboat (computing/ICT, literacy, engineering)</a:t>
            </a:r>
          </a:p>
          <a:p>
            <a:pPr marL="171450" indent="-171450">
              <a:buFont typeface="Arial" panose="020B0604020202020204" pitchFamily="34" charset="0"/>
              <a:buChar char="•"/>
            </a:pPr>
            <a:r>
              <a:rPr lang="en-GB" dirty="0"/>
              <a:t>Activity 2 – Write and perform a script about how the Vikings lived (drama, literacy)</a:t>
            </a:r>
          </a:p>
          <a:p>
            <a:pPr marL="171450" indent="-171450">
              <a:buFont typeface="Arial" panose="020B0604020202020204" pitchFamily="34" charset="0"/>
              <a:buChar char="•"/>
            </a:pPr>
            <a:r>
              <a:rPr lang="en-GB" dirty="0"/>
              <a:t>Activity 3 – Designing a Viking pin badge (art and design)</a:t>
            </a:r>
          </a:p>
          <a:p>
            <a:pPr marL="171450" indent="-171450">
              <a:buFont typeface="Arial" panose="020B0604020202020204" pitchFamily="34" charset="0"/>
              <a:buChar char="•"/>
            </a:pPr>
            <a:r>
              <a:rPr lang="en-GB" dirty="0"/>
              <a:t>Activity 4 – Making Viking purses (design and technology, numeracy)</a:t>
            </a:r>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Leave a 15 mm gap between each hole and the edge of the fabric.</a:t>
            </a:r>
          </a:p>
        </p:txBody>
      </p:sp>
      <p:sp>
        <p:nvSpPr>
          <p:cNvPr id="4" name="Slide Number Placeholder 3"/>
          <p:cNvSpPr>
            <a:spLocks noGrp="1"/>
          </p:cNvSpPr>
          <p:nvPr>
            <p:ph type="sldNum" sz="quarter" idx="5"/>
          </p:nvPr>
        </p:nvSpPr>
        <p:spPr/>
        <p:txBody>
          <a:bodyPr/>
          <a:lstStyle/>
          <a:p>
            <a:fld id="{E70D4E27-8A95-48B6-86B5-6625768F2449}" type="slidenum">
              <a:rPr lang="en-GB" smtClean="0"/>
              <a:t>10</a:t>
            </a:fld>
            <a:endParaRPr lang="en-GB"/>
          </a:p>
        </p:txBody>
      </p:sp>
    </p:spTree>
    <p:extLst>
      <p:ext uri="{BB962C8B-B14F-4D97-AF65-F5344CB8AC3E}">
        <p14:creationId xmlns:p14="http://schemas.microsoft.com/office/powerpoint/2010/main" val="141632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Snip the holes with the tip of a pair of scissors. Ensure the holes are no more than 5 mm (approximately) each.</a:t>
            </a:r>
          </a:p>
          <a:p>
            <a:r>
              <a:rPr lang="en-GB" dirty="0"/>
              <a:t>Length of ribbon can be from 300-400 mm, then trim once the purse has been created.</a:t>
            </a:r>
          </a:p>
        </p:txBody>
      </p:sp>
      <p:sp>
        <p:nvSpPr>
          <p:cNvPr id="4" name="Slide Number Placeholder 3"/>
          <p:cNvSpPr>
            <a:spLocks noGrp="1"/>
          </p:cNvSpPr>
          <p:nvPr>
            <p:ph type="sldNum" sz="quarter" idx="5"/>
          </p:nvPr>
        </p:nvSpPr>
        <p:spPr/>
        <p:txBody>
          <a:bodyPr/>
          <a:lstStyle/>
          <a:p>
            <a:fld id="{E70D4E27-8A95-48B6-86B5-6625768F2449}" type="slidenum">
              <a:rPr lang="en-GB" smtClean="0"/>
              <a:t>11</a:t>
            </a:fld>
            <a:endParaRPr lang="en-GB"/>
          </a:p>
        </p:txBody>
      </p:sp>
    </p:spTree>
    <p:extLst>
      <p:ext uri="{BB962C8B-B14F-4D97-AF65-F5344CB8AC3E}">
        <p14:creationId xmlns:p14="http://schemas.microsoft.com/office/powerpoint/2010/main" val="399163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 an object in the middle to help with forming the shape of the purse, remove once shape created.</a:t>
            </a:r>
          </a:p>
          <a:p>
            <a:r>
              <a:rPr lang="en-GB" dirty="0"/>
              <a:t>Trim the ribbon to a usable length – tie knots in the ends to prevent fraying.</a:t>
            </a:r>
          </a:p>
        </p:txBody>
      </p:sp>
      <p:sp>
        <p:nvSpPr>
          <p:cNvPr id="4" name="Slide Number Placeholder 3"/>
          <p:cNvSpPr>
            <a:spLocks noGrp="1"/>
          </p:cNvSpPr>
          <p:nvPr>
            <p:ph type="sldNum" sz="quarter" idx="5"/>
          </p:nvPr>
        </p:nvSpPr>
        <p:spPr/>
        <p:txBody>
          <a:bodyPr/>
          <a:lstStyle/>
          <a:p>
            <a:fld id="{E70D4E27-8A95-48B6-86B5-6625768F2449}" type="slidenum">
              <a:rPr lang="en-GB" smtClean="0"/>
              <a:t>12</a:t>
            </a:fld>
            <a:endParaRPr lang="en-GB"/>
          </a:p>
        </p:txBody>
      </p:sp>
    </p:spTree>
    <p:extLst>
      <p:ext uri="{BB962C8B-B14F-4D97-AF65-F5344CB8AC3E}">
        <p14:creationId xmlns:p14="http://schemas.microsoft.com/office/powerpoint/2010/main" val="140412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completed circle purse.</a:t>
            </a:r>
          </a:p>
        </p:txBody>
      </p:sp>
      <p:sp>
        <p:nvSpPr>
          <p:cNvPr id="4" name="Slide Number Placeholder 3"/>
          <p:cNvSpPr>
            <a:spLocks noGrp="1"/>
          </p:cNvSpPr>
          <p:nvPr>
            <p:ph type="sldNum" sz="quarter" idx="5"/>
          </p:nvPr>
        </p:nvSpPr>
        <p:spPr/>
        <p:txBody>
          <a:bodyPr/>
          <a:lstStyle/>
          <a:p>
            <a:fld id="{26D38C6A-27F3-4D9F-AFF5-F53EC4158501}" type="slidenum">
              <a:rPr lang="en-GB" smtClean="0"/>
              <a:t>13</a:t>
            </a:fld>
            <a:endParaRPr lang="en-GB" dirty="0"/>
          </a:p>
        </p:txBody>
      </p:sp>
    </p:spTree>
    <p:extLst>
      <p:ext uri="{BB962C8B-B14F-4D97-AF65-F5344CB8AC3E}">
        <p14:creationId xmlns:p14="http://schemas.microsoft.com/office/powerpoint/2010/main" val="59806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slides show how to make a more complex pouch purse.</a:t>
            </a:r>
          </a:p>
          <a:p>
            <a:r>
              <a:rPr lang="en-GB" dirty="0"/>
              <a:t>Lay a large piece out flat and draw the square on one end.</a:t>
            </a:r>
          </a:p>
        </p:txBody>
      </p:sp>
      <p:sp>
        <p:nvSpPr>
          <p:cNvPr id="4" name="Slide Number Placeholder 3"/>
          <p:cNvSpPr>
            <a:spLocks noGrp="1"/>
          </p:cNvSpPr>
          <p:nvPr>
            <p:ph type="sldNum" sz="quarter" idx="5"/>
          </p:nvPr>
        </p:nvSpPr>
        <p:spPr/>
        <p:txBody>
          <a:bodyPr/>
          <a:lstStyle/>
          <a:p>
            <a:fld id="{E70D4E27-8A95-48B6-86B5-6625768F2449}" type="slidenum">
              <a:rPr lang="en-GB" smtClean="0"/>
              <a:t>14</a:t>
            </a:fld>
            <a:endParaRPr lang="en-GB"/>
          </a:p>
        </p:txBody>
      </p:sp>
    </p:spTree>
    <p:extLst>
      <p:ext uri="{BB962C8B-B14F-4D97-AF65-F5344CB8AC3E}">
        <p14:creationId xmlns:p14="http://schemas.microsoft.com/office/powerpoint/2010/main" val="205812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Fold over the felt and create an ‘envelope’ that is 100 mm x 100 mm.</a:t>
            </a:r>
          </a:p>
          <a:p>
            <a:r>
              <a:rPr lang="en-GB" dirty="0"/>
              <a:t>Trim to size.</a:t>
            </a:r>
          </a:p>
          <a:p>
            <a:r>
              <a:rPr lang="en-GB" dirty="0"/>
              <a:t>Open up the felt into one large piece.</a:t>
            </a:r>
          </a:p>
        </p:txBody>
      </p:sp>
      <p:sp>
        <p:nvSpPr>
          <p:cNvPr id="4" name="Slide Number Placeholder 3"/>
          <p:cNvSpPr>
            <a:spLocks noGrp="1"/>
          </p:cNvSpPr>
          <p:nvPr>
            <p:ph type="sldNum" sz="quarter" idx="5"/>
          </p:nvPr>
        </p:nvSpPr>
        <p:spPr/>
        <p:txBody>
          <a:bodyPr/>
          <a:lstStyle/>
          <a:p>
            <a:fld id="{E70D4E27-8A95-48B6-86B5-6625768F2449}" type="slidenum">
              <a:rPr lang="en-GB" smtClean="0"/>
              <a:t>15</a:t>
            </a:fld>
            <a:endParaRPr lang="en-GB"/>
          </a:p>
        </p:txBody>
      </p:sp>
    </p:spTree>
    <p:extLst>
      <p:ext uri="{BB962C8B-B14F-4D97-AF65-F5344CB8AC3E}">
        <p14:creationId xmlns:p14="http://schemas.microsoft.com/office/powerpoint/2010/main" val="201899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two shorter ends, measure the holes for the ribbon, snip with tip of scissors to create the holes.</a:t>
            </a:r>
          </a:p>
        </p:txBody>
      </p:sp>
      <p:sp>
        <p:nvSpPr>
          <p:cNvPr id="4" name="Slide Number Placeholder 3"/>
          <p:cNvSpPr>
            <a:spLocks noGrp="1"/>
          </p:cNvSpPr>
          <p:nvPr>
            <p:ph type="sldNum" sz="quarter" idx="5"/>
          </p:nvPr>
        </p:nvSpPr>
        <p:spPr/>
        <p:txBody>
          <a:bodyPr/>
          <a:lstStyle/>
          <a:p>
            <a:fld id="{E70D4E27-8A95-48B6-86B5-6625768F2449}" type="slidenum">
              <a:rPr lang="en-GB" smtClean="0"/>
              <a:t>16</a:t>
            </a:fld>
            <a:endParaRPr lang="en-GB"/>
          </a:p>
        </p:txBody>
      </p:sp>
    </p:spTree>
    <p:extLst>
      <p:ext uri="{BB962C8B-B14F-4D97-AF65-F5344CB8AC3E}">
        <p14:creationId xmlns:p14="http://schemas.microsoft.com/office/powerpoint/2010/main" val="330080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able students use hand stitching to decorate their purses.</a:t>
            </a:r>
          </a:p>
          <a:p>
            <a:endParaRPr lang="en-GB" dirty="0"/>
          </a:p>
          <a:p>
            <a:r>
              <a:rPr lang="en-GB" dirty="0"/>
              <a:t>Ideas:</a:t>
            </a:r>
          </a:p>
          <a:p>
            <a:r>
              <a:rPr lang="en-GB" dirty="0"/>
              <a:t>- Use Viking Runic to decorate the purse, spell their name in Runic, e.g. Laura, Mark.</a:t>
            </a:r>
          </a:p>
          <a:p>
            <a:r>
              <a:rPr lang="en-GB" dirty="0"/>
              <a:t>https://i.pinimg.com/originals/61/8a/a4/618aa46d6a036eeda949cf67bcd6a6cc.jpg</a:t>
            </a:r>
          </a:p>
          <a:p>
            <a:r>
              <a:rPr lang="en-GB" dirty="0"/>
              <a:t>- Flowers</a:t>
            </a:r>
          </a:p>
          <a:p>
            <a:r>
              <a:rPr lang="en-GB" dirty="0"/>
              <a:t>- Name in English</a:t>
            </a:r>
          </a:p>
          <a:p>
            <a:r>
              <a:rPr lang="en-GB" dirty="0"/>
              <a:t>- Own acceptable idea.</a:t>
            </a:r>
          </a:p>
          <a:p>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17</a:t>
            </a:fld>
            <a:endParaRPr lang="en-GB"/>
          </a:p>
        </p:txBody>
      </p:sp>
    </p:spTree>
    <p:extLst>
      <p:ext uri="{BB962C8B-B14F-4D97-AF65-F5344CB8AC3E}">
        <p14:creationId xmlns:p14="http://schemas.microsoft.com/office/powerpoint/2010/main" val="382538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Stitching used depends on ability of learners:</a:t>
            </a:r>
          </a:p>
          <a:p>
            <a:endParaRPr lang="en-GB" b="1" u="none" dirty="0"/>
          </a:p>
          <a:p>
            <a:pPr marL="0" indent="0">
              <a:buNone/>
            </a:pPr>
            <a:r>
              <a:rPr lang="en-GB" b="0" u="none" dirty="0"/>
              <a:t>Running stitch:</a:t>
            </a:r>
          </a:p>
          <a:p>
            <a:pPr marL="0" indent="0">
              <a:buNone/>
            </a:pPr>
            <a:r>
              <a:rPr lang="en-GB" b="0" i="0" dirty="0">
                <a:solidFill>
                  <a:srgbClr val="111111"/>
                </a:solidFill>
                <a:effectLst/>
                <a:latin typeface="-apple-system"/>
              </a:rPr>
              <a:t>The </a:t>
            </a:r>
            <a:r>
              <a:rPr lang="en-GB" b="0" i="0" dirty="0">
                <a:solidFill>
                  <a:srgbClr val="111111"/>
                </a:solidFill>
                <a:effectLst/>
                <a:latin typeface="+mn-lt"/>
              </a:rPr>
              <a:t>running stitch </a:t>
            </a:r>
            <a:r>
              <a:rPr lang="en-GB" b="0" i="0" dirty="0">
                <a:solidFill>
                  <a:srgbClr val="111111"/>
                </a:solidFill>
                <a:effectLst/>
                <a:latin typeface="-apple-system"/>
              </a:rPr>
              <a:t>is a basic hand-sewing technique that is used to join two pieces of fabric together. </a:t>
            </a:r>
          </a:p>
          <a:p>
            <a:pPr marL="0" indent="0">
              <a:buNone/>
            </a:pPr>
            <a:r>
              <a:rPr lang="en-GB" dirty="0"/>
              <a:t>https://youtu.be/4DB2bcYY1-M?si=9Bj2x0E3WR7I5sAY</a:t>
            </a:r>
          </a:p>
          <a:p>
            <a:pPr marL="0" indent="0">
              <a:buNone/>
            </a:pPr>
            <a:endParaRPr lang="en-GB" dirty="0"/>
          </a:p>
          <a:p>
            <a:pPr marL="0" indent="0">
              <a:buNone/>
            </a:pPr>
            <a:r>
              <a:rPr lang="en-GB" b="0" u="none" dirty="0"/>
              <a:t>Back stitch:</a:t>
            </a:r>
          </a:p>
          <a:p>
            <a:pPr marL="0" indent="0">
              <a:buNone/>
            </a:pPr>
            <a:r>
              <a:rPr lang="en-GB" b="0" i="0" dirty="0">
                <a:solidFill>
                  <a:srgbClr val="131313"/>
                </a:solidFill>
                <a:effectLst/>
                <a:latin typeface="Roboto" panose="02000000000000000000" pitchFamily="2" charset="0"/>
              </a:rPr>
              <a:t>The back stitch is a simple outline stitch in hand embroidery. It joins straight stitches together to create a line that is simple and versatile.</a:t>
            </a:r>
            <a:endParaRPr lang="en-GB" dirty="0"/>
          </a:p>
          <a:p>
            <a:pPr marL="0" indent="0">
              <a:buNone/>
            </a:pPr>
            <a:r>
              <a:rPr lang="en-GB" dirty="0"/>
              <a:t>https://youtu.be/zQsmZxpFnbg?si=8RqMqUtTBQDGByAh</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18</a:t>
            </a:fld>
            <a:endParaRPr lang="en-GB"/>
          </a:p>
        </p:txBody>
      </p:sp>
    </p:spTree>
    <p:extLst>
      <p:ext uri="{BB962C8B-B14F-4D97-AF65-F5344CB8AC3E}">
        <p14:creationId xmlns:p14="http://schemas.microsoft.com/office/powerpoint/2010/main" val="428326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https://youtu.be/14ALMp1E1do?si=VNz_RAEK5P79Zku7</a:t>
            </a:r>
          </a:p>
          <a:p>
            <a:r>
              <a:rPr lang="en-GB" b="0" i="0" dirty="0">
                <a:solidFill>
                  <a:srgbClr val="131313"/>
                </a:solidFill>
                <a:effectLst/>
                <a:latin typeface="Roboto" panose="02000000000000000000" pitchFamily="2" charset="0"/>
              </a:rPr>
              <a:t>The blanket stitch is a decorative stitch used primarily for edging. It is often seen as the border on a blanket.</a:t>
            </a: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19</a:t>
            </a:fld>
            <a:endParaRPr lang="en-GB"/>
          </a:p>
        </p:txBody>
      </p:sp>
    </p:spTree>
    <p:extLst>
      <p:ext uri="{BB962C8B-B14F-4D97-AF65-F5344CB8AC3E}">
        <p14:creationId xmlns:p14="http://schemas.microsoft.com/office/powerpoint/2010/main" val="9216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Holes need to be below 5 mm ideally, depending on width of ribbon.</a:t>
            </a:r>
          </a:p>
        </p:txBody>
      </p:sp>
      <p:sp>
        <p:nvSpPr>
          <p:cNvPr id="4" name="Slide Number Placeholder 3"/>
          <p:cNvSpPr>
            <a:spLocks noGrp="1"/>
          </p:cNvSpPr>
          <p:nvPr>
            <p:ph type="sldNum" sz="quarter" idx="5"/>
          </p:nvPr>
        </p:nvSpPr>
        <p:spPr/>
        <p:txBody>
          <a:bodyPr/>
          <a:lstStyle/>
          <a:p>
            <a:fld id="{E70D4E27-8A95-48B6-86B5-6625768F2449}" type="slidenum">
              <a:rPr lang="en-GB" smtClean="0"/>
              <a:t>20</a:t>
            </a:fld>
            <a:endParaRPr lang="en-GB"/>
          </a:p>
        </p:txBody>
      </p:sp>
    </p:spTree>
    <p:extLst>
      <p:ext uri="{BB962C8B-B14F-4D97-AF65-F5344CB8AC3E}">
        <p14:creationId xmlns:p14="http://schemas.microsoft.com/office/powerpoint/2010/main" val="261384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finished pouch purses.</a:t>
            </a:r>
          </a:p>
        </p:txBody>
      </p:sp>
      <p:sp>
        <p:nvSpPr>
          <p:cNvPr id="4" name="Slide Number Placeholder 3"/>
          <p:cNvSpPr>
            <a:spLocks noGrp="1"/>
          </p:cNvSpPr>
          <p:nvPr>
            <p:ph type="sldNum" sz="quarter" idx="5"/>
          </p:nvPr>
        </p:nvSpPr>
        <p:spPr/>
        <p:txBody>
          <a:bodyPr/>
          <a:lstStyle/>
          <a:p>
            <a:fld id="{26D38C6A-27F3-4D9F-AFF5-F53EC4158501}" type="slidenum">
              <a:rPr lang="en-GB" smtClean="0"/>
              <a:t>21</a:t>
            </a:fld>
            <a:endParaRPr lang="en-GB" dirty="0"/>
          </a:p>
        </p:txBody>
      </p:sp>
    </p:spTree>
    <p:extLst>
      <p:ext uri="{BB962C8B-B14F-4D97-AF65-F5344CB8AC3E}">
        <p14:creationId xmlns:p14="http://schemas.microsoft.com/office/powerpoint/2010/main" val="308204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overall theme and context of the project to learners. Teacher could explain that the countries of Denmark, Sweden and Norway did not exist at the time of the Vikings – the region that they came from is what we now call Scandinavia.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Teacher could ask learners to write down five things that that they already know about the Vikings.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the internet to complete their research.</a:t>
            </a:r>
          </a:p>
          <a:p>
            <a:r>
              <a:rPr lang="en-GB" dirty="0"/>
              <a:t>The teacher could split the ‘this could include’ points, so different learners/groups cover each point if it is felt that all of this is too much for one learner/group.</a:t>
            </a:r>
          </a:p>
          <a:p>
            <a:r>
              <a:rPr lang="en-GB" dirty="0"/>
              <a:t>Teacher could set a maximum length for the presentation e.g. 10 minutes or 5 slides.</a:t>
            </a:r>
          </a:p>
          <a:p>
            <a:r>
              <a:rPr lang="en-GB" dirty="0"/>
              <a:t>Learners could work in small groups or as individuals. One good way of doing this is where they complete their research independently, then form small groups and combine what they have found and create a group presentation.</a:t>
            </a:r>
          </a:p>
          <a:p>
            <a:r>
              <a:rPr lang="en-GB" dirty="0"/>
              <a:t>This activity covers aspects of computing/ICT and literacy.</a:t>
            </a:r>
          </a:p>
          <a:p>
            <a:r>
              <a:rPr lang="en-GB" dirty="0"/>
              <a:t>Extension – Design and/or make a model of a Viking longboat.</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01193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42424"/>
                </a:solidFill>
                <a:effectLst/>
                <a:highlight>
                  <a:srgbClr val="FFFF00"/>
                </a:highlight>
                <a:latin typeface="Calibri" panose="020F0502020204030204" pitchFamily="34" charset="0"/>
                <a:ea typeface="Calibri" panose="020F0502020204030204" pitchFamily="34" charset="0"/>
              </a:rPr>
              <a:t>Learners should be put into small groups 3-4 maximum. Each group could cover one of the </a:t>
            </a:r>
            <a:r>
              <a:rPr lang="en-US" sz="1800">
                <a:solidFill>
                  <a:srgbClr val="242424"/>
                </a:solidFill>
                <a:effectLst/>
                <a:highlight>
                  <a:srgbClr val="FFFF00"/>
                </a:highlight>
                <a:latin typeface="Calibri" panose="020F0502020204030204" pitchFamily="34" charset="0"/>
                <a:ea typeface="Calibri" panose="020F0502020204030204" pitchFamily="34" charset="0"/>
              </a:rPr>
              <a:t>aspects listed. </a:t>
            </a:r>
            <a:endParaRPr lang="en-US" sz="1800" dirty="0">
              <a:solidFill>
                <a:srgbClr val="242424"/>
              </a:solidFill>
              <a:effectLst/>
              <a:highlight>
                <a:srgbClr val="FFFF00"/>
              </a:highlight>
              <a:latin typeface="Calibri" panose="020F0502020204030204" pitchFamily="34" charset="0"/>
              <a:ea typeface="Calibri" panose="020F0502020204030204" pitchFamily="34" charset="0"/>
            </a:endParaRPr>
          </a:p>
          <a:p>
            <a:r>
              <a:rPr lang="en-US" sz="1800" dirty="0">
                <a:solidFill>
                  <a:srgbClr val="242424"/>
                </a:solidFill>
                <a:effectLst/>
                <a:highlight>
                  <a:srgbClr val="FFFF00"/>
                </a:highlight>
                <a:latin typeface="Calibri" panose="020F0502020204030204" pitchFamily="34" charset="0"/>
                <a:ea typeface="Calibri" panose="020F0502020204030204" pitchFamily="34" charset="0"/>
              </a:rPr>
              <a:t>Once the script is completed, learners should be given time to practice acting it out before presenting to the class.</a:t>
            </a:r>
          </a:p>
          <a:p>
            <a:r>
              <a:rPr lang="en-US" sz="1800" dirty="0">
                <a:solidFill>
                  <a:srgbClr val="242424"/>
                </a:solidFill>
                <a:effectLst/>
                <a:highlight>
                  <a:srgbClr val="FFFF00"/>
                </a:highlight>
                <a:latin typeface="Calibri" panose="020F0502020204030204" pitchFamily="34" charset="0"/>
                <a:ea typeface="Calibri" panose="020F0502020204030204" pitchFamily="34" charset="0"/>
              </a:rPr>
              <a:t>This task covers aspects of drama and literacy.</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577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42424"/>
                </a:solidFill>
                <a:effectLst/>
                <a:highlight>
                  <a:srgbClr val="FFFF00"/>
                </a:highlight>
                <a:latin typeface="Calibri" panose="020F0502020204030204" pitchFamily="34" charset="0"/>
                <a:ea typeface="Calibri" panose="020F0502020204030204" pitchFamily="34" charset="0"/>
              </a:rPr>
              <a:t>Further information for teachers about Viking art:</a:t>
            </a:r>
          </a:p>
          <a:p>
            <a:r>
              <a:rPr lang="en-US" sz="1800" dirty="0">
                <a:solidFill>
                  <a:srgbClr val="242424"/>
                </a:solidFill>
                <a:effectLst/>
                <a:highlight>
                  <a:srgbClr val="FFFF00"/>
                </a:highlight>
                <a:latin typeface="Calibri" panose="020F0502020204030204" pitchFamily="34" charset="0"/>
                <a:ea typeface="Calibri" panose="020F0502020204030204" pitchFamily="34" charset="0"/>
              </a:rPr>
              <a:t>https://www.worldhistory.org/Viking_Art/</a:t>
            </a:r>
          </a:p>
          <a:p>
            <a:r>
              <a:rPr lang="en-US" sz="1800" dirty="0">
                <a:solidFill>
                  <a:srgbClr val="242424"/>
                </a:solidFill>
                <a:effectLst/>
                <a:highlight>
                  <a:srgbClr val="FFFF00"/>
                </a:highlight>
                <a:latin typeface="Calibri" panose="020F0502020204030204" pitchFamily="34" charset="0"/>
                <a:ea typeface="Calibri" panose="020F0502020204030204" pitchFamily="34" charset="0"/>
              </a:rPr>
              <a:t>Teacher could show examples of Viking art and badges to support learners.</a:t>
            </a:r>
          </a:p>
          <a:p>
            <a:r>
              <a:rPr lang="en-US" sz="1800" dirty="0">
                <a:solidFill>
                  <a:srgbClr val="242424"/>
                </a:solidFill>
                <a:effectLst/>
                <a:highlight>
                  <a:srgbClr val="FFFF00"/>
                </a:highlight>
                <a:latin typeface="Calibri" panose="020F0502020204030204" pitchFamily="34" charset="0"/>
                <a:ea typeface="Calibri" panose="020F0502020204030204" pitchFamily="34" charset="0"/>
              </a:rPr>
              <a:t>This task covers aspects of art and design.</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179642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2424"/>
                </a:solidFill>
                <a:effectLst/>
                <a:highlight>
                  <a:srgbClr val="FFFF00"/>
                </a:highlight>
                <a:latin typeface="Calibri" panose="020F0502020204030204" pitchFamily="34" charset="0"/>
                <a:ea typeface="Calibri" panose="020F0502020204030204" pitchFamily="34" charset="0"/>
              </a:rPr>
              <a:t>This task covers aspects of design and technology and numeracy.</a:t>
            </a:r>
            <a:endParaRPr lang="en-GB" dirty="0"/>
          </a:p>
          <a:p>
            <a:endParaRPr lang="en-GB" dirty="0"/>
          </a:p>
          <a:p>
            <a:r>
              <a:rPr lang="en-GB" dirty="0"/>
              <a:t>Support for introductory questioning:</a:t>
            </a:r>
          </a:p>
          <a:p>
            <a:r>
              <a:rPr lang="en-GB" sz="1800" dirty="0">
                <a:effectLst/>
                <a:latin typeface="Arial" panose="020B0604020202020204" pitchFamily="34" charset="0"/>
                <a:ea typeface="Times New Roman" panose="02020603050405020304" pitchFamily="18" charset="0"/>
              </a:rPr>
              <a:t>Who would have used them? Both men and women </a:t>
            </a:r>
            <a:r>
              <a:rPr lang="en-GB" sz="1800" u="sng" dirty="0">
                <a:solidFill>
                  <a:srgbClr val="0000FF"/>
                </a:solidFill>
                <a:effectLst/>
                <a:latin typeface="Arial" panose="020B0604020202020204" pitchFamily="34" charset="0"/>
                <a:ea typeface="Times New Roman" panose="02020603050405020304" pitchFamily="18" charset="0"/>
                <a:hlinkClick r:id="rId3"/>
              </a:rPr>
              <a:t>https://en.natmus.dk/historical-knowledge/denmark/prehistoric-period-until-1050-ad/the-viking-age/the-people/clothes-and-jewellery/</a:t>
            </a: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lvl="0" indent="0">
              <a:buClr>
                <a:srgbClr val="000000"/>
              </a:buClr>
              <a:buSzPts val="1000"/>
              <a:buFont typeface="Arial Bold" panose="020B0704020202020204" pitchFamily="34" charset="0"/>
              <a:buNone/>
            </a:pPr>
            <a:r>
              <a:rPr lang="en-GB" sz="1800" dirty="0">
                <a:effectLst/>
                <a:latin typeface="Arial" panose="020B0604020202020204" pitchFamily="34" charset="0"/>
                <a:ea typeface="Times New Roman" panose="02020603050405020304" pitchFamily="18" charset="0"/>
              </a:rPr>
              <a:t>What they would have been made from? Leather</a:t>
            </a:r>
            <a:r>
              <a:rPr lang="en-GB" sz="1800" u="none" dirty="0">
                <a:solidFill>
                  <a:schemeClr val="tx1"/>
                </a:solidFill>
                <a:effectLst/>
                <a:latin typeface="Times New Roman" panose="02020603050405020304" pitchFamily="18" charset="0"/>
                <a:ea typeface="Times New Roman" panose="02020603050405020304" pitchFamily="18" charset="0"/>
              </a:rPr>
              <a:t> </a:t>
            </a:r>
            <a:r>
              <a:rPr lang="en-GB" sz="1800" u="sng" dirty="0">
                <a:solidFill>
                  <a:srgbClr val="0000FF"/>
                </a:solidFill>
                <a:effectLst/>
                <a:latin typeface="Arial" panose="020B0604020202020204" pitchFamily="34" charset="0"/>
                <a:ea typeface="Times New Roman" panose="02020603050405020304" pitchFamily="18" charset="0"/>
                <a:hlinkClick r:id="rId4"/>
              </a:rPr>
              <a:t>https://wiki.vikingsonline.org.uk/Pouches</a:t>
            </a: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lvl="0" indent="0">
              <a:buClr>
                <a:srgbClr val="000000"/>
              </a:buClr>
              <a:buSzPts val="1000"/>
              <a:buFont typeface="Arial Bold" panose="020B0704020202020204" pitchFamily="34" charset="0"/>
              <a:buNone/>
            </a:pPr>
            <a:r>
              <a:rPr lang="en-GB" sz="1800" dirty="0">
                <a:effectLst/>
                <a:latin typeface="Arial" panose="020B0604020202020204" pitchFamily="34" charset="0"/>
                <a:ea typeface="Times New Roman" panose="02020603050405020304" pitchFamily="18" charset="0"/>
              </a:rPr>
              <a:t>Why were they used? </a:t>
            </a:r>
            <a:r>
              <a:rPr lang="it-IT" sz="1800" dirty="0">
                <a:effectLst/>
                <a:latin typeface="Arial" panose="020B0604020202020204" pitchFamily="34" charset="0"/>
                <a:ea typeface="Times New Roman" panose="02020603050405020304" pitchFamily="18" charset="0"/>
              </a:rPr>
              <a:t>Storage </a:t>
            </a:r>
            <a:r>
              <a:rPr lang="it-IT" sz="1800" u="sng" dirty="0">
                <a:solidFill>
                  <a:srgbClr val="0000FF"/>
                </a:solidFill>
                <a:effectLst/>
                <a:latin typeface="Arial" panose="020B0604020202020204" pitchFamily="34" charset="0"/>
                <a:ea typeface="Times New Roman" panose="02020603050405020304" pitchFamily="18" charset="0"/>
                <a:hlinkClick r:id="rId5"/>
              </a:rPr>
              <a:t>https://www.bbc.co.uk/history/ancient/vikings/money_01.shtml</a:t>
            </a: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53619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Felt should be a minimum of 100 mm by 200 mm – fold the squares over to create an envelope so you only need to sew two sides.</a:t>
            </a:r>
          </a:p>
          <a:p>
            <a:r>
              <a:rPr lang="en-GB" dirty="0"/>
              <a:t>Can use other fabric, such as cotton, pre-owned denim/t-shirts to incorporate Reduce, Reuse, Recycle.</a:t>
            </a:r>
          </a:p>
          <a:p>
            <a:r>
              <a:rPr lang="en-GB" dirty="0"/>
              <a:t>Instead of sewing the edges, PVA glue can be sparingly applied.</a:t>
            </a:r>
          </a:p>
          <a:p>
            <a:r>
              <a:rPr lang="en-GB" dirty="0"/>
              <a:t>Can also use embroidery thread.</a:t>
            </a:r>
          </a:p>
          <a:p>
            <a:r>
              <a:rPr lang="en-GB" dirty="0"/>
              <a:t>Take care when using sewing needles as they are sharp. Take care when using scissors.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E8C40-E8E0-49FB-A706-60F7ABCEE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92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following slides show how to make a simple circle purse.</a:t>
            </a:r>
          </a:p>
          <a:p>
            <a:pPr marL="228600" indent="-228600">
              <a:buAutoNum type="arabicPeriod"/>
            </a:pPr>
            <a:r>
              <a:rPr lang="en-GB" dirty="0"/>
              <a:t>Measure the template to ensure it is the correct diameter. The template could be pre-produced by the teacher on card, or an object such as a saucer or plate could be used.</a:t>
            </a:r>
          </a:p>
          <a:p>
            <a:pPr marL="228600" indent="-228600">
              <a:buAutoNum type="arabicPeriod"/>
            </a:pPr>
            <a:r>
              <a:rPr lang="en-GB" dirty="0"/>
              <a:t>Draw round the object onto the felt – ensure that there isn’t too much felt wastage.</a:t>
            </a:r>
          </a:p>
        </p:txBody>
      </p:sp>
      <p:sp>
        <p:nvSpPr>
          <p:cNvPr id="4" name="Slide Number Placeholder 3"/>
          <p:cNvSpPr>
            <a:spLocks noGrp="1"/>
          </p:cNvSpPr>
          <p:nvPr>
            <p:ph type="sldNum" sz="quarter" idx="5"/>
          </p:nvPr>
        </p:nvSpPr>
        <p:spPr/>
        <p:txBody>
          <a:bodyPr/>
          <a:lstStyle/>
          <a:p>
            <a:fld id="{E70D4E27-8A95-48B6-86B5-6625768F2449}" type="slidenum">
              <a:rPr lang="en-GB" smtClean="0"/>
              <a:t>9</a:t>
            </a:fld>
            <a:endParaRPr lang="en-GB"/>
          </a:p>
        </p:txBody>
      </p:sp>
    </p:spTree>
    <p:extLst>
      <p:ext uri="{BB962C8B-B14F-4D97-AF65-F5344CB8AC3E}">
        <p14:creationId xmlns:p14="http://schemas.microsoft.com/office/powerpoint/2010/main" val="27279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2/5/2024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youtu.be/zQsmZxpFnbg?si=1H6WY_TpFYV4zQUv" TargetMode="External"/><Relationship Id="rId4" Type="http://schemas.openxmlformats.org/officeDocument/2006/relationships/hyperlink" Target="https://youtu.be/4DB2bcYY1-M?si=9Bj2x0E3WR7I5sA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youtu.be/14ALMp1E1do?si=VNz_RAEK5P79Zku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660" y="1142092"/>
            <a:ext cx="8706677" cy="830997"/>
          </a:xfrm>
          <a:prstGeom prst="rect">
            <a:avLst/>
          </a:prstGeom>
          <a:noFill/>
        </p:spPr>
        <p:txBody>
          <a:bodyPr wrap="square" rtlCol="0">
            <a:spAutoFit/>
          </a:bodyPr>
          <a:lstStyle/>
          <a:p>
            <a:pPr algn="ctr"/>
            <a:r>
              <a:rPr lang="en-GB" sz="4800" b="1" dirty="0">
                <a:cs typeface="Arial"/>
              </a:rPr>
              <a:t>Integrated Project – The Vikings</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 y="5131932"/>
            <a:ext cx="9144000"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A multi-lesson activity where learners will use the theme of the Vikings to develop knowledge and skills across different curriculum areas</a:t>
            </a:r>
          </a:p>
        </p:txBody>
      </p:sp>
      <p:grpSp>
        <p:nvGrpSpPr>
          <p:cNvPr id="2" name="Group 1">
            <a:extLst>
              <a:ext uri="{FF2B5EF4-FFF2-40B4-BE49-F238E27FC236}">
                <a16:creationId xmlns:a16="http://schemas.microsoft.com/office/drawing/2014/main" id="{212318FE-FE7B-998B-3C53-84BF6FBFC873}"/>
              </a:ext>
            </a:extLst>
          </p:cNvPr>
          <p:cNvGrpSpPr/>
          <p:nvPr/>
        </p:nvGrpSpPr>
        <p:grpSpPr>
          <a:xfrm>
            <a:off x="501602" y="2146310"/>
            <a:ext cx="7685063" cy="2828083"/>
            <a:chOff x="695912" y="2130627"/>
            <a:chExt cx="7685063" cy="2828083"/>
          </a:xfrm>
        </p:grpSpPr>
        <p:pic>
          <p:nvPicPr>
            <p:cNvPr id="1044" name="Picture 20" descr="Free Viking Woman photo and picture">
              <a:extLst>
                <a:ext uri="{FF2B5EF4-FFF2-40B4-BE49-F238E27FC236}">
                  <a16:creationId xmlns:a16="http://schemas.microsoft.com/office/drawing/2014/main" id="{2684A09C-5D61-A87F-E4B0-ACC2DECD30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3015" y="2146310"/>
              <a:ext cx="1779722" cy="281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Viking Viking Longship photo and picture">
              <a:extLst>
                <a:ext uri="{FF2B5EF4-FFF2-40B4-BE49-F238E27FC236}">
                  <a16:creationId xmlns:a16="http://schemas.microsoft.com/office/drawing/2014/main" id="{757D8574-AD6B-DA9B-1410-9B7E5D54DBA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40106" y="2131289"/>
              <a:ext cx="2140869" cy="28274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Snake Wood illustration and picture">
              <a:extLst>
                <a:ext uri="{FF2B5EF4-FFF2-40B4-BE49-F238E27FC236}">
                  <a16:creationId xmlns:a16="http://schemas.microsoft.com/office/drawing/2014/main" id="{2B63D82E-C8D1-F63C-D88C-42E75B39E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12" y="2130627"/>
              <a:ext cx="2943433" cy="28192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r of scissors on a green circle&#10;&#10;Description automatically generated">
            <a:extLst>
              <a:ext uri="{FF2B5EF4-FFF2-40B4-BE49-F238E27FC236}">
                <a16:creationId xmlns:a16="http://schemas.microsoft.com/office/drawing/2014/main" id="{51022AE9-4EB9-9C30-CC43-7CF4D9B0C9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103868" y="2932209"/>
            <a:ext cx="2334969" cy="3009951"/>
          </a:xfrm>
          <a:prstGeom prst="rect">
            <a:avLst/>
          </a:prstGeom>
        </p:spPr>
      </p:pic>
      <p:pic>
        <p:nvPicPr>
          <p:cNvPr id="6" name="Picture 5" descr="A pen on a green circle&#10;&#10;Description automatically generated">
            <a:extLst>
              <a:ext uri="{FF2B5EF4-FFF2-40B4-BE49-F238E27FC236}">
                <a16:creationId xmlns:a16="http://schemas.microsoft.com/office/drawing/2014/main" id="{E7371F12-00F5-2F20-2690-9BEB23F870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4606957" y="1696274"/>
            <a:ext cx="4190386" cy="3626402"/>
          </a:xfrm>
          <a:prstGeom prst="rect">
            <a:avLst/>
          </a:prstGeom>
        </p:spPr>
      </p:pic>
      <p:sp>
        <p:nvSpPr>
          <p:cNvPr id="7" name="TextBox 6">
            <a:extLst>
              <a:ext uri="{FF2B5EF4-FFF2-40B4-BE49-F238E27FC236}">
                <a16:creationId xmlns:a16="http://schemas.microsoft.com/office/drawing/2014/main" id="{03D6FE76-F9A0-95C0-5D4E-26C178EF34DE}"/>
              </a:ext>
            </a:extLst>
          </p:cNvPr>
          <p:cNvSpPr txBox="1"/>
          <p:nvPr/>
        </p:nvSpPr>
        <p:spPr>
          <a:xfrm>
            <a:off x="7510462" y="1590972"/>
            <a:ext cx="1114426" cy="461665"/>
          </a:xfrm>
          <a:prstGeom prst="rect">
            <a:avLst/>
          </a:prstGeom>
          <a:noFill/>
        </p:spPr>
        <p:txBody>
          <a:bodyPr wrap="square" rtlCol="0">
            <a:spAutoFit/>
          </a:bodyPr>
          <a:lstStyle/>
          <a:p>
            <a:r>
              <a:rPr lang="en-GB" sz="2400" b="1" dirty="0">
                <a:solidFill>
                  <a:srgbClr val="FF0000"/>
                </a:solidFill>
              </a:rPr>
              <a:t>15 mm </a:t>
            </a:r>
          </a:p>
        </p:txBody>
      </p:sp>
      <p:cxnSp>
        <p:nvCxnSpPr>
          <p:cNvPr id="9" name="Straight Arrow Connector 8">
            <a:extLst>
              <a:ext uri="{FF2B5EF4-FFF2-40B4-BE49-F238E27FC236}">
                <a16:creationId xmlns:a16="http://schemas.microsoft.com/office/drawing/2014/main" id="{5FD1EF80-618B-0E65-C46F-155B05C653A9}"/>
              </a:ext>
            </a:extLst>
          </p:cNvPr>
          <p:cNvCxnSpPr/>
          <p:nvPr/>
        </p:nvCxnSpPr>
        <p:spPr>
          <a:xfrm flipH="1">
            <a:off x="7400925" y="2052637"/>
            <a:ext cx="219075" cy="352425"/>
          </a:xfrm>
          <a:prstGeom prst="straightConnector1">
            <a:avLst/>
          </a:prstGeom>
          <a:ln w="38100">
            <a:headEnd type="triangle"/>
            <a:tailEnd type="triangle"/>
          </a:ln>
        </p:spPr>
        <p:style>
          <a:lnRef idx="3">
            <a:schemeClr val="accent2"/>
          </a:lnRef>
          <a:fillRef idx="0">
            <a:schemeClr val="accent2"/>
          </a:fillRef>
          <a:effectRef idx="2">
            <a:schemeClr val="accent2"/>
          </a:effectRef>
          <a:fontRef idx="minor">
            <a:schemeClr val="tx1"/>
          </a:fontRef>
        </p:style>
      </p:cxnSp>
      <p:sp>
        <p:nvSpPr>
          <p:cNvPr id="2" name="Title 1">
            <a:extLst>
              <a:ext uri="{FF2B5EF4-FFF2-40B4-BE49-F238E27FC236}">
                <a16:creationId xmlns:a16="http://schemas.microsoft.com/office/drawing/2014/main" id="{90B71E44-1EB7-40A6-B794-F022DE4DD06A}"/>
              </a:ext>
            </a:extLst>
          </p:cNvPr>
          <p:cNvSpPr txBox="1">
            <a:spLocks/>
          </p:cNvSpPr>
          <p:nvPr/>
        </p:nvSpPr>
        <p:spPr>
          <a:xfrm>
            <a:off x="231037" y="1154621"/>
            <a:ext cx="420888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Circle Purse – Step 2</a:t>
            </a:r>
          </a:p>
        </p:txBody>
      </p:sp>
      <p:sp>
        <p:nvSpPr>
          <p:cNvPr id="11" name="TextBox 10">
            <a:extLst>
              <a:ext uri="{FF2B5EF4-FFF2-40B4-BE49-F238E27FC236}">
                <a16:creationId xmlns:a16="http://schemas.microsoft.com/office/drawing/2014/main" id="{A3DF0519-6712-46F6-DD99-4D32ACC6C69B}"/>
              </a:ext>
            </a:extLst>
          </p:cNvPr>
          <p:cNvSpPr txBox="1"/>
          <p:nvPr/>
        </p:nvSpPr>
        <p:spPr>
          <a:xfrm>
            <a:off x="262181" y="1804897"/>
            <a:ext cx="4572000" cy="1200329"/>
          </a:xfrm>
          <a:prstGeom prst="rect">
            <a:avLst/>
          </a:prstGeom>
          <a:noFill/>
        </p:spPr>
        <p:txBody>
          <a:bodyPr wrap="square">
            <a:spAutoFit/>
          </a:bodyPr>
          <a:lstStyle/>
          <a:p>
            <a:pPr marL="342900" indent="-342900">
              <a:buFont typeface="Arial" panose="020B0604020202020204" pitchFamily="34" charset="0"/>
              <a:buChar char="•"/>
            </a:pPr>
            <a:r>
              <a:rPr lang="en-GB" sz="2400" dirty="0"/>
              <a:t>Cut out the circle </a:t>
            </a:r>
          </a:p>
          <a:p>
            <a:pPr marL="342900" indent="-342900">
              <a:buFont typeface="Arial" panose="020B0604020202020204" pitchFamily="34" charset="0"/>
              <a:buChar char="•"/>
            </a:pPr>
            <a:r>
              <a:rPr lang="en-GB" sz="2400" dirty="0"/>
              <a:t>Mark eight holes evenly spread around the edge of the fabric</a:t>
            </a:r>
          </a:p>
        </p:txBody>
      </p:sp>
      <p:sp>
        <p:nvSpPr>
          <p:cNvPr id="3" name="TextBox 2">
            <a:extLst>
              <a:ext uri="{FF2B5EF4-FFF2-40B4-BE49-F238E27FC236}">
                <a16:creationId xmlns:a16="http://schemas.microsoft.com/office/drawing/2014/main" id="{C0E48873-9B70-5394-7118-3A5D4058E18C}"/>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99344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50944" y="1835576"/>
            <a:ext cx="8079740" cy="480233"/>
          </a:xfrm>
        </p:spPr>
        <p:txBody>
          <a:bodyPr>
            <a:normAutofit/>
          </a:bodyPr>
          <a:lstStyle/>
          <a:p>
            <a:pPr>
              <a:buFont typeface="Arial" panose="020B0604020202020204" pitchFamily="34" charset="0"/>
              <a:buChar char="•"/>
            </a:pPr>
            <a:r>
              <a:rPr lang="en-GB" sz="2400" dirty="0"/>
              <a:t>Cut the holes and thread ribbon through them as shown</a:t>
            </a:r>
            <a:endParaRPr lang="en-GB" dirty="0"/>
          </a:p>
          <a:p>
            <a:pPr marL="0" indent="0">
              <a:buNone/>
            </a:pPr>
            <a:endParaRPr lang="en-GB" dirty="0"/>
          </a:p>
        </p:txBody>
      </p:sp>
      <p:pic>
        <p:nvPicPr>
          <p:cNvPr id="4" name="Picture 3" descr="A hand holding a piece of green felt&#10;&#10;Description automatically generated">
            <a:extLst>
              <a:ext uri="{FF2B5EF4-FFF2-40B4-BE49-F238E27FC236}">
                <a16:creationId xmlns:a16="http://schemas.microsoft.com/office/drawing/2014/main" id="{33152C47-F0B7-011B-3448-6B119E8D5D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3316" y="2543804"/>
            <a:ext cx="1985783" cy="3159575"/>
          </a:xfrm>
          <a:prstGeom prst="rect">
            <a:avLst/>
          </a:prstGeom>
        </p:spPr>
      </p:pic>
      <p:pic>
        <p:nvPicPr>
          <p:cNvPr id="6" name="Picture 5" descr="A green felt circle with red ribbon&#10;&#10;Description automatically generated">
            <a:extLst>
              <a:ext uri="{FF2B5EF4-FFF2-40B4-BE49-F238E27FC236}">
                <a16:creationId xmlns:a16="http://schemas.microsoft.com/office/drawing/2014/main" id="{DFF706E6-BFB5-AB8B-F4A1-6E99B90F8A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4567493" y="1840188"/>
            <a:ext cx="3159576" cy="4566806"/>
          </a:xfrm>
          <a:prstGeom prst="rect">
            <a:avLst/>
          </a:prstGeom>
        </p:spPr>
      </p:pic>
      <p:sp>
        <p:nvSpPr>
          <p:cNvPr id="2" name="Title 1">
            <a:extLst>
              <a:ext uri="{FF2B5EF4-FFF2-40B4-BE49-F238E27FC236}">
                <a16:creationId xmlns:a16="http://schemas.microsoft.com/office/drawing/2014/main" id="{20B20F88-486A-6A2E-8FA4-E2CEA41B811B}"/>
              </a:ext>
            </a:extLst>
          </p:cNvPr>
          <p:cNvSpPr txBox="1">
            <a:spLocks/>
          </p:cNvSpPr>
          <p:nvPr/>
        </p:nvSpPr>
        <p:spPr>
          <a:xfrm>
            <a:off x="231037" y="1154621"/>
            <a:ext cx="420888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Circle Purse – Step 3</a:t>
            </a:r>
          </a:p>
        </p:txBody>
      </p:sp>
      <p:sp>
        <p:nvSpPr>
          <p:cNvPr id="5" name="TextBox 4">
            <a:extLst>
              <a:ext uri="{FF2B5EF4-FFF2-40B4-BE49-F238E27FC236}">
                <a16:creationId xmlns:a16="http://schemas.microsoft.com/office/drawing/2014/main" id="{4DCD7104-215E-9DAA-CE30-DC548F7D83E2}"/>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376726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30605" y="1863404"/>
            <a:ext cx="7886700" cy="680519"/>
          </a:xfrm>
        </p:spPr>
        <p:txBody>
          <a:bodyPr>
            <a:normAutofit/>
          </a:bodyPr>
          <a:lstStyle/>
          <a:p>
            <a:pPr>
              <a:buFont typeface="Arial" panose="020B0604020202020204" pitchFamily="34" charset="0"/>
              <a:buChar char="•"/>
            </a:pPr>
            <a:r>
              <a:rPr lang="en-GB" sz="2400" dirty="0"/>
              <a:t>Gently pull the ribbon to make the purse</a:t>
            </a:r>
          </a:p>
        </p:txBody>
      </p:sp>
      <p:pic>
        <p:nvPicPr>
          <p:cNvPr id="4" name="Picture 3" descr="A spool of thread on a green felt cushion&#10;&#10;Description automatically generated">
            <a:extLst>
              <a:ext uri="{FF2B5EF4-FFF2-40B4-BE49-F238E27FC236}">
                <a16:creationId xmlns:a16="http://schemas.microsoft.com/office/drawing/2014/main" id="{C5513630-EC47-ED0A-212B-25D4F97B83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755" y="2818221"/>
            <a:ext cx="2252133" cy="2252133"/>
          </a:xfrm>
          <a:prstGeom prst="rect">
            <a:avLst/>
          </a:prstGeom>
        </p:spPr>
      </p:pic>
      <p:pic>
        <p:nvPicPr>
          <p:cNvPr id="6" name="Picture 5" descr="A green felt bag with a blue circle&#10;&#10;Description automatically generated">
            <a:extLst>
              <a:ext uri="{FF2B5EF4-FFF2-40B4-BE49-F238E27FC236}">
                <a16:creationId xmlns:a16="http://schemas.microsoft.com/office/drawing/2014/main" id="{DB8EBD6B-3209-2113-198A-10ED1A8BB0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4054" y="2818221"/>
            <a:ext cx="2554419" cy="2252133"/>
          </a:xfrm>
          <a:prstGeom prst="rect">
            <a:avLst/>
          </a:prstGeom>
        </p:spPr>
      </p:pic>
      <p:pic>
        <p:nvPicPr>
          <p:cNvPr id="8" name="Picture 7" descr="A green felt bag with red ribbons&#10;&#10;Description automatically generated">
            <a:extLst>
              <a:ext uri="{FF2B5EF4-FFF2-40B4-BE49-F238E27FC236}">
                <a16:creationId xmlns:a16="http://schemas.microsoft.com/office/drawing/2014/main" id="{E506C312-BF65-5D1F-4751-CE7F973A012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8639" y="2814516"/>
            <a:ext cx="1933715" cy="2252134"/>
          </a:xfrm>
          <a:prstGeom prst="rect">
            <a:avLst/>
          </a:prstGeom>
        </p:spPr>
      </p:pic>
      <p:sp>
        <p:nvSpPr>
          <p:cNvPr id="2" name="Title 1">
            <a:extLst>
              <a:ext uri="{FF2B5EF4-FFF2-40B4-BE49-F238E27FC236}">
                <a16:creationId xmlns:a16="http://schemas.microsoft.com/office/drawing/2014/main" id="{5B2ACB32-3A4A-E284-108F-6378F874031E}"/>
              </a:ext>
            </a:extLst>
          </p:cNvPr>
          <p:cNvSpPr txBox="1">
            <a:spLocks/>
          </p:cNvSpPr>
          <p:nvPr/>
        </p:nvSpPr>
        <p:spPr>
          <a:xfrm>
            <a:off x="231037" y="1154621"/>
            <a:ext cx="420888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Circle Purse – Step 4</a:t>
            </a:r>
          </a:p>
        </p:txBody>
      </p:sp>
    </p:spTree>
    <p:extLst>
      <p:ext uri="{BB962C8B-B14F-4D97-AF65-F5344CB8AC3E}">
        <p14:creationId xmlns:p14="http://schemas.microsoft.com/office/powerpoint/2010/main" val="277551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336B-DE79-0AC5-4F41-7C533BAAA99C}"/>
              </a:ext>
            </a:extLst>
          </p:cNvPr>
          <p:cNvSpPr>
            <a:spLocks noGrp="1"/>
          </p:cNvSpPr>
          <p:nvPr>
            <p:ph type="title"/>
          </p:nvPr>
        </p:nvSpPr>
        <p:spPr>
          <a:xfrm>
            <a:off x="188812" y="1111169"/>
            <a:ext cx="4510510" cy="698661"/>
          </a:xfrm>
        </p:spPr>
        <p:txBody>
          <a:bodyPr>
            <a:normAutofit/>
          </a:bodyPr>
          <a:lstStyle/>
          <a:p>
            <a:r>
              <a:rPr lang="en-GB" sz="3600" b="1" dirty="0">
                <a:latin typeface="+mn-lt"/>
              </a:rPr>
              <a:t>Finished Circle Purse</a:t>
            </a:r>
          </a:p>
        </p:txBody>
      </p:sp>
      <p:pic>
        <p:nvPicPr>
          <p:cNvPr id="9" name="Picture 8" descr="A green heart shaped pouch with a red ribbon&#10;&#10;Description automatically generated">
            <a:extLst>
              <a:ext uri="{FF2B5EF4-FFF2-40B4-BE49-F238E27FC236}">
                <a16:creationId xmlns:a16="http://schemas.microsoft.com/office/drawing/2014/main" id="{60E6AC03-BDC0-DC52-4249-C38DF9CC22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650" y="1976437"/>
            <a:ext cx="3611764" cy="2874964"/>
          </a:xfrm>
          <a:prstGeom prst="rect">
            <a:avLst/>
          </a:prstGeom>
        </p:spPr>
      </p:pic>
      <p:pic>
        <p:nvPicPr>
          <p:cNvPr id="5" name="Content Placeholder 4" descr="A green bag with a red ribbon&#10;&#10;Description automatically generated">
            <a:extLst>
              <a:ext uri="{FF2B5EF4-FFF2-40B4-BE49-F238E27FC236}">
                <a16:creationId xmlns:a16="http://schemas.microsoft.com/office/drawing/2014/main" id="{53F03C38-2B8F-8F18-1DAE-8AFCE5C20B39}"/>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5475962" y="1547029"/>
            <a:ext cx="3039388" cy="2981218"/>
          </a:xfrm>
        </p:spPr>
      </p:pic>
      <p:pic>
        <p:nvPicPr>
          <p:cNvPr id="11" name="Picture 10" descr="A green bag with a red ribbon&#10;&#10;Description automatically generated">
            <a:extLst>
              <a:ext uri="{FF2B5EF4-FFF2-40B4-BE49-F238E27FC236}">
                <a16:creationId xmlns:a16="http://schemas.microsoft.com/office/drawing/2014/main" id="{98B72352-B7F5-1DB3-92AC-5B330CD0EB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98559" y="4187208"/>
            <a:ext cx="2851525" cy="1838283"/>
          </a:xfrm>
          <a:prstGeom prst="rect">
            <a:avLst/>
          </a:prstGeom>
        </p:spPr>
      </p:pic>
    </p:spTree>
    <p:extLst>
      <p:ext uri="{BB962C8B-B14F-4D97-AF65-F5344CB8AC3E}">
        <p14:creationId xmlns:p14="http://schemas.microsoft.com/office/powerpoint/2010/main" val="254368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20757" y="1987669"/>
            <a:ext cx="2973192" cy="2375985"/>
          </a:xfrm>
        </p:spPr>
        <p:txBody>
          <a:bodyPr/>
          <a:lstStyle/>
          <a:p>
            <a:pPr>
              <a:buFont typeface="Arial" panose="020B0604020202020204" pitchFamily="34" charset="0"/>
              <a:buChar char="•"/>
            </a:pPr>
            <a:r>
              <a:rPr lang="en-GB" sz="2400" dirty="0"/>
              <a:t>Measure a 100 mm by 100 mm square on a large piece of felt</a:t>
            </a:r>
          </a:p>
          <a:p>
            <a:pPr marL="0" indent="0">
              <a:buNone/>
            </a:pPr>
            <a:endParaRPr lang="en-GB" dirty="0"/>
          </a:p>
          <a:p>
            <a:pPr marL="0" indent="0">
              <a:buNone/>
            </a:pPr>
            <a:endParaRPr lang="en-GB" dirty="0"/>
          </a:p>
        </p:txBody>
      </p:sp>
      <p:pic>
        <p:nvPicPr>
          <p:cNvPr id="5" name="Picture 4" descr="A ruler and piece of fabric&#10;&#10;Description automatically generated">
            <a:extLst>
              <a:ext uri="{FF2B5EF4-FFF2-40B4-BE49-F238E27FC236}">
                <a16:creationId xmlns:a16="http://schemas.microsoft.com/office/drawing/2014/main" id="{ABB7ACF5-F837-39AC-23A2-4C985AFE2D1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59135" y="1957272"/>
            <a:ext cx="3958541" cy="3746107"/>
          </a:xfrm>
          <a:prstGeom prst="rect">
            <a:avLst/>
          </a:prstGeom>
        </p:spPr>
      </p:pic>
      <p:sp>
        <p:nvSpPr>
          <p:cNvPr id="4" name="Title 1">
            <a:extLst>
              <a:ext uri="{FF2B5EF4-FFF2-40B4-BE49-F238E27FC236}">
                <a16:creationId xmlns:a16="http://schemas.microsoft.com/office/drawing/2014/main" id="{7D515008-356A-5A4A-F294-DF66E8743116}"/>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1</a:t>
            </a:r>
          </a:p>
        </p:txBody>
      </p:sp>
    </p:spTree>
    <p:extLst>
      <p:ext uri="{BB962C8B-B14F-4D97-AF65-F5344CB8AC3E}">
        <p14:creationId xmlns:p14="http://schemas.microsoft.com/office/powerpoint/2010/main" val="263687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07679-30C1-3AAB-0E45-5CC3AF7B1D47}"/>
              </a:ext>
            </a:extLst>
          </p:cNvPr>
          <p:cNvSpPr>
            <a:spLocks noGrp="1"/>
          </p:cNvSpPr>
          <p:nvPr>
            <p:ph idx="1"/>
          </p:nvPr>
        </p:nvSpPr>
        <p:spPr>
          <a:xfrm>
            <a:off x="517232" y="1847571"/>
            <a:ext cx="3076574" cy="928421"/>
          </a:xfrm>
        </p:spPr>
        <p:txBody>
          <a:bodyPr/>
          <a:lstStyle/>
          <a:p>
            <a:pPr>
              <a:buFont typeface="Arial" panose="020B0604020202020204" pitchFamily="34" charset="0"/>
              <a:buChar char="•"/>
            </a:pPr>
            <a:r>
              <a:rPr lang="en-GB" sz="2400" dirty="0"/>
              <a:t>Fold the felt over and cut to 100 mm</a:t>
            </a:r>
          </a:p>
        </p:txBody>
      </p:sp>
      <p:pic>
        <p:nvPicPr>
          <p:cNvPr id="4" name="Picture 3" descr="A green felt piece of fabric&#10;&#10;Description automatically generated">
            <a:extLst>
              <a:ext uri="{FF2B5EF4-FFF2-40B4-BE49-F238E27FC236}">
                <a16:creationId xmlns:a16="http://schemas.microsoft.com/office/drawing/2014/main" id="{8B7C2431-9DA7-4896-0EBB-4A04D7831D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144" y="2709334"/>
            <a:ext cx="3076574" cy="3070224"/>
          </a:xfrm>
          <a:prstGeom prst="rect">
            <a:avLst/>
          </a:prstGeom>
        </p:spPr>
      </p:pic>
      <p:sp>
        <p:nvSpPr>
          <p:cNvPr id="5" name="TextBox 4">
            <a:extLst>
              <a:ext uri="{FF2B5EF4-FFF2-40B4-BE49-F238E27FC236}">
                <a16:creationId xmlns:a16="http://schemas.microsoft.com/office/drawing/2014/main" id="{957BA53D-40B4-3854-C20D-412A4A05D0DA}"/>
              </a:ext>
            </a:extLst>
          </p:cNvPr>
          <p:cNvSpPr txBox="1"/>
          <p:nvPr/>
        </p:nvSpPr>
        <p:spPr>
          <a:xfrm>
            <a:off x="2329003" y="5472546"/>
            <a:ext cx="2286000" cy="461665"/>
          </a:xfrm>
          <a:prstGeom prst="rect">
            <a:avLst/>
          </a:prstGeom>
          <a:noFill/>
        </p:spPr>
        <p:txBody>
          <a:bodyPr wrap="square" rtlCol="0">
            <a:spAutoFit/>
          </a:bodyPr>
          <a:lstStyle/>
          <a:p>
            <a:r>
              <a:rPr lang="en-GB" sz="2400" b="1" dirty="0">
                <a:solidFill>
                  <a:srgbClr val="FF0000"/>
                </a:solidFill>
              </a:rPr>
              <a:t>Folded edge</a:t>
            </a:r>
          </a:p>
        </p:txBody>
      </p:sp>
      <p:pic>
        <p:nvPicPr>
          <p:cNvPr id="7" name="Picture 6" descr="A green rectangular object on a white surface&#10;&#10;Description automatically generated">
            <a:extLst>
              <a:ext uri="{FF2B5EF4-FFF2-40B4-BE49-F238E27FC236}">
                <a16:creationId xmlns:a16="http://schemas.microsoft.com/office/drawing/2014/main" id="{0DEACB81-8263-95E1-69C7-E41680C6303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4814922" y="1935433"/>
            <a:ext cx="3005666" cy="4618026"/>
          </a:xfrm>
          <a:prstGeom prst="rect">
            <a:avLst/>
          </a:prstGeom>
        </p:spPr>
      </p:pic>
      <p:sp>
        <p:nvSpPr>
          <p:cNvPr id="2" name="Title 1">
            <a:extLst>
              <a:ext uri="{FF2B5EF4-FFF2-40B4-BE49-F238E27FC236}">
                <a16:creationId xmlns:a16="http://schemas.microsoft.com/office/drawing/2014/main" id="{7E4487FB-5D06-154F-A5BA-462DBC86EA93}"/>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2</a:t>
            </a:r>
          </a:p>
        </p:txBody>
      </p:sp>
      <p:sp>
        <p:nvSpPr>
          <p:cNvPr id="8" name="TextBox 7">
            <a:extLst>
              <a:ext uri="{FF2B5EF4-FFF2-40B4-BE49-F238E27FC236}">
                <a16:creationId xmlns:a16="http://schemas.microsoft.com/office/drawing/2014/main" id="{6C67B27B-E1F9-3343-6827-D497A08D845A}"/>
              </a:ext>
            </a:extLst>
          </p:cNvPr>
          <p:cNvSpPr txBox="1"/>
          <p:nvPr/>
        </p:nvSpPr>
        <p:spPr>
          <a:xfrm>
            <a:off x="4008741" y="1835140"/>
            <a:ext cx="4572000" cy="461665"/>
          </a:xfrm>
          <a:prstGeom prst="rect">
            <a:avLst/>
          </a:prstGeom>
          <a:noFill/>
        </p:spPr>
        <p:txBody>
          <a:bodyPr wrap="square">
            <a:spAutoFit/>
          </a:bodyPr>
          <a:lstStyle/>
          <a:p>
            <a:pPr marL="342900" indent="-342900">
              <a:buFont typeface="Arial" panose="020B0604020202020204" pitchFamily="34" charset="0"/>
              <a:buChar char="•"/>
            </a:pPr>
            <a:r>
              <a:rPr lang="en-GB" sz="2400" dirty="0"/>
              <a:t>Open up the fold as shown </a:t>
            </a:r>
          </a:p>
        </p:txBody>
      </p:sp>
    </p:spTree>
    <p:extLst>
      <p:ext uri="{BB962C8B-B14F-4D97-AF65-F5344CB8AC3E}">
        <p14:creationId xmlns:p14="http://schemas.microsoft.com/office/powerpoint/2010/main" val="65552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07679-30C1-3AAB-0E45-5CC3AF7B1D47}"/>
              </a:ext>
            </a:extLst>
          </p:cNvPr>
          <p:cNvSpPr>
            <a:spLocks noGrp="1"/>
          </p:cNvSpPr>
          <p:nvPr>
            <p:ph idx="1"/>
          </p:nvPr>
        </p:nvSpPr>
        <p:spPr>
          <a:xfrm>
            <a:off x="337102" y="1858949"/>
            <a:ext cx="7886700" cy="795131"/>
          </a:xfrm>
        </p:spPr>
        <p:txBody>
          <a:bodyPr>
            <a:normAutofit fontScale="25000" lnSpcReduction="20000"/>
          </a:bodyPr>
          <a:lstStyle/>
          <a:p>
            <a:pPr>
              <a:buFont typeface="Arial" panose="020B0604020202020204" pitchFamily="34" charset="0"/>
              <a:buChar char="•"/>
            </a:pPr>
            <a:r>
              <a:rPr lang="en-GB" sz="9600" dirty="0"/>
              <a:t>Measure 15 mm in and mark three evenly spaced dots </a:t>
            </a:r>
          </a:p>
          <a:p>
            <a:pPr>
              <a:buFont typeface="Arial" panose="020B0604020202020204" pitchFamily="34" charset="0"/>
              <a:buChar char="•"/>
            </a:pPr>
            <a:r>
              <a:rPr lang="en-GB" sz="9600" dirty="0"/>
              <a:t>Fold and snip each dot to create holes for the ribbon</a:t>
            </a:r>
          </a:p>
          <a:p>
            <a:pPr marL="0" indent="0">
              <a:buNone/>
            </a:pPr>
            <a:endParaRPr lang="en-GB" dirty="0"/>
          </a:p>
        </p:txBody>
      </p:sp>
      <p:pic>
        <p:nvPicPr>
          <p:cNvPr id="2" name="Picture 1" descr="A person measuring a ruler&#10;&#10;Description automatically generated">
            <a:extLst>
              <a:ext uri="{FF2B5EF4-FFF2-40B4-BE49-F238E27FC236}">
                <a16:creationId xmlns:a16="http://schemas.microsoft.com/office/drawing/2014/main" id="{12FEDCF6-CE5F-6BBC-3BE2-B4C4D55E99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650" y="2794098"/>
            <a:ext cx="2101298" cy="3103190"/>
          </a:xfrm>
          <a:prstGeom prst="rect">
            <a:avLst/>
          </a:prstGeom>
        </p:spPr>
      </p:pic>
      <p:pic>
        <p:nvPicPr>
          <p:cNvPr id="5" name="Picture 4" descr="A ruler and green fabric&#10;&#10;Description automatically generated">
            <a:extLst>
              <a:ext uri="{FF2B5EF4-FFF2-40B4-BE49-F238E27FC236}">
                <a16:creationId xmlns:a16="http://schemas.microsoft.com/office/drawing/2014/main" id="{6F9F08A0-6692-9CF4-05D3-39076E2447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6229" y="2818534"/>
            <a:ext cx="2444748" cy="3078753"/>
          </a:xfrm>
          <a:prstGeom prst="rect">
            <a:avLst/>
          </a:prstGeom>
        </p:spPr>
      </p:pic>
      <p:pic>
        <p:nvPicPr>
          <p:cNvPr id="7" name="Picture 6" descr="A hand holding a piece of green felt&#10;&#10;Description automatically generated">
            <a:extLst>
              <a:ext uri="{FF2B5EF4-FFF2-40B4-BE49-F238E27FC236}">
                <a16:creationId xmlns:a16="http://schemas.microsoft.com/office/drawing/2014/main" id="{5936CCBF-08E2-1B01-EC82-64E9F2B7D17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27258" y="2803744"/>
            <a:ext cx="2239393" cy="3088400"/>
          </a:xfrm>
          <a:prstGeom prst="rect">
            <a:avLst/>
          </a:prstGeom>
        </p:spPr>
      </p:pic>
      <p:sp>
        <p:nvSpPr>
          <p:cNvPr id="4" name="Title 1">
            <a:extLst>
              <a:ext uri="{FF2B5EF4-FFF2-40B4-BE49-F238E27FC236}">
                <a16:creationId xmlns:a16="http://schemas.microsoft.com/office/drawing/2014/main" id="{22A20A95-D989-EB47-3CD7-890441C80678}"/>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3</a:t>
            </a:r>
          </a:p>
        </p:txBody>
      </p:sp>
    </p:spTree>
    <p:extLst>
      <p:ext uri="{BB962C8B-B14F-4D97-AF65-F5344CB8AC3E}">
        <p14:creationId xmlns:p14="http://schemas.microsoft.com/office/powerpoint/2010/main" val="192833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07679-30C1-3AAB-0E45-5CC3AF7B1D47}"/>
              </a:ext>
            </a:extLst>
          </p:cNvPr>
          <p:cNvSpPr>
            <a:spLocks noGrp="1"/>
          </p:cNvSpPr>
          <p:nvPr>
            <p:ph idx="1"/>
          </p:nvPr>
        </p:nvSpPr>
        <p:spPr>
          <a:xfrm>
            <a:off x="350355" y="1835140"/>
            <a:ext cx="7886700" cy="479080"/>
          </a:xfrm>
        </p:spPr>
        <p:txBody>
          <a:bodyPr>
            <a:normAutofit/>
          </a:bodyPr>
          <a:lstStyle/>
          <a:p>
            <a:pPr>
              <a:buFont typeface="Arial" panose="020B0604020202020204" pitchFamily="34" charset="0"/>
              <a:buChar char="•"/>
            </a:pPr>
            <a:r>
              <a:rPr lang="en-GB" sz="2400" dirty="0"/>
              <a:t>Add decorative stitching on the purse</a:t>
            </a:r>
          </a:p>
        </p:txBody>
      </p:sp>
      <p:pic>
        <p:nvPicPr>
          <p:cNvPr id="4" name="Picture 3" descr="A green square with needles and snowflakes&#10;&#10;Description automatically generated">
            <a:extLst>
              <a:ext uri="{FF2B5EF4-FFF2-40B4-BE49-F238E27FC236}">
                <a16:creationId xmlns:a16="http://schemas.microsoft.com/office/drawing/2014/main" id="{E23DB720-A052-E3D8-80A7-EECE50663C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308" y="2515659"/>
            <a:ext cx="3601640" cy="3323957"/>
          </a:xfrm>
          <a:prstGeom prst="rect">
            <a:avLst/>
          </a:prstGeom>
        </p:spPr>
      </p:pic>
      <p:sp>
        <p:nvSpPr>
          <p:cNvPr id="2" name="Title 1">
            <a:extLst>
              <a:ext uri="{FF2B5EF4-FFF2-40B4-BE49-F238E27FC236}">
                <a16:creationId xmlns:a16="http://schemas.microsoft.com/office/drawing/2014/main" id="{0339D13C-907A-7B2B-948C-1A6691BD8B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4</a:t>
            </a:r>
          </a:p>
        </p:txBody>
      </p:sp>
      <p:sp>
        <p:nvSpPr>
          <p:cNvPr id="5" name="TextBox 4">
            <a:extLst>
              <a:ext uri="{FF2B5EF4-FFF2-40B4-BE49-F238E27FC236}">
                <a16:creationId xmlns:a16="http://schemas.microsoft.com/office/drawing/2014/main" id="{FDBCE8CB-1D51-58DC-E487-6086DA01F9D5}"/>
              </a:ext>
            </a:extLst>
          </p:cNvPr>
          <p:cNvSpPr txBox="1"/>
          <p:nvPr/>
        </p:nvSpPr>
        <p:spPr>
          <a:xfrm>
            <a:off x="4495460" y="131021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26177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07679-30C1-3AAB-0E45-5CC3AF7B1D47}"/>
              </a:ext>
            </a:extLst>
          </p:cNvPr>
          <p:cNvSpPr>
            <a:spLocks noGrp="1"/>
          </p:cNvSpPr>
          <p:nvPr>
            <p:ph idx="1"/>
          </p:nvPr>
        </p:nvSpPr>
        <p:spPr>
          <a:xfrm>
            <a:off x="337102" y="1832053"/>
            <a:ext cx="8235398" cy="903209"/>
          </a:xfrm>
        </p:spPr>
        <p:txBody>
          <a:bodyPr>
            <a:normAutofit/>
          </a:bodyPr>
          <a:lstStyle/>
          <a:p>
            <a:pPr>
              <a:buFont typeface="Arial" panose="020B0604020202020204" pitchFamily="34" charset="0"/>
              <a:buChar char="•"/>
            </a:pPr>
            <a:r>
              <a:rPr lang="en-GB" sz="2400" dirty="0"/>
              <a:t>Stitch up the two open edges of the purse up to the holes for the ribbon			</a:t>
            </a:r>
          </a:p>
        </p:txBody>
      </p:sp>
      <p:pic>
        <p:nvPicPr>
          <p:cNvPr id="4" name="Picture 3" descr="A green square with a red ribbon&#10;&#10;Description automatically generated">
            <a:extLst>
              <a:ext uri="{FF2B5EF4-FFF2-40B4-BE49-F238E27FC236}">
                <a16:creationId xmlns:a16="http://schemas.microsoft.com/office/drawing/2014/main" id="{EC782462-7F50-02D3-2ECC-6CE623DDA0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2039" y="2508210"/>
            <a:ext cx="3223161" cy="3311565"/>
          </a:xfrm>
          <a:prstGeom prst="rect">
            <a:avLst/>
          </a:prstGeom>
        </p:spPr>
      </p:pic>
      <p:sp>
        <p:nvSpPr>
          <p:cNvPr id="5" name="TextBox 4">
            <a:extLst>
              <a:ext uri="{FF2B5EF4-FFF2-40B4-BE49-F238E27FC236}">
                <a16:creationId xmlns:a16="http://schemas.microsoft.com/office/drawing/2014/main" id="{C5009F30-85B2-A6ED-B50D-512718837461}"/>
              </a:ext>
            </a:extLst>
          </p:cNvPr>
          <p:cNvSpPr txBox="1"/>
          <p:nvPr/>
        </p:nvSpPr>
        <p:spPr>
          <a:xfrm>
            <a:off x="1167588" y="4388028"/>
            <a:ext cx="2082800" cy="461665"/>
          </a:xfrm>
          <a:prstGeom prst="rect">
            <a:avLst/>
          </a:prstGeom>
          <a:noFill/>
        </p:spPr>
        <p:txBody>
          <a:bodyPr wrap="square" rtlCol="0">
            <a:spAutoFit/>
          </a:bodyPr>
          <a:lstStyle/>
          <a:p>
            <a:r>
              <a:rPr lang="en-GB" sz="2400" b="1" dirty="0">
                <a:solidFill>
                  <a:srgbClr val="FF0000"/>
                </a:solidFill>
                <a:hlinkClick r:id="rId4"/>
              </a:rPr>
              <a:t>Running stitch</a:t>
            </a:r>
            <a:endParaRPr lang="en-GB" sz="2400" b="1" dirty="0">
              <a:solidFill>
                <a:srgbClr val="FF0000"/>
              </a:solidFill>
            </a:endParaRPr>
          </a:p>
        </p:txBody>
      </p:sp>
      <p:sp>
        <p:nvSpPr>
          <p:cNvPr id="6" name="TextBox 5">
            <a:extLst>
              <a:ext uri="{FF2B5EF4-FFF2-40B4-BE49-F238E27FC236}">
                <a16:creationId xmlns:a16="http://schemas.microsoft.com/office/drawing/2014/main" id="{77099633-2DDB-9E97-0567-35D704064361}"/>
              </a:ext>
            </a:extLst>
          </p:cNvPr>
          <p:cNvSpPr txBox="1"/>
          <p:nvPr/>
        </p:nvSpPr>
        <p:spPr>
          <a:xfrm>
            <a:off x="5761537" y="4388028"/>
            <a:ext cx="2082800" cy="461665"/>
          </a:xfrm>
          <a:prstGeom prst="rect">
            <a:avLst/>
          </a:prstGeom>
          <a:noFill/>
        </p:spPr>
        <p:txBody>
          <a:bodyPr wrap="square" rtlCol="0">
            <a:spAutoFit/>
          </a:bodyPr>
          <a:lstStyle/>
          <a:p>
            <a:r>
              <a:rPr lang="en-GB" sz="2400" b="1" dirty="0">
                <a:solidFill>
                  <a:srgbClr val="FF0000"/>
                </a:solidFill>
                <a:hlinkClick r:id="rId5"/>
              </a:rPr>
              <a:t>Back stitch</a:t>
            </a:r>
            <a:endParaRPr lang="en-GB" sz="2400" b="1" dirty="0">
              <a:solidFill>
                <a:srgbClr val="FF0000"/>
              </a:solidFill>
            </a:endParaRPr>
          </a:p>
        </p:txBody>
      </p:sp>
      <p:sp>
        <p:nvSpPr>
          <p:cNvPr id="8" name="Title 1">
            <a:extLst>
              <a:ext uri="{FF2B5EF4-FFF2-40B4-BE49-F238E27FC236}">
                <a16:creationId xmlns:a16="http://schemas.microsoft.com/office/drawing/2014/main" id="{63BDF205-0A2F-E1D5-5707-907250CE4681}"/>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5</a:t>
            </a:r>
          </a:p>
        </p:txBody>
      </p:sp>
      <p:sp>
        <p:nvSpPr>
          <p:cNvPr id="2" name="TextBox 1">
            <a:extLst>
              <a:ext uri="{FF2B5EF4-FFF2-40B4-BE49-F238E27FC236}">
                <a16:creationId xmlns:a16="http://schemas.microsoft.com/office/drawing/2014/main" id="{ED1FBBC7-C7AE-B657-404B-C9A3C4219583}"/>
              </a:ext>
            </a:extLst>
          </p:cNvPr>
          <p:cNvSpPr txBox="1"/>
          <p:nvPr/>
        </p:nvSpPr>
        <p:spPr>
          <a:xfrm>
            <a:off x="4495460" y="131021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86950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bag with a red ribbon&#10;&#10;Description automatically generated">
            <a:extLst>
              <a:ext uri="{FF2B5EF4-FFF2-40B4-BE49-F238E27FC236}">
                <a16:creationId xmlns:a16="http://schemas.microsoft.com/office/drawing/2014/main" id="{2E5786B2-F157-A3B3-BD0F-458E535E31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7417" y="2335598"/>
            <a:ext cx="3729165" cy="3484177"/>
          </a:xfrm>
          <a:prstGeom prst="rect">
            <a:avLst/>
          </a:prstGeom>
        </p:spPr>
      </p:pic>
      <p:sp>
        <p:nvSpPr>
          <p:cNvPr id="3" name="Content Placeholder 2">
            <a:extLst>
              <a:ext uri="{FF2B5EF4-FFF2-40B4-BE49-F238E27FC236}">
                <a16:creationId xmlns:a16="http://schemas.microsoft.com/office/drawing/2014/main" id="{78E07679-30C1-3AAB-0E45-5CC3AF7B1D47}"/>
              </a:ext>
            </a:extLst>
          </p:cNvPr>
          <p:cNvSpPr>
            <a:spLocks noGrp="1"/>
          </p:cNvSpPr>
          <p:nvPr>
            <p:ph idx="1"/>
          </p:nvPr>
        </p:nvSpPr>
        <p:spPr>
          <a:xfrm>
            <a:off x="357188" y="1770381"/>
            <a:ext cx="7886700" cy="890588"/>
          </a:xfrm>
        </p:spPr>
        <p:txBody>
          <a:bodyPr/>
          <a:lstStyle/>
          <a:p>
            <a:pPr>
              <a:buFont typeface="Arial" panose="020B0604020202020204" pitchFamily="34" charset="0"/>
              <a:buChar char="•"/>
            </a:pPr>
            <a:r>
              <a:rPr lang="en-GB" sz="2400" dirty="0"/>
              <a:t>Stitch up the two open edges of the purse up to the holes for the ribbon</a:t>
            </a:r>
            <a:r>
              <a:rPr lang="en-GB" dirty="0"/>
              <a:t>			</a:t>
            </a:r>
          </a:p>
        </p:txBody>
      </p:sp>
      <p:sp>
        <p:nvSpPr>
          <p:cNvPr id="5" name="TextBox 4">
            <a:extLst>
              <a:ext uri="{FF2B5EF4-FFF2-40B4-BE49-F238E27FC236}">
                <a16:creationId xmlns:a16="http://schemas.microsoft.com/office/drawing/2014/main" id="{C5009F30-85B2-A6ED-B50D-512718837461}"/>
              </a:ext>
            </a:extLst>
          </p:cNvPr>
          <p:cNvSpPr txBox="1"/>
          <p:nvPr/>
        </p:nvSpPr>
        <p:spPr>
          <a:xfrm>
            <a:off x="1422400" y="4142262"/>
            <a:ext cx="2082800" cy="461665"/>
          </a:xfrm>
          <a:prstGeom prst="rect">
            <a:avLst/>
          </a:prstGeom>
          <a:noFill/>
        </p:spPr>
        <p:txBody>
          <a:bodyPr wrap="square" rtlCol="0">
            <a:spAutoFit/>
          </a:bodyPr>
          <a:lstStyle/>
          <a:p>
            <a:r>
              <a:rPr lang="en-GB" sz="2400" b="1" dirty="0">
                <a:solidFill>
                  <a:srgbClr val="FF0000"/>
                </a:solidFill>
                <a:hlinkClick r:id="rId4"/>
              </a:rPr>
              <a:t>Blanket stitch</a:t>
            </a:r>
            <a:endParaRPr lang="en-GB" sz="2400" b="1" dirty="0">
              <a:solidFill>
                <a:srgbClr val="FF0000"/>
              </a:solidFill>
            </a:endParaRPr>
          </a:p>
        </p:txBody>
      </p:sp>
      <p:sp>
        <p:nvSpPr>
          <p:cNvPr id="2" name="Title 1">
            <a:extLst>
              <a:ext uri="{FF2B5EF4-FFF2-40B4-BE49-F238E27FC236}">
                <a16:creationId xmlns:a16="http://schemas.microsoft.com/office/drawing/2014/main" id="{61EAE6C5-CF1A-4EE6-F044-D0F8B1FFAA38}"/>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6</a:t>
            </a:r>
          </a:p>
        </p:txBody>
      </p:sp>
      <p:sp>
        <p:nvSpPr>
          <p:cNvPr id="4" name="TextBox 3">
            <a:extLst>
              <a:ext uri="{FF2B5EF4-FFF2-40B4-BE49-F238E27FC236}">
                <a16:creationId xmlns:a16="http://schemas.microsoft.com/office/drawing/2014/main" id="{A7F5C431-EF45-4315-7D01-47B4B7EBCAAB}"/>
              </a:ext>
            </a:extLst>
          </p:cNvPr>
          <p:cNvSpPr txBox="1"/>
          <p:nvPr/>
        </p:nvSpPr>
        <p:spPr>
          <a:xfrm>
            <a:off x="4495460" y="131021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94328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07679-30C1-3AAB-0E45-5CC3AF7B1D47}"/>
              </a:ext>
            </a:extLst>
          </p:cNvPr>
          <p:cNvSpPr>
            <a:spLocks noGrp="1"/>
          </p:cNvSpPr>
          <p:nvPr>
            <p:ph idx="1"/>
          </p:nvPr>
        </p:nvSpPr>
        <p:spPr>
          <a:xfrm>
            <a:off x="357188" y="1772322"/>
            <a:ext cx="7886700" cy="427953"/>
          </a:xfrm>
        </p:spPr>
        <p:txBody>
          <a:bodyPr>
            <a:normAutofit/>
          </a:bodyPr>
          <a:lstStyle/>
          <a:p>
            <a:pPr>
              <a:buFont typeface="Arial" panose="020B0604020202020204" pitchFamily="34" charset="0"/>
              <a:buChar char="•"/>
            </a:pPr>
            <a:r>
              <a:rPr lang="en-GB" sz="2400" dirty="0"/>
              <a:t>Thread ribbon through the holes and tie	</a:t>
            </a:r>
          </a:p>
        </p:txBody>
      </p:sp>
      <p:pic>
        <p:nvPicPr>
          <p:cNvPr id="4" name="Picture 3" descr="A green bag with a red ribbon&#10;&#10;Description automatically generated">
            <a:extLst>
              <a:ext uri="{FF2B5EF4-FFF2-40B4-BE49-F238E27FC236}">
                <a16:creationId xmlns:a16="http://schemas.microsoft.com/office/drawing/2014/main" id="{7E34B470-BEEC-A26E-185C-7894D68764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3113" y="2372749"/>
            <a:ext cx="3074425" cy="3498696"/>
          </a:xfrm>
          <a:prstGeom prst="rect">
            <a:avLst/>
          </a:prstGeom>
        </p:spPr>
      </p:pic>
      <p:pic>
        <p:nvPicPr>
          <p:cNvPr id="10" name="Picture 9" descr="A green bag with a red ribbon&#10;&#10;Description automatically generated">
            <a:extLst>
              <a:ext uri="{FF2B5EF4-FFF2-40B4-BE49-F238E27FC236}">
                <a16:creationId xmlns:a16="http://schemas.microsoft.com/office/drawing/2014/main" id="{7483190A-994B-CEBA-43AF-2DCCA80B4A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2373924"/>
            <a:ext cx="3457575" cy="3497521"/>
          </a:xfrm>
          <a:prstGeom prst="rect">
            <a:avLst/>
          </a:prstGeom>
        </p:spPr>
      </p:pic>
      <p:sp>
        <p:nvSpPr>
          <p:cNvPr id="2" name="Title 1">
            <a:extLst>
              <a:ext uri="{FF2B5EF4-FFF2-40B4-BE49-F238E27FC236}">
                <a16:creationId xmlns:a16="http://schemas.microsoft.com/office/drawing/2014/main" id="{F253BB78-0FBF-E5E3-5210-7C7B2F5E3887}"/>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Pouch Purse – Step 7</a:t>
            </a:r>
          </a:p>
        </p:txBody>
      </p:sp>
    </p:spTree>
    <p:extLst>
      <p:ext uri="{BB962C8B-B14F-4D97-AF65-F5344CB8AC3E}">
        <p14:creationId xmlns:p14="http://schemas.microsoft.com/office/powerpoint/2010/main" val="142965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E22E-E902-3E53-3260-B7E0A812D218}"/>
              </a:ext>
            </a:extLst>
          </p:cNvPr>
          <p:cNvSpPr>
            <a:spLocks noGrp="1"/>
          </p:cNvSpPr>
          <p:nvPr>
            <p:ph type="title"/>
          </p:nvPr>
        </p:nvSpPr>
        <p:spPr>
          <a:xfrm>
            <a:off x="98563" y="1091565"/>
            <a:ext cx="5798654" cy="595197"/>
          </a:xfrm>
        </p:spPr>
        <p:txBody>
          <a:bodyPr>
            <a:normAutofit/>
          </a:bodyPr>
          <a:lstStyle/>
          <a:p>
            <a:r>
              <a:rPr lang="en-GB" sz="3600" b="1" dirty="0">
                <a:latin typeface="+mn-lt"/>
              </a:rPr>
              <a:t>Finished Viking Pouch Purses</a:t>
            </a:r>
          </a:p>
        </p:txBody>
      </p:sp>
      <p:pic>
        <p:nvPicPr>
          <p:cNvPr id="5" name="Picture 4" descr="A group of green bags with red ribbon&#10;&#10;Description automatically generated">
            <a:extLst>
              <a:ext uri="{FF2B5EF4-FFF2-40B4-BE49-F238E27FC236}">
                <a16:creationId xmlns:a16="http://schemas.microsoft.com/office/drawing/2014/main" id="{696622C6-EBE1-F1EE-591A-E0191907E6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56290"/>
            <a:ext cx="9144000" cy="3967075"/>
          </a:xfrm>
          <a:prstGeom prst="rect">
            <a:avLst/>
          </a:prstGeom>
        </p:spPr>
      </p:pic>
    </p:spTree>
    <p:extLst>
      <p:ext uri="{BB962C8B-B14F-4D97-AF65-F5344CB8AC3E}">
        <p14:creationId xmlns:p14="http://schemas.microsoft.com/office/powerpoint/2010/main" val="295072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The Vikings</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938064"/>
            <a:ext cx="5344316"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Vikings came from </a:t>
            </a:r>
            <a:r>
              <a:rPr lang="en-GB" sz="2400" b="1" dirty="0">
                <a:cs typeface="Arial" panose="020B0604020202020204" pitchFamily="34" charset="0"/>
              </a:rPr>
              <a:t>Scandinavia</a:t>
            </a:r>
            <a:r>
              <a:rPr lang="en-GB" sz="2400" dirty="0">
                <a:cs typeface="Arial" panose="020B0604020202020204" pitchFamily="34" charset="0"/>
              </a:rPr>
              <a:t> (Denmark, Sweden and Norway)</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They raided and colonised large parts of Europe in the </a:t>
            </a:r>
            <a:r>
              <a:rPr lang="en-GB" sz="2400" b="1" dirty="0">
                <a:cs typeface="Arial" panose="020B0604020202020204" pitchFamily="34" charset="0"/>
              </a:rPr>
              <a:t>9</a:t>
            </a:r>
            <a:r>
              <a:rPr lang="en-GB" sz="2400" b="1" baseline="30000" dirty="0">
                <a:cs typeface="Arial" panose="020B0604020202020204" pitchFamily="34" charset="0"/>
              </a:rPr>
              <a:t>th</a:t>
            </a:r>
            <a:r>
              <a:rPr lang="en-GB" sz="2400" b="1" dirty="0">
                <a:cs typeface="Arial" panose="020B0604020202020204" pitchFamily="34" charset="0"/>
              </a:rPr>
              <a:t> to the 11</a:t>
            </a:r>
            <a:r>
              <a:rPr lang="en-GB" sz="2400" b="1" baseline="30000" dirty="0">
                <a:cs typeface="Arial" panose="020B0604020202020204" pitchFamily="34" charset="0"/>
              </a:rPr>
              <a:t>th</a:t>
            </a:r>
            <a:r>
              <a:rPr lang="en-GB" sz="2400" b="1" dirty="0">
                <a:cs typeface="Arial" panose="020B0604020202020204" pitchFamily="34" charset="0"/>
              </a:rPr>
              <a:t> centuries</a:t>
            </a:r>
            <a:r>
              <a:rPr lang="en-GB" sz="2400" dirty="0">
                <a:cs typeface="Arial" panose="020B0604020202020204" pitchFamily="34" charset="0"/>
              </a:rPr>
              <a:t>, including England</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In this project you will learn lots of </a:t>
            </a:r>
            <a:r>
              <a:rPr lang="en-GB" sz="2400" b="1" dirty="0">
                <a:cs typeface="Arial" panose="020B0604020202020204" pitchFamily="34" charset="0"/>
              </a:rPr>
              <a:t>interesting facts </a:t>
            </a:r>
            <a:r>
              <a:rPr lang="en-GB" sz="2400" dirty="0">
                <a:cs typeface="Arial" panose="020B0604020202020204" pitchFamily="34" charset="0"/>
              </a:rPr>
              <a:t>about this important group of people</a:t>
            </a:r>
          </a:p>
        </p:txBody>
      </p:sp>
      <p:pic>
        <p:nvPicPr>
          <p:cNvPr id="6" name="Picture 2" descr="Free Viking Viking Longship photo and picture">
            <a:extLst>
              <a:ext uri="{FF2B5EF4-FFF2-40B4-BE49-F238E27FC236}">
                <a16:creationId xmlns:a16="http://schemas.microsoft.com/office/drawing/2014/main" id="{6870CFC3-23F8-A1E5-FAC5-5B57310ECF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8373" y="1917727"/>
            <a:ext cx="2140869" cy="380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Activity 1 – Longboat Research</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835140"/>
            <a:ext cx="8428325" cy="4247317"/>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Vikings were well known for their use of </a:t>
            </a:r>
            <a:r>
              <a:rPr lang="en-GB" sz="2400" b="1" dirty="0">
                <a:cs typeface="Arial" panose="020B0604020202020204" pitchFamily="34" charset="0"/>
              </a:rPr>
              <a:t>longboats</a:t>
            </a:r>
          </a:p>
          <a:p>
            <a:pPr marL="342900" indent="-342900">
              <a:buFont typeface="Arial" panose="020B0604020202020204" pitchFamily="34" charset="0"/>
              <a:buChar char="•"/>
            </a:pPr>
            <a:endParaRPr lang="en-GB" sz="1500" b="1" dirty="0">
              <a:cs typeface="Arial" panose="020B0604020202020204" pitchFamily="34" charset="0"/>
            </a:endParaRPr>
          </a:p>
          <a:p>
            <a:pPr marL="342900" indent="-342900">
              <a:buFont typeface="Arial" panose="020B0604020202020204" pitchFamily="34" charset="0"/>
              <a:buChar char="•"/>
            </a:pPr>
            <a:r>
              <a:rPr lang="en-GB" sz="2400" b="1" dirty="0">
                <a:cs typeface="Arial" panose="020B0604020202020204" pitchFamily="34" charset="0"/>
              </a:rPr>
              <a:t>Research</a:t>
            </a:r>
            <a:r>
              <a:rPr lang="en-GB" sz="2400" dirty="0">
                <a:cs typeface="Arial" panose="020B0604020202020204" pitchFamily="34" charset="0"/>
              </a:rPr>
              <a:t> the Viking longboat </a:t>
            </a:r>
          </a:p>
          <a:p>
            <a:pPr marL="342900" indent="-342900">
              <a:buFont typeface="Arial" panose="020B0604020202020204" pitchFamily="34" charset="0"/>
              <a:buChar char="•"/>
            </a:pPr>
            <a:endParaRPr lang="en-GB" sz="15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Produce a </a:t>
            </a:r>
            <a:r>
              <a:rPr lang="en-GB" sz="2400" b="1" dirty="0">
                <a:cs typeface="Arial" panose="020B0604020202020204" pitchFamily="34" charset="0"/>
              </a:rPr>
              <a:t>presentation </a:t>
            </a:r>
            <a:r>
              <a:rPr lang="en-GB" sz="2400" dirty="0">
                <a:cs typeface="Arial" panose="020B0604020202020204" pitchFamily="34" charset="0"/>
              </a:rPr>
              <a:t>to show the class</a:t>
            </a:r>
          </a:p>
          <a:p>
            <a:pPr marL="342900" indent="-342900">
              <a:buFont typeface="Arial" panose="020B0604020202020204" pitchFamily="34" charset="0"/>
              <a:buChar char="•"/>
            </a:pPr>
            <a:endParaRPr lang="en-GB" sz="15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This could include:</a:t>
            </a:r>
          </a:p>
          <a:p>
            <a:pPr marL="800100" lvl="1" indent="-342900">
              <a:buFont typeface="Arial" panose="020B0604020202020204" pitchFamily="34" charset="0"/>
              <a:buChar char="•"/>
            </a:pPr>
            <a:r>
              <a:rPr lang="en-GB" sz="2400" dirty="0">
                <a:cs typeface="Arial" panose="020B0604020202020204" pitchFamily="34" charset="0"/>
              </a:rPr>
              <a:t>What they </a:t>
            </a:r>
            <a:r>
              <a:rPr lang="en-GB" sz="2400" b="1" dirty="0">
                <a:cs typeface="Arial" panose="020B0604020202020204" pitchFamily="34" charset="0"/>
              </a:rPr>
              <a:t>looked</a:t>
            </a:r>
            <a:r>
              <a:rPr lang="en-GB" sz="2400" dirty="0">
                <a:cs typeface="Arial" panose="020B0604020202020204" pitchFamily="34" charset="0"/>
              </a:rPr>
              <a:t> like</a:t>
            </a:r>
          </a:p>
          <a:p>
            <a:pPr marL="800100" lvl="1" indent="-342900">
              <a:buFont typeface="Arial" panose="020B0604020202020204" pitchFamily="34" charset="0"/>
              <a:buChar char="•"/>
            </a:pPr>
            <a:r>
              <a:rPr lang="en-GB" sz="2400" dirty="0">
                <a:cs typeface="Arial" panose="020B0604020202020204" pitchFamily="34" charset="0"/>
              </a:rPr>
              <a:t>The different </a:t>
            </a:r>
            <a:r>
              <a:rPr lang="en-GB" sz="2400" b="1" dirty="0">
                <a:cs typeface="Arial" panose="020B0604020202020204" pitchFamily="34" charset="0"/>
              </a:rPr>
              <a:t>parts</a:t>
            </a:r>
            <a:r>
              <a:rPr lang="en-GB" sz="2400" dirty="0">
                <a:cs typeface="Arial" panose="020B0604020202020204" pitchFamily="34" charset="0"/>
              </a:rPr>
              <a:t> of each boat</a:t>
            </a:r>
          </a:p>
          <a:p>
            <a:pPr marL="800100" lvl="1" indent="-342900">
              <a:buFont typeface="Arial" panose="020B0604020202020204" pitchFamily="34" charset="0"/>
              <a:buChar char="•"/>
            </a:pPr>
            <a:r>
              <a:rPr lang="en-GB" sz="2400" dirty="0">
                <a:cs typeface="Arial" panose="020B0604020202020204" pitchFamily="34" charset="0"/>
              </a:rPr>
              <a:t>What they were </a:t>
            </a:r>
            <a:r>
              <a:rPr lang="en-GB" sz="2400" b="1" dirty="0">
                <a:cs typeface="Arial" panose="020B0604020202020204" pitchFamily="34" charset="0"/>
              </a:rPr>
              <a:t>used </a:t>
            </a:r>
            <a:r>
              <a:rPr lang="en-GB" sz="2400" dirty="0">
                <a:cs typeface="Arial" panose="020B0604020202020204" pitchFamily="34" charset="0"/>
              </a:rPr>
              <a:t>for</a:t>
            </a:r>
          </a:p>
          <a:p>
            <a:pPr marL="800100" lvl="1" indent="-342900">
              <a:buFont typeface="Arial" panose="020B0604020202020204" pitchFamily="34" charset="0"/>
              <a:buChar char="•"/>
            </a:pPr>
            <a:r>
              <a:rPr lang="en-GB" sz="2400" dirty="0">
                <a:cs typeface="Arial" panose="020B0604020202020204" pitchFamily="34" charset="0"/>
              </a:rPr>
              <a:t>How they were </a:t>
            </a:r>
            <a:r>
              <a:rPr lang="en-GB" sz="2400" b="1" dirty="0">
                <a:cs typeface="Arial" panose="020B0604020202020204" pitchFamily="34" charset="0"/>
              </a:rPr>
              <a:t>made </a:t>
            </a:r>
            <a:r>
              <a:rPr lang="en-GB" sz="2400" dirty="0">
                <a:cs typeface="Arial" panose="020B0604020202020204" pitchFamily="34" charset="0"/>
              </a:rPr>
              <a:t>and </a:t>
            </a:r>
            <a:r>
              <a:rPr lang="en-GB" sz="2400" b="1" dirty="0">
                <a:cs typeface="Arial" panose="020B0604020202020204" pitchFamily="34" charset="0"/>
              </a:rPr>
              <a:t>what from</a:t>
            </a:r>
          </a:p>
          <a:p>
            <a:pPr marL="800100" lvl="1" indent="-342900">
              <a:buFont typeface="Arial" panose="020B0604020202020204" pitchFamily="34" charset="0"/>
              <a:buChar char="•"/>
            </a:pPr>
            <a:r>
              <a:rPr lang="en-GB" sz="2400" dirty="0">
                <a:cs typeface="Arial" panose="020B0604020202020204" pitchFamily="34" charset="0"/>
              </a:rPr>
              <a:t>How they </a:t>
            </a:r>
            <a:r>
              <a:rPr lang="en-GB" sz="2400" b="1" dirty="0">
                <a:cs typeface="Arial" panose="020B0604020202020204" pitchFamily="34" charset="0"/>
              </a:rPr>
              <a:t>floated </a:t>
            </a:r>
            <a:r>
              <a:rPr lang="en-GB" sz="2400" dirty="0">
                <a:cs typeface="Arial" panose="020B0604020202020204" pitchFamily="34" charset="0"/>
              </a:rPr>
              <a:t>and</a:t>
            </a:r>
            <a:r>
              <a:rPr lang="en-GB" sz="2400" b="1" dirty="0">
                <a:cs typeface="Arial" panose="020B0604020202020204" pitchFamily="34" charset="0"/>
              </a:rPr>
              <a:t> moved</a:t>
            </a:r>
          </a:p>
        </p:txBody>
      </p:sp>
      <p:pic>
        <p:nvPicPr>
          <p:cNvPr id="1026" name="Picture 2" descr="Free america boat nature vector">
            <a:extLst>
              <a:ext uri="{FF2B5EF4-FFF2-40B4-BE49-F238E27FC236}">
                <a16:creationId xmlns:a16="http://schemas.microsoft.com/office/drawing/2014/main" id="{86896DE9-4153-E13B-3D0F-766E1A936B4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60184" y="3634365"/>
            <a:ext cx="2824358" cy="2259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ee viking ship viking longboat longship vector">
            <a:extLst>
              <a:ext uri="{FF2B5EF4-FFF2-40B4-BE49-F238E27FC236}">
                <a16:creationId xmlns:a16="http://schemas.microsoft.com/office/drawing/2014/main" id="{B6F07109-42B6-C9F0-1525-AFFAAA4CBB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58874" y="1717004"/>
            <a:ext cx="1612513" cy="157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9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6116755"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Activity 2 – Life as a Viking </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1" y="1923531"/>
            <a:ext cx="5863848" cy="3877985"/>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Write a </a:t>
            </a:r>
            <a:r>
              <a:rPr lang="en-GB" sz="2400" b="1" dirty="0">
                <a:cs typeface="Arial" panose="020B0604020202020204" pitchFamily="34" charset="0"/>
              </a:rPr>
              <a:t>script</a:t>
            </a:r>
            <a:r>
              <a:rPr lang="en-GB" sz="2400" dirty="0">
                <a:cs typeface="Arial" panose="020B0604020202020204" pitchFamily="34" charset="0"/>
              </a:rPr>
              <a:t> for a </a:t>
            </a:r>
            <a:r>
              <a:rPr lang="en-GB" sz="2400" b="1" dirty="0">
                <a:cs typeface="Arial" panose="020B0604020202020204" pitchFamily="34" charset="0"/>
              </a:rPr>
              <a:t>scene</a:t>
            </a:r>
            <a:r>
              <a:rPr lang="en-GB" sz="2400" dirty="0">
                <a:cs typeface="Arial" panose="020B0604020202020204" pitchFamily="34" charset="0"/>
              </a:rPr>
              <a:t> about </a:t>
            </a:r>
            <a:r>
              <a:rPr lang="en-GB" sz="2400" b="1" dirty="0">
                <a:cs typeface="Arial" panose="020B0604020202020204" pitchFamily="34" charset="0"/>
              </a:rPr>
              <a:t>one</a:t>
            </a:r>
            <a:r>
              <a:rPr lang="en-GB" sz="2400" dirty="0">
                <a:cs typeface="Arial" panose="020B0604020202020204" pitchFamily="34" charset="0"/>
              </a:rPr>
              <a:t> </a:t>
            </a:r>
            <a:r>
              <a:rPr lang="en-GB" sz="2400" b="1" dirty="0">
                <a:cs typeface="Arial" panose="020B0604020202020204" pitchFamily="34" charset="0"/>
              </a:rPr>
              <a:t>aspect</a:t>
            </a:r>
            <a:r>
              <a:rPr lang="en-GB" sz="2400" dirty="0">
                <a:cs typeface="Arial" panose="020B0604020202020204" pitchFamily="34" charset="0"/>
              </a:rPr>
              <a:t> of what </a:t>
            </a:r>
            <a:r>
              <a:rPr lang="en-GB" sz="2400" b="1" dirty="0">
                <a:cs typeface="Arial" panose="020B0604020202020204" pitchFamily="34" charset="0"/>
              </a:rPr>
              <a:t>life was like </a:t>
            </a:r>
            <a:r>
              <a:rPr lang="en-GB" sz="2400" dirty="0">
                <a:cs typeface="Arial" panose="020B0604020202020204" pitchFamily="34" charset="0"/>
              </a:rPr>
              <a:t>for the Vikings</a:t>
            </a:r>
          </a:p>
          <a:p>
            <a:pPr marL="342900" indent="-342900">
              <a:buFont typeface="Arial" panose="020B0604020202020204" pitchFamily="34" charset="0"/>
              <a:buChar char="•"/>
            </a:pPr>
            <a:endParaRPr lang="en-GB" sz="15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This could include:</a:t>
            </a:r>
          </a:p>
          <a:p>
            <a:pPr marL="800100" lvl="1" indent="-342900">
              <a:buFont typeface="Arial" panose="020B0604020202020204" pitchFamily="34" charset="0"/>
              <a:buChar char="•"/>
            </a:pPr>
            <a:r>
              <a:rPr lang="en-GB" sz="2400" dirty="0">
                <a:cs typeface="Arial" panose="020B0604020202020204" pitchFamily="34" charset="0"/>
              </a:rPr>
              <a:t>Where they </a:t>
            </a:r>
            <a:r>
              <a:rPr lang="en-GB" sz="2400" b="1" dirty="0">
                <a:cs typeface="Arial" panose="020B0604020202020204" pitchFamily="34" charset="0"/>
              </a:rPr>
              <a:t>lived </a:t>
            </a:r>
            <a:r>
              <a:rPr lang="en-GB" sz="2400" dirty="0">
                <a:cs typeface="Arial" panose="020B0604020202020204" pitchFamily="34" charset="0"/>
              </a:rPr>
              <a:t>(their homes and villages)</a:t>
            </a:r>
          </a:p>
          <a:p>
            <a:pPr marL="800100" lvl="1" indent="-342900">
              <a:buFont typeface="Arial" panose="020B0604020202020204" pitchFamily="34" charset="0"/>
              <a:buChar char="•"/>
            </a:pPr>
            <a:r>
              <a:rPr lang="en-GB" sz="2400" dirty="0">
                <a:cs typeface="Arial" panose="020B0604020202020204" pitchFamily="34" charset="0"/>
              </a:rPr>
              <a:t>Their </a:t>
            </a:r>
            <a:r>
              <a:rPr lang="en-GB" sz="2400" b="1" dirty="0">
                <a:cs typeface="Arial" panose="020B0604020202020204" pitchFamily="34" charset="0"/>
              </a:rPr>
              <a:t>laws and customs</a:t>
            </a:r>
          </a:p>
          <a:p>
            <a:pPr marL="800100" lvl="1" indent="-342900">
              <a:buFont typeface="Arial" panose="020B0604020202020204" pitchFamily="34" charset="0"/>
              <a:buChar char="•"/>
            </a:pPr>
            <a:r>
              <a:rPr lang="en-GB" sz="2400" dirty="0">
                <a:cs typeface="Arial" panose="020B0604020202020204" pitchFamily="34" charset="0"/>
              </a:rPr>
              <a:t>What they </a:t>
            </a:r>
            <a:r>
              <a:rPr lang="en-GB" sz="2400" b="1" dirty="0">
                <a:cs typeface="Arial" panose="020B0604020202020204" pitchFamily="34" charset="0"/>
              </a:rPr>
              <a:t>ate</a:t>
            </a:r>
          </a:p>
          <a:p>
            <a:pPr marL="800100" lvl="1" indent="-342900">
              <a:buFont typeface="Arial" panose="020B0604020202020204" pitchFamily="34" charset="0"/>
              <a:buChar char="•"/>
            </a:pPr>
            <a:r>
              <a:rPr lang="en-GB" sz="2400" dirty="0">
                <a:cs typeface="Arial" panose="020B0604020202020204" pitchFamily="34" charset="0"/>
              </a:rPr>
              <a:t>The </a:t>
            </a:r>
            <a:r>
              <a:rPr lang="en-GB" sz="2400" b="1" dirty="0">
                <a:cs typeface="Arial" panose="020B0604020202020204" pitchFamily="34" charset="0"/>
              </a:rPr>
              <a:t>clothes </a:t>
            </a:r>
            <a:r>
              <a:rPr lang="en-GB" sz="2400" dirty="0">
                <a:cs typeface="Arial" panose="020B0604020202020204" pitchFamily="34" charset="0"/>
              </a:rPr>
              <a:t>that</a:t>
            </a:r>
            <a:r>
              <a:rPr lang="en-GB" sz="2400" b="1" dirty="0">
                <a:cs typeface="Arial" panose="020B0604020202020204" pitchFamily="34" charset="0"/>
              </a:rPr>
              <a:t> </a:t>
            </a:r>
            <a:r>
              <a:rPr lang="en-GB" sz="2400" dirty="0">
                <a:cs typeface="Arial" panose="020B0604020202020204" pitchFamily="34" charset="0"/>
              </a:rPr>
              <a:t>they wore</a:t>
            </a:r>
          </a:p>
          <a:p>
            <a:pPr marL="800100" lvl="1" indent="-342900">
              <a:buFont typeface="Arial" panose="020B0604020202020204" pitchFamily="34" charset="0"/>
              <a:buChar char="•"/>
            </a:pPr>
            <a:endParaRPr lang="en-GB" sz="15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Act out your script</a:t>
            </a:r>
          </a:p>
        </p:txBody>
      </p:sp>
      <p:pic>
        <p:nvPicPr>
          <p:cNvPr id="5" name="Picture 10" descr="Free Vikings People photo and picture">
            <a:extLst>
              <a:ext uri="{FF2B5EF4-FFF2-40B4-BE49-F238E27FC236}">
                <a16:creationId xmlns:a16="http://schemas.microsoft.com/office/drawing/2014/main" id="{12C7368D-0539-2E86-A111-8911DAE0A2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6440" y="2515660"/>
            <a:ext cx="2390789" cy="318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0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8170014"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Activity 3 – Designing a Viking Pin Badge</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1" y="1923531"/>
            <a:ext cx="5113624"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Vikings wore </a:t>
            </a:r>
            <a:r>
              <a:rPr lang="en-GB" sz="2400" b="1" dirty="0">
                <a:cs typeface="Arial" panose="020B0604020202020204" pitchFamily="34" charset="0"/>
              </a:rPr>
              <a:t>pin badges </a:t>
            </a:r>
            <a:r>
              <a:rPr lang="en-GB" sz="2400" dirty="0">
                <a:cs typeface="Arial" panose="020B0604020202020204" pitchFamily="34" charset="0"/>
              </a:rPr>
              <a:t>to hold their clothes in place and as </a:t>
            </a:r>
            <a:r>
              <a:rPr lang="en-GB" sz="2400" b="1" dirty="0">
                <a:cs typeface="Arial" panose="020B0604020202020204" pitchFamily="34" charset="0"/>
              </a:rPr>
              <a:t>decorative</a:t>
            </a:r>
            <a:r>
              <a:rPr lang="en-GB" sz="2400" dirty="0">
                <a:cs typeface="Arial" panose="020B0604020202020204" pitchFamily="34" charset="0"/>
              </a:rPr>
              <a:t> </a:t>
            </a:r>
            <a:r>
              <a:rPr lang="en-GB" sz="2400" b="1" dirty="0">
                <a:cs typeface="Arial" panose="020B0604020202020204" pitchFamily="34" charset="0"/>
              </a:rPr>
              <a:t>art</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Design a </a:t>
            </a:r>
            <a:r>
              <a:rPr lang="en-GB" sz="2400" b="1" dirty="0">
                <a:cs typeface="Arial" panose="020B0604020202020204" pitchFamily="34" charset="0"/>
              </a:rPr>
              <a:t>Viking pin badge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Include</a:t>
            </a:r>
            <a:r>
              <a:rPr lang="en-GB" sz="2400" b="1" dirty="0">
                <a:cs typeface="Arial" panose="020B0604020202020204" pitchFamily="34" charset="0"/>
              </a:rPr>
              <a:t> images </a:t>
            </a:r>
            <a:r>
              <a:rPr lang="en-GB" sz="2400" dirty="0">
                <a:cs typeface="Arial" panose="020B0604020202020204" pitchFamily="34" charset="0"/>
              </a:rPr>
              <a:t>related to Vikings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Use </a:t>
            </a:r>
            <a:r>
              <a:rPr lang="en-GB" sz="2400" b="1" dirty="0">
                <a:cs typeface="Arial" panose="020B0604020202020204" pitchFamily="34" charset="0"/>
              </a:rPr>
              <a:t>colour</a:t>
            </a:r>
            <a:r>
              <a:rPr lang="en-GB" sz="2400" dirty="0">
                <a:cs typeface="Arial" panose="020B0604020202020204" pitchFamily="34" charset="0"/>
              </a:rPr>
              <a:t> to bring your design to life!  </a:t>
            </a:r>
          </a:p>
        </p:txBody>
      </p:sp>
      <p:pic>
        <p:nvPicPr>
          <p:cNvPr id="1026" name="Picture 2" descr="Free warrior sword badge vector">
            <a:extLst>
              <a:ext uri="{FF2B5EF4-FFF2-40B4-BE49-F238E27FC236}">
                <a16:creationId xmlns:a16="http://schemas.microsoft.com/office/drawing/2014/main" id="{1B6CAE15-35D8-D7AF-CCD9-19A6BF19C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7" y="2485401"/>
            <a:ext cx="3202955" cy="253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9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310195"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Activity 4 – Making a Viking Purse</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2019392"/>
            <a:ext cx="4747174" cy="3046988"/>
          </a:xfrm>
          <a:prstGeom prst="rect">
            <a:avLst/>
          </a:prstGeom>
          <a:noFill/>
        </p:spPr>
        <p:txBody>
          <a:bodyPr wrap="square">
            <a:spAutoFit/>
          </a:bodyPr>
          <a:lstStyle/>
          <a:p>
            <a:r>
              <a:rPr lang="en-GB" sz="2400" b="1" dirty="0">
                <a:cs typeface="Arial" panose="020B0604020202020204" pitchFamily="34" charset="0"/>
              </a:rPr>
              <a:t>Viking purses:</a:t>
            </a:r>
          </a:p>
          <a:p>
            <a:endParaRPr lang="en-GB" sz="2400" b="1" dirty="0">
              <a:cs typeface="Arial" panose="020B0604020202020204" pitchFamily="34" charset="0"/>
            </a:endParaRPr>
          </a:p>
          <a:p>
            <a:pPr marL="342900" indent="-342900">
              <a:buFont typeface="Arial" panose="020B0604020202020204" pitchFamily="34" charset="0"/>
              <a:buChar char="•"/>
            </a:pPr>
            <a:r>
              <a:rPr lang="en-GB" sz="2400" b="1" dirty="0">
                <a:cs typeface="Arial" panose="020B0604020202020204" pitchFamily="34" charset="0"/>
              </a:rPr>
              <a:t>Who</a:t>
            </a:r>
            <a:r>
              <a:rPr lang="en-GB" sz="2400" dirty="0">
                <a:cs typeface="Arial" panose="020B0604020202020204" pitchFamily="34" charset="0"/>
              </a:rPr>
              <a:t> would have used them?</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b="1" dirty="0">
                <a:cs typeface="Arial" panose="020B0604020202020204" pitchFamily="34" charset="0"/>
              </a:rPr>
              <a:t>What</a:t>
            </a:r>
            <a:r>
              <a:rPr lang="en-GB" sz="2400" dirty="0">
                <a:cs typeface="Arial" panose="020B0604020202020204" pitchFamily="34" charset="0"/>
              </a:rPr>
              <a:t> they would have been made from?</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b="1" dirty="0">
                <a:cs typeface="Arial" panose="020B0604020202020204" pitchFamily="34" charset="0"/>
              </a:rPr>
              <a:t>Why</a:t>
            </a:r>
            <a:r>
              <a:rPr lang="en-GB" sz="2400" dirty="0">
                <a:cs typeface="Arial" panose="020B0604020202020204" pitchFamily="34" charset="0"/>
              </a:rPr>
              <a:t> were they used? </a:t>
            </a:r>
          </a:p>
        </p:txBody>
      </p:sp>
      <p:pic>
        <p:nvPicPr>
          <p:cNvPr id="2052" name="Picture 4" descr="Free Viking Norway photo and picture">
            <a:extLst>
              <a:ext uri="{FF2B5EF4-FFF2-40B4-BE49-F238E27FC236}">
                <a16:creationId xmlns:a16="http://schemas.microsoft.com/office/drawing/2014/main" id="{4DAEB66B-5D20-04D6-8B8C-D7743AD5753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65474" y="2590341"/>
            <a:ext cx="3991476" cy="26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3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077FE-E1E3-F005-2E0E-0ED5431E4F1D}"/>
              </a:ext>
            </a:extLst>
          </p:cNvPr>
          <p:cNvSpPr txBox="1"/>
          <p:nvPr/>
        </p:nvSpPr>
        <p:spPr>
          <a:xfrm>
            <a:off x="705981" y="2203741"/>
            <a:ext cx="2701248" cy="3323987"/>
          </a:xfrm>
          <a:prstGeom prst="rect">
            <a:avLst/>
          </a:prstGeom>
          <a:noFill/>
        </p:spPr>
        <p:txBody>
          <a:bodyPr wrap="square" rtlCol="0">
            <a:spAutoFit/>
          </a:bodyPr>
          <a:lstStyle/>
          <a:p>
            <a:pPr marL="285750" indent="-285750">
              <a:buFont typeface="Arial" panose="020B0604020202020204" pitchFamily="34" charset="0"/>
              <a:buChar char="•"/>
              <a:tabLst>
                <a:tab pos="2598738" algn="l"/>
              </a:tabLst>
            </a:pPr>
            <a:r>
              <a:rPr lang="en-GB" sz="2400" dirty="0"/>
              <a:t>Felt</a:t>
            </a:r>
          </a:p>
          <a:p>
            <a:pPr marL="285750" indent="-285750">
              <a:buFont typeface="Arial" panose="020B0604020202020204" pitchFamily="34" charset="0"/>
              <a:buChar char="•"/>
              <a:tabLst>
                <a:tab pos="2598738" algn="l"/>
              </a:tabLst>
            </a:pPr>
            <a:r>
              <a:rPr lang="en-GB" sz="2400" dirty="0"/>
              <a:t>Ribbon</a:t>
            </a:r>
          </a:p>
          <a:p>
            <a:pPr marL="285750" indent="-285750">
              <a:buFont typeface="Arial" panose="020B0604020202020204" pitchFamily="34" charset="0"/>
              <a:buChar char="•"/>
              <a:tabLst>
                <a:tab pos="2598738" algn="l"/>
              </a:tabLst>
            </a:pPr>
            <a:r>
              <a:rPr lang="en-GB" sz="2400" dirty="0"/>
              <a:t>Scissors</a:t>
            </a:r>
          </a:p>
          <a:p>
            <a:pPr marL="285750" indent="-285750">
              <a:buFont typeface="Arial" panose="020B0604020202020204" pitchFamily="34" charset="0"/>
              <a:buChar char="•"/>
              <a:tabLst>
                <a:tab pos="2598738" algn="l"/>
              </a:tabLst>
            </a:pPr>
            <a:r>
              <a:rPr lang="en-GB" sz="2400" dirty="0"/>
              <a:t>Pins</a:t>
            </a:r>
          </a:p>
          <a:p>
            <a:pPr marL="285750" indent="-285750">
              <a:buFont typeface="Arial" panose="020B0604020202020204" pitchFamily="34" charset="0"/>
              <a:buChar char="•"/>
              <a:tabLst>
                <a:tab pos="2598738" algn="l"/>
              </a:tabLst>
            </a:pPr>
            <a:r>
              <a:rPr lang="en-GB" sz="2400" dirty="0"/>
              <a:t>Needle </a:t>
            </a:r>
          </a:p>
          <a:p>
            <a:pPr marL="285750" indent="-285750">
              <a:buFont typeface="Arial" panose="020B0604020202020204" pitchFamily="34" charset="0"/>
              <a:buChar char="•"/>
              <a:tabLst>
                <a:tab pos="2598738" algn="l"/>
              </a:tabLst>
            </a:pPr>
            <a:r>
              <a:rPr lang="en-GB" sz="2400" dirty="0"/>
              <a:t>Thread</a:t>
            </a:r>
          </a:p>
          <a:p>
            <a:pPr marL="285750" indent="-285750">
              <a:buFont typeface="Arial" panose="020B0604020202020204" pitchFamily="34" charset="0"/>
              <a:buChar char="•"/>
              <a:tabLst>
                <a:tab pos="2598738" algn="l"/>
              </a:tabLst>
            </a:pPr>
            <a:r>
              <a:rPr lang="en-GB" sz="2400" dirty="0"/>
              <a:t>Pens and pencils</a:t>
            </a:r>
          </a:p>
          <a:p>
            <a:pPr marL="285750" indent="-285750">
              <a:buFont typeface="Arial" panose="020B0604020202020204" pitchFamily="34" charset="0"/>
              <a:buChar char="•"/>
              <a:tabLst>
                <a:tab pos="2598738" algn="l"/>
              </a:tabLst>
            </a:pPr>
            <a:r>
              <a:rPr lang="en-GB" sz="2400" dirty="0"/>
              <a:t>Rulers </a:t>
            </a:r>
          </a:p>
          <a:p>
            <a:pPr>
              <a:tabLst>
                <a:tab pos="2598738" algn="l"/>
              </a:tabLst>
            </a:pPr>
            <a:endParaRPr lang="en-GB" dirty="0"/>
          </a:p>
        </p:txBody>
      </p:sp>
      <p:pic>
        <p:nvPicPr>
          <p:cNvPr id="4" name="Picture 3" descr="A sewing kit with scissors and needles">
            <a:extLst>
              <a:ext uri="{FF2B5EF4-FFF2-40B4-BE49-F238E27FC236}">
                <a16:creationId xmlns:a16="http://schemas.microsoft.com/office/drawing/2014/main" id="{13C78253-1D68-30E0-C441-A77B3F5974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7274" y="2042967"/>
            <a:ext cx="3957443" cy="3410608"/>
          </a:xfrm>
          <a:prstGeom prst="rect">
            <a:avLst/>
          </a:prstGeom>
        </p:spPr>
      </p:pic>
      <p:sp>
        <p:nvSpPr>
          <p:cNvPr id="6" name="Title 1">
            <a:extLst>
              <a:ext uri="{FF2B5EF4-FFF2-40B4-BE49-F238E27FC236}">
                <a16:creationId xmlns:a16="http://schemas.microsoft.com/office/drawing/2014/main" id="{8B6996E7-B687-ACFE-C657-91DBF3E32727}"/>
              </a:ext>
            </a:extLst>
          </p:cNvPr>
          <p:cNvSpPr>
            <a:spLocks noGrp="1"/>
          </p:cNvSpPr>
          <p:nvPr>
            <p:ph type="title"/>
          </p:nvPr>
        </p:nvSpPr>
        <p:spPr>
          <a:xfrm>
            <a:off x="231036" y="1154621"/>
            <a:ext cx="7310195"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Equipment and Resources</a:t>
            </a:r>
          </a:p>
        </p:txBody>
      </p:sp>
      <p:sp>
        <p:nvSpPr>
          <p:cNvPr id="2" name="TextBox 1">
            <a:extLst>
              <a:ext uri="{FF2B5EF4-FFF2-40B4-BE49-F238E27FC236}">
                <a16:creationId xmlns:a16="http://schemas.microsoft.com/office/drawing/2014/main" id="{D92F5C67-3A92-1762-D40C-01D51FCA64C3}"/>
              </a:ext>
            </a:extLst>
          </p:cNvPr>
          <p:cNvSpPr txBox="1"/>
          <p:nvPr/>
        </p:nvSpPr>
        <p:spPr>
          <a:xfrm>
            <a:off x="5316746"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66051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69109" y="1905464"/>
            <a:ext cx="6730093" cy="680519"/>
          </a:xfrm>
        </p:spPr>
        <p:txBody>
          <a:bodyPr>
            <a:normAutofit/>
          </a:bodyPr>
          <a:lstStyle/>
          <a:p>
            <a:pPr>
              <a:buFont typeface="Arial" panose="020B0604020202020204" pitchFamily="34" charset="0"/>
              <a:buChar char="•"/>
            </a:pPr>
            <a:r>
              <a:rPr lang="en-GB" sz="2400" dirty="0"/>
              <a:t>Draw round a 150 mm circle template</a:t>
            </a:r>
          </a:p>
        </p:txBody>
      </p:sp>
      <p:pic>
        <p:nvPicPr>
          <p:cNvPr id="5" name="Picture 4" descr="A glass bowl with liquid on a plate and a ruler&#10;&#10;Description automatically generated">
            <a:extLst>
              <a:ext uri="{FF2B5EF4-FFF2-40B4-BE49-F238E27FC236}">
                <a16:creationId xmlns:a16="http://schemas.microsoft.com/office/drawing/2014/main" id="{85646C92-6345-C686-18C8-8AB7B62B33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9175" y="2796936"/>
            <a:ext cx="1893475" cy="2054465"/>
          </a:xfrm>
          <a:prstGeom prst="rect">
            <a:avLst/>
          </a:prstGeom>
        </p:spPr>
      </p:pic>
      <p:pic>
        <p:nvPicPr>
          <p:cNvPr id="7" name="Picture 6" descr="A white plate on a green mat&#10;&#10;Description automatically generated">
            <a:extLst>
              <a:ext uri="{FF2B5EF4-FFF2-40B4-BE49-F238E27FC236}">
                <a16:creationId xmlns:a16="http://schemas.microsoft.com/office/drawing/2014/main" id="{B571914D-4997-1482-1566-21FF130CA1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7505" y="2796935"/>
            <a:ext cx="2166714" cy="2054465"/>
          </a:xfrm>
          <a:prstGeom prst="rect">
            <a:avLst/>
          </a:prstGeom>
        </p:spPr>
      </p:pic>
      <p:pic>
        <p:nvPicPr>
          <p:cNvPr id="9" name="Picture 8" descr="A blue plate with a bee on it&#10;&#10;Description automatically generated">
            <a:extLst>
              <a:ext uri="{FF2B5EF4-FFF2-40B4-BE49-F238E27FC236}">
                <a16:creationId xmlns:a16="http://schemas.microsoft.com/office/drawing/2014/main" id="{08AA4304-B6AC-99C3-4772-36E5EE6F2C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6459574" y="2635293"/>
            <a:ext cx="2855260" cy="1995242"/>
          </a:xfrm>
          <a:prstGeom prst="rect">
            <a:avLst/>
          </a:prstGeom>
        </p:spPr>
      </p:pic>
      <p:pic>
        <p:nvPicPr>
          <p:cNvPr id="11" name="Picture 10" descr="A plate with a bee painted on it&#10;&#10;Description automatically generated">
            <a:extLst>
              <a:ext uri="{FF2B5EF4-FFF2-40B4-BE49-F238E27FC236}">
                <a16:creationId xmlns:a16="http://schemas.microsoft.com/office/drawing/2014/main" id="{2F518E49-1862-34BB-72BD-6264AFA780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97881" y="2796935"/>
            <a:ext cx="1893475" cy="1996275"/>
          </a:xfrm>
          <a:prstGeom prst="rect">
            <a:avLst/>
          </a:prstGeom>
        </p:spPr>
      </p:pic>
      <p:sp>
        <p:nvSpPr>
          <p:cNvPr id="12" name="Arrow: Right 11">
            <a:extLst>
              <a:ext uri="{FF2B5EF4-FFF2-40B4-BE49-F238E27FC236}">
                <a16:creationId xmlns:a16="http://schemas.microsoft.com/office/drawing/2014/main" id="{300F940B-2ADD-E339-17CC-D11BC61A4790}"/>
              </a:ext>
            </a:extLst>
          </p:cNvPr>
          <p:cNvSpPr/>
          <p:nvPr/>
        </p:nvSpPr>
        <p:spPr>
          <a:xfrm>
            <a:off x="1953538" y="3632914"/>
            <a:ext cx="628650" cy="2762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F30278F9-A8A4-FCFC-C2C5-5D02D006ABE9}"/>
              </a:ext>
            </a:extLst>
          </p:cNvPr>
          <p:cNvSpPr/>
          <p:nvPr/>
        </p:nvSpPr>
        <p:spPr>
          <a:xfrm>
            <a:off x="4158030" y="3632913"/>
            <a:ext cx="628650" cy="2762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078D7CD0-F8A3-ED07-3B2A-0319B92DB74D}"/>
              </a:ext>
            </a:extLst>
          </p:cNvPr>
          <p:cNvSpPr/>
          <p:nvPr/>
        </p:nvSpPr>
        <p:spPr>
          <a:xfrm>
            <a:off x="6351886" y="3647201"/>
            <a:ext cx="628650" cy="2762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Circle Purse – Step 1</a:t>
            </a:r>
          </a:p>
        </p:txBody>
      </p:sp>
    </p:spTree>
    <p:extLst>
      <p:ext uri="{BB962C8B-B14F-4D97-AF65-F5344CB8AC3E}">
        <p14:creationId xmlns:p14="http://schemas.microsoft.com/office/powerpoint/2010/main" val="1261128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1658</Words>
  <Application>Microsoft Office PowerPoint</Application>
  <PresentationFormat>On-screen Show (4:3)</PresentationFormat>
  <Paragraphs>194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-apple-system</vt:lpstr>
      <vt:lpstr>Arial</vt:lpstr>
      <vt:lpstr>Arial Bold</vt:lpstr>
      <vt:lpstr>Calibri</vt:lpstr>
      <vt:lpstr>Calibri Light</vt:lpstr>
      <vt:lpstr>Roboto</vt:lpstr>
      <vt:lpstr>Symbol</vt:lpstr>
      <vt:lpstr>Times New Roman</vt:lpstr>
      <vt:lpstr>Office Theme</vt:lpstr>
      <vt:lpstr>PowerPoint Presentation</vt:lpstr>
      <vt:lpstr>PowerPoint Presentation</vt:lpstr>
      <vt:lpstr>The Vikings</vt:lpstr>
      <vt:lpstr>Activity 1 – Longboat Research</vt:lpstr>
      <vt:lpstr>Activity 2 – Life as a Viking </vt:lpstr>
      <vt:lpstr>Activity 3 – Designing a Viking Pin Badge</vt:lpstr>
      <vt:lpstr>Activity 4 – Making a Viking Purse</vt:lpstr>
      <vt:lpstr>Equipment and Resources</vt:lpstr>
      <vt:lpstr>PowerPoint Presentation</vt:lpstr>
      <vt:lpstr>PowerPoint Presentation</vt:lpstr>
      <vt:lpstr>PowerPoint Presentation</vt:lpstr>
      <vt:lpstr>PowerPoint Presentation</vt:lpstr>
      <vt:lpstr>Finished Circle Purse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Finished Viking Pouch Purses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vikings presentation</dc:title>
  <dc:creator>Attainment in Education Ltd</dc:creator>
  <cp:lastModifiedBy>Holly Margerison-Smith</cp:lastModifiedBy>
  <cp:revision>174</cp:revision>
  <dcterms:created xsi:type="dcterms:W3CDTF">2017-06-28T15:11:57Z</dcterms:created>
  <dcterms:modified xsi:type="dcterms:W3CDTF">2024-02-05T13:18:33Z</dcterms:modified>
</cp:coreProperties>
</file>