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9" r:id="rId3"/>
    <p:sldId id="273" r:id="rId4"/>
    <p:sldId id="278" r:id="rId5"/>
    <p:sldId id="261" r:id="rId6"/>
    <p:sldId id="265" r:id="rId7"/>
    <p:sldId id="266" r:id="rId8"/>
    <p:sldId id="275" r:id="rId9"/>
    <p:sldId id="262" r:id="rId10"/>
    <p:sldId id="276" r:id="rId11"/>
    <p:sldId id="27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673" autoAdjust="0"/>
  </p:normalViewPr>
  <p:slideViewPr>
    <p:cSldViewPr snapToGrid="0">
      <p:cViewPr varScale="1">
        <p:scale>
          <a:sx n="88" d="100"/>
          <a:sy n="88" d="100"/>
        </p:scale>
        <p:origin x="23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93EEA-550D-4CB8-BF95-E787D0717305}" type="datetimeFigureOut">
              <a:rPr lang="en-GB" smtClean="0"/>
              <a:t>23/02/2024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868E1-7BB4-4B04-9629-FCCFB49D260A}" type="slidenum">
              <a:rPr lang="en-GB" smtClean="0"/>
              <a:t>‹#›</a:t>
            </a:fld>
            <a:endParaRPr lang="en-GB"/>
          </a:p>
        </p:txBody>
      </p:sp>
    </p:spTree>
    <p:extLst>
      <p:ext uri="{BB962C8B-B14F-4D97-AF65-F5344CB8AC3E}">
        <p14:creationId xmlns:p14="http://schemas.microsoft.com/office/powerpoint/2010/main" val="311488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1</a:t>
            </a:fld>
            <a:endParaRPr lang="en-GB"/>
          </a:p>
        </p:txBody>
      </p:sp>
    </p:spTree>
    <p:extLst>
      <p:ext uri="{BB962C8B-B14F-4D97-AF65-F5344CB8AC3E}">
        <p14:creationId xmlns:p14="http://schemas.microsoft.com/office/powerpoint/2010/main" val="94765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10</a:t>
            </a:fld>
            <a:endParaRPr lang="en-GB"/>
          </a:p>
        </p:txBody>
      </p:sp>
    </p:spTree>
    <p:extLst>
      <p:ext uri="{BB962C8B-B14F-4D97-AF65-F5344CB8AC3E}">
        <p14:creationId xmlns:p14="http://schemas.microsoft.com/office/powerpoint/2010/main" val="158285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11</a:t>
            </a:fld>
            <a:endParaRPr lang="en-GB"/>
          </a:p>
        </p:txBody>
      </p:sp>
    </p:spTree>
    <p:extLst>
      <p:ext uri="{BB962C8B-B14F-4D97-AF65-F5344CB8AC3E}">
        <p14:creationId xmlns:p14="http://schemas.microsoft.com/office/powerpoint/2010/main" val="322954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2</a:t>
            </a:fld>
            <a:endParaRPr lang="en-GB"/>
          </a:p>
        </p:txBody>
      </p:sp>
    </p:spTree>
    <p:extLst>
      <p:ext uri="{BB962C8B-B14F-4D97-AF65-F5344CB8AC3E}">
        <p14:creationId xmlns:p14="http://schemas.microsoft.com/office/powerpoint/2010/main" val="4067522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James Webb Space Telescope (Webb) will be the largest, most powerful telescope ever launched into space. It follows in the footsteps of the Hubble Space Telescope as the next great space science observatory, designed to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answer outstanding questions about the Universe and to make breakthrough discoveries in all fields of astronomy.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Webb will reveal the hidden Universe to our eyes: stars shrouded in clouds of dust, molecules in the atmospheres of other worlds, and light from the first stars and galaxies. With its suite of state-of-the-art instruments, Webb will push the frontiers of our knowledge of the Solar System, of how stars and planets form, and of galaxy formation and evolution, in new 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telescope will launch on an Ariane 5 rocket from Europe’s Spaceport in French Guiana. From there it embarks on a month-long journey to its destination orbit around the second Lagrange point (L2), about one and a half million kilometres from Earth. In the first month after launch, Webb will unfold its sunshield, which is the size of a tennis court, and then deploy its 6.5-metre primary mirror that can detect the faint light of distant stars and galaxies with a sensitivity a hundred times greater than that of Hubble.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bottom right images are an Ariane 5 rocket taking off and leaving earth. The middle image is the James Webb Space Telescope that will be deployed in space. The image at the top right shows distant stars in space.</a:t>
            </a:r>
          </a:p>
        </p:txBody>
      </p:sp>
      <p:sp>
        <p:nvSpPr>
          <p:cNvPr id="4" name="Slide Number Placeholder 3"/>
          <p:cNvSpPr>
            <a:spLocks noGrp="1"/>
          </p:cNvSpPr>
          <p:nvPr>
            <p:ph type="sldNum" sz="quarter" idx="5"/>
          </p:nvPr>
        </p:nvSpPr>
        <p:spPr/>
        <p:txBody>
          <a:bodyPr/>
          <a:lstStyle/>
          <a:p>
            <a:fld id="{A207E84F-45E6-4385-A61E-2A903B5C237C}" type="slidenum">
              <a:rPr lang="en-GB" smtClean="0"/>
              <a:t>3</a:t>
            </a:fld>
            <a:endParaRPr lang="en-GB"/>
          </a:p>
        </p:txBody>
      </p:sp>
    </p:spTree>
    <p:extLst>
      <p:ext uri="{BB962C8B-B14F-4D97-AF65-F5344CB8AC3E}">
        <p14:creationId xmlns:p14="http://schemas.microsoft.com/office/powerpoint/2010/main" val="3442965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207E84F-45E6-4385-A61E-2A903B5C237C}" type="slidenum">
              <a:rPr lang="en-GB" smtClean="0"/>
              <a:t>4</a:t>
            </a:fld>
            <a:endParaRPr lang="en-GB"/>
          </a:p>
        </p:txBody>
      </p:sp>
    </p:spTree>
    <p:extLst>
      <p:ext uri="{BB962C8B-B14F-4D97-AF65-F5344CB8AC3E}">
        <p14:creationId xmlns:p14="http://schemas.microsoft.com/office/powerpoint/2010/main" val="3657731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5</a:t>
            </a:fld>
            <a:endParaRPr lang="en-GB"/>
          </a:p>
        </p:txBody>
      </p:sp>
    </p:spTree>
    <p:extLst>
      <p:ext uri="{BB962C8B-B14F-4D97-AF65-F5344CB8AC3E}">
        <p14:creationId xmlns:p14="http://schemas.microsoft.com/office/powerpoint/2010/main" val="268000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6</a:t>
            </a:fld>
            <a:endParaRPr lang="en-GB"/>
          </a:p>
        </p:txBody>
      </p:sp>
    </p:spTree>
    <p:extLst>
      <p:ext uri="{BB962C8B-B14F-4D97-AF65-F5344CB8AC3E}">
        <p14:creationId xmlns:p14="http://schemas.microsoft.com/office/powerpoint/2010/main" val="3524904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7</a:t>
            </a:fld>
            <a:endParaRPr lang="en-GB"/>
          </a:p>
        </p:txBody>
      </p:sp>
    </p:spTree>
    <p:extLst>
      <p:ext uri="{BB962C8B-B14F-4D97-AF65-F5344CB8AC3E}">
        <p14:creationId xmlns:p14="http://schemas.microsoft.com/office/powerpoint/2010/main" val="81386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8</a:t>
            </a:fld>
            <a:endParaRPr lang="en-GB"/>
          </a:p>
        </p:txBody>
      </p:sp>
    </p:spTree>
    <p:extLst>
      <p:ext uri="{BB962C8B-B14F-4D97-AF65-F5344CB8AC3E}">
        <p14:creationId xmlns:p14="http://schemas.microsoft.com/office/powerpoint/2010/main" val="171896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45F047-9333-4A8D-A999-7382245CCE4F}" type="slidenum">
              <a:rPr lang="en-GB" smtClean="0"/>
              <a:t>9</a:t>
            </a:fld>
            <a:endParaRPr lang="en-GB"/>
          </a:p>
        </p:txBody>
      </p:sp>
    </p:spTree>
    <p:extLst>
      <p:ext uri="{BB962C8B-B14F-4D97-AF65-F5344CB8AC3E}">
        <p14:creationId xmlns:p14="http://schemas.microsoft.com/office/powerpoint/2010/main" val="3346194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8BBEAF-B1F3-4EE4-8F79-17106BAC91F8}"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2DF438-6DBC-4DE8-955E-95EDABB14620}" type="slidenum">
              <a:rPr lang="en-GB" smtClean="0"/>
              <a:t>‹#›</a:t>
            </a:fld>
            <a:endParaRPr lang="en-GB"/>
          </a:p>
        </p:txBody>
      </p:sp>
    </p:spTree>
    <p:extLst>
      <p:ext uri="{BB962C8B-B14F-4D97-AF65-F5344CB8AC3E}">
        <p14:creationId xmlns:p14="http://schemas.microsoft.com/office/powerpoint/2010/main" val="76149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BBEAF-B1F3-4EE4-8F79-17106BAC91F8}"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2DF438-6DBC-4DE8-955E-95EDABB14620}" type="slidenum">
              <a:rPr lang="en-GB" smtClean="0"/>
              <a:t>‹#›</a:t>
            </a:fld>
            <a:endParaRPr lang="en-GB"/>
          </a:p>
        </p:txBody>
      </p:sp>
    </p:spTree>
    <p:extLst>
      <p:ext uri="{BB962C8B-B14F-4D97-AF65-F5344CB8AC3E}">
        <p14:creationId xmlns:p14="http://schemas.microsoft.com/office/powerpoint/2010/main" val="314373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BBEAF-B1F3-4EE4-8F79-17106BAC91F8}"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2DF438-6DBC-4DE8-955E-95EDABB14620}" type="slidenum">
              <a:rPr lang="en-GB" smtClean="0"/>
              <a:t>‹#›</a:t>
            </a:fld>
            <a:endParaRPr lang="en-GB"/>
          </a:p>
        </p:txBody>
      </p:sp>
    </p:spTree>
    <p:extLst>
      <p:ext uri="{BB962C8B-B14F-4D97-AF65-F5344CB8AC3E}">
        <p14:creationId xmlns:p14="http://schemas.microsoft.com/office/powerpoint/2010/main" val="4226918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8BBEAF-B1F3-4EE4-8F79-17106BAC91F8}"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2DF438-6DBC-4DE8-955E-95EDABB14620}" type="slidenum">
              <a:rPr lang="en-GB" smtClean="0"/>
              <a:t>‹#›</a:t>
            </a:fld>
            <a:endParaRPr lang="en-GB"/>
          </a:p>
        </p:txBody>
      </p:sp>
    </p:spTree>
    <p:extLst>
      <p:ext uri="{BB962C8B-B14F-4D97-AF65-F5344CB8AC3E}">
        <p14:creationId xmlns:p14="http://schemas.microsoft.com/office/powerpoint/2010/main" val="50829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8BBEAF-B1F3-4EE4-8F79-17106BAC91F8}"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2DF438-6DBC-4DE8-955E-95EDABB14620}" type="slidenum">
              <a:rPr lang="en-GB" smtClean="0"/>
              <a:t>‹#›</a:t>
            </a:fld>
            <a:endParaRPr lang="en-GB"/>
          </a:p>
        </p:txBody>
      </p:sp>
    </p:spTree>
    <p:extLst>
      <p:ext uri="{BB962C8B-B14F-4D97-AF65-F5344CB8AC3E}">
        <p14:creationId xmlns:p14="http://schemas.microsoft.com/office/powerpoint/2010/main" val="350862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8BBEAF-B1F3-4EE4-8F79-17106BAC91F8}"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2DF438-6DBC-4DE8-955E-95EDABB14620}" type="slidenum">
              <a:rPr lang="en-GB" smtClean="0"/>
              <a:t>‹#›</a:t>
            </a:fld>
            <a:endParaRPr lang="en-GB"/>
          </a:p>
        </p:txBody>
      </p:sp>
    </p:spTree>
    <p:extLst>
      <p:ext uri="{BB962C8B-B14F-4D97-AF65-F5344CB8AC3E}">
        <p14:creationId xmlns:p14="http://schemas.microsoft.com/office/powerpoint/2010/main" val="385921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8BBEAF-B1F3-4EE4-8F79-17106BAC91F8}" type="datetimeFigureOut">
              <a:rPr lang="en-GB" smtClean="0"/>
              <a:t>23/02/2024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2DF438-6DBC-4DE8-955E-95EDABB14620}" type="slidenum">
              <a:rPr lang="en-GB" smtClean="0"/>
              <a:t>‹#›</a:t>
            </a:fld>
            <a:endParaRPr lang="en-GB"/>
          </a:p>
        </p:txBody>
      </p:sp>
    </p:spTree>
    <p:extLst>
      <p:ext uri="{BB962C8B-B14F-4D97-AF65-F5344CB8AC3E}">
        <p14:creationId xmlns:p14="http://schemas.microsoft.com/office/powerpoint/2010/main" val="1893800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8BBEAF-B1F3-4EE4-8F79-17106BAC91F8}" type="datetimeFigureOut">
              <a:rPr lang="en-GB" smtClean="0"/>
              <a:t>23/02/2024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2DF438-6DBC-4DE8-955E-95EDABB14620}" type="slidenum">
              <a:rPr lang="en-GB" smtClean="0"/>
              <a:t>‹#›</a:t>
            </a:fld>
            <a:endParaRPr lang="en-GB"/>
          </a:p>
        </p:txBody>
      </p:sp>
    </p:spTree>
    <p:extLst>
      <p:ext uri="{BB962C8B-B14F-4D97-AF65-F5344CB8AC3E}">
        <p14:creationId xmlns:p14="http://schemas.microsoft.com/office/powerpoint/2010/main" val="223129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8BBEAF-B1F3-4EE4-8F79-17106BAC91F8}" type="datetimeFigureOut">
              <a:rPr lang="en-GB" smtClean="0"/>
              <a:t>23/02/2024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2DF438-6DBC-4DE8-955E-95EDABB14620}" type="slidenum">
              <a:rPr lang="en-GB" smtClean="0"/>
              <a:t>‹#›</a:t>
            </a:fld>
            <a:endParaRPr lang="en-GB"/>
          </a:p>
        </p:txBody>
      </p:sp>
    </p:spTree>
    <p:extLst>
      <p:ext uri="{BB962C8B-B14F-4D97-AF65-F5344CB8AC3E}">
        <p14:creationId xmlns:p14="http://schemas.microsoft.com/office/powerpoint/2010/main" val="56991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BBEAF-B1F3-4EE4-8F79-17106BAC91F8}"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2DF438-6DBC-4DE8-955E-95EDABB14620}" type="slidenum">
              <a:rPr lang="en-GB" smtClean="0"/>
              <a:t>‹#›</a:t>
            </a:fld>
            <a:endParaRPr lang="en-GB"/>
          </a:p>
        </p:txBody>
      </p:sp>
    </p:spTree>
    <p:extLst>
      <p:ext uri="{BB962C8B-B14F-4D97-AF65-F5344CB8AC3E}">
        <p14:creationId xmlns:p14="http://schemas.microsoft.com/office/powerpoint/2010/main" val="405923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8BBEAF-B1F3-4EE4-8F79-17106BAC91F8}"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2DF438-6DBC-4DE8-955E-95EDABB14620}" type="slidenum">
              <a:rPr lang="en-GB" smtClean="0"/>
              <a:t>‹#›</a:t>
            </a:fld>
            <a:endParaRPr lang="en-GB"/>
          </a:p>
        </p:txBody>
      </p:sp>
    </p:spTree>
    <p:extLst>
      <p:ext uri="{BB962C8B-B14F-4D97-AF65-F5344CB8AC3E}">
        <p14:creationId xmlns:p14="http://schemas.microsoft.com/office/powerpoint/2010/main" val="3908472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BBEAF-B1F3-4EE4-8F79-17106BAC91F8}" type="datetimeFigureOut">
              <a:rPr lang="en-GB" smtClean="0"/>
              <a:t>23/02/2024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DF438-6DBC-4DE8-955E-95EDABB14620}" type="slidenum">
              <a:rPr lang="en-GB" smtClean="0"/>
              <a:t>‹#›</a:t>
            </a:fld>
            <a:endParaRPr lang="en-GB"/>
          </a:p>
        </p:txBody>
      </p:sp>
      <p:pic>
        <p:nvPicPr>
          <p:cNvPr id="8" name="Picture 7">
            <a:extLst>
              <a:ext uri="{FF2B5EF4-FFF2-40B4-BE49-F238E27FC236}">
                <a16:creationId xmlns:a16="http://schemas.microsoft.com/office/drawing/2014/main" id="{D706CB22-55F8-472A-B839-D35D68B14DD8}"/>
              </a:ext>
            </a:extLst>
          </p:cNvPr>
          <p:cNvPicPr>
            <a:picLocks noChangeAspect="1"/>
          </p:cNvPicPr>
          <p:nvPr userDrawn="1"/>
        </p:nvPicPr>
        <p:blipFill>
          <a:blip r:embed="rId13"/>
          <a:stretch>
            <a:fillRect/>
          </a:stretch>
        </p:blipFill>
        <p:spPr>
          <a:xfrm>
            <a:off x="0" y="0"/>
            <a:ext cx="9144000" cy="1096266"/>
          </a:xfrm>
          <a:prstGeom prst="rect">
            <a:avLst/>
          </a:prstGeom>
        </p:spPr>
      </p:pic>
      <p:pic>
        <p:nvPicPr>
          <p:cNvPr id="10" name="Picture 9">
            <a:extLst>
              <a:ext uri="{FF2B5EF4-FFF2-40B4-BE49-F238E27FC236}">
                <a16:creationId xmlns:a16="http://schemas.microsoft.com/office/drawing/2014/main" id="{BCA107A4-4F75-4CE5-8D1E-633FB3B62059}"/>
              </a:ext>
            </a:extLst>
          </p:cNvPr>
          <p:cNvPicPr>
            <a:picLocks noChangeAspect="1"/>
          </p:cNvPicPr>
          <p:nvPr userDrawn="1"/>
        </p:nvPicPr>
        <p:blipFill>
          <a:blip r:embed="rId14"/>
          <a:stretch>
            <a:fillRect/>
          </a:stretch>
        </p:blipFill>
        <p:spPr>
          <a:xfrm>
            <a:off x="0" y="6165942"/>
            <a:ext cx="9144000" cy="692058"/>
          </a:xfrm>
          <a:prstGeom prst="rect">
            <a:avLst/>
          </a:prstGeom>
        </p:spPr>
      </p:pic>
    </p:spTree>
    <p:extLst>
      <p:ext uri="{BB962C8B-B14F-4D97-AF65-F5344CB8AC3E}">
        <p14:creationId xmlns:p14="http://schemas.microsoft.com/office/powerpoint/2010/main" val="2624146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9.jpeg"/><Relationship Id="rId7"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5D0294-534F-44BF-A5F0-88FD89B49935}"/>
              </a:ext>
            </a:extLst>
          </p:cNvPr>
          <p:cNvSpPr txBox="1"/>
          <p:nvPr/>
        </p:nvSpPr>
        <p:spPr>
          <a:xfrm>
            <a:off x="1007604" y="1046052"/>
            <a:ext cx="7128792" cy="1569660"/>
          </a:xfrm>
          <a:prstGeom prst="rect">
            <a:avLst/>
          </a:prstGeom>
          <a:noFill/>
        </p:spPr>
        <p:txBody>
          <a:bodyPr wrap="square" rtlCol="0">
            <a:spAutoFit/>
          </a:bodyPr>
          <a:lstStyle/>
          <a:p>
            <a:pPr algn="ctr"/>
            <a:r>
              <a:rPr lang="en-GB" sz="4800" b="1" dirty="0">
                <a:solidFill>
                  <a:srgbClr val="0093D3"/>
                </a:solidFill>
                <a:latin typeface="Arial"/>
                <a:cs typeface="Arial"/>
              </a:rPr>
              <a:t>Discover Mass, Volume and Density</a:t>
            </a:r>
          </a:p>
        </p:txBody>
      </p:sp>
      <p:sp>
        <p:nvSpPr>
          <p:cNvPr id="3" name="TextBox 2">
            <a:extLst>
              <a:ext uri="{FF2B5EF4-FFF2-40B4-BE49-F238E27FC236}">
                <a16:creationId xmlns:a16="http://schemas.microsoft.com/office/drawing/2014/main" id="{B1FA4DCC-4316-402E-8635-F60F80BA143F}"/>
              </a:ext>
            </a:extLst>
          </p:cNvPr>
          <p:cNvSpPr txBox="1"/>
          <p:nvPr/>
        </p:nvSpPr>
        <p:spPr>
          <a:xfrm>
            <a:off x="1331255" y="5533778"/>
            <a:ext cx="6481490" cy="523220"/>
          </a:xfrm>
          <a:prstGeom prst="rect">
            <a:avLst/>
          </a:prstGeom>
          <a:noFill/>
        </p:spPr>
        <p:txBody>
          <a:bodyPr wrap="square" rtlCol="0">
            <a:spAutoFit/>
          </a:bodyPr>
          <a:lstStyle/>
          <a:p>
            <a:pPr algn="ctr"/>
            <a:r>
              <a:rPr lang="en-GB" sz="2800" dirty="0">
                <a:cs typeface="Arial" panose="020B0604020202020204" pitchFamily="34" charset="0"/>
              </a:rPr>
              <a:t>Launching a telescope into space</a:t>
            </a:r>
          </a:p>
        </p:txBody>
      </p:sp>
      <p:pic>
        <p:nvPicPr>
          <p:cNvPr id="5" name="Picture 4">
            <a:extLst>
              <a:ext uri="{FF2B5EF4-FFF2-40B4-BE49-F238E27FC236}">
                <a16:creationId xmlns:a16="http://schemas.microsoft.com/office/drawing/2014/main" id="{C0D19F09-2511-4D77-A67A-C74B1C80CA39}"/>
              </a:ext>
            </a:extLst>
          </p:cNvPr>
          <p:cNvPicPr>
            <a:picLocks noChangeAspect="1"/>
          </p:cNvPicPr>
          <p:nvPr/>
        </p:nvPicPr>
        <p:blipFill>
          <a:blip r:embed="rId3"/>
          <a:stretch>
            <a:fillRect/>
          </a:stretch>
        </p:blipFill>
        <p:spPr>
          <a:xfrm>
            <a:off x="3306456" y="2615712"/>
            <a:ext cx="2531087" cy="2858854"/>
          </a:xfrm>
          <a:prstGeom prst="rect">
            <a:avLst/>
          </a:prstGeom>
        </p:spPr>
      </p:pic>
    </p:spTree>
    <p:extLst>
      <p:ext uri="{BB962C8B-B14F-4D97-AF65-F5344CB8AC3E}">
        <p14:creationId xmlns:p14="http://schemas.microsoft.com/office/powerpoint/2010/main" val="1123473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F7970A1-FFDB-44A6-9473-44B935E62705}"/>
              </a:ext>
            </a:extLst>
          </p:cNvPr>
          <p:cNvSpPr txBox="1"/>
          <p:nvPr/>
        </p:nvSpPr>
        <p:spPr>
          <a:xfrm>
            <a:off x="146648" y="1102503"/>
            <a:ext cx="5661027" cy="646331"/>
          </a:xfrm>
          <a:prstGeom prst="rect">
            <a:avLst/>
          </a:prstGeom>
          <a:noFill/>
        </p:spPr>
        <p:txBody>
          <a:bodyPr wrap="square" rtlCol="0">
            <a:spAutoFit/>
          </a:bodyPr>
          <a:lstStyle/>
          <a:p>
            <a:r>
              <a:rPr lang="en-GB" sz="3600" b="1" dirty="0"/>
              <a:t>Step 3 – measure the water</a:t>
            </a:r>
          </a:p>
        </p:txBody>
      </p:sp>
      <p:pic>
        <p:nvPicPr>
          <p:cNvPr id="4" name="Picture 3">
            <a:extLst>
              <a:ext uri="{FF2B5EF4-FFF2-40B4-BE49-F238E27FC236}">
                <a16:creationId xmlns:a16="http://schemas.microsoft.com/office/drawing/2014/main" id="{F6217670-C413-4949-81D3-C6CF5776F6C9}"/>
              </a:ext>
            </a:extLst>
          </p:cNvPr>
          <p:cNvPicPr>
            <a:picLocks noChangeAspect="1"/>
          </p:cNvPicPr>
          <p:nvPr/>
        </p:nvPicPr>
        <p:blipFill>
          <a:blip r:embed="rId3"/>
          <a:stretch>
            <a:fillRect/>
          </a:stretch>
        </p:blipFill>
        <p:spPr>
          <a:xfrm>
            <a:off x="4137354" y="1265977"/>
            <a:ext cx="5006646" cy="3212264"/>
          </a:xfrm>
          <a:prstGeom prst="rect">
            <a:avLst/>
          </a:prstGeom>
        </p:spPr>
      </p:pic>
      <p:pic>
        <p:nvPicPr>
          <p:cNvPr id="5" name="Picture 4">
            <a:extLst>
              <a:ext uri="{FF2B5EF4-FFF2-40B4-BE49-F238E27FC236}">
                <a16:creationId xmlns:a16="http://schemas.microsoft.com/office/drawing/2014/main" id="{88339388-4ACE-47AE-9845-7B83F35B112B}"/>
              </a:ext>
            </a:extLst>
          </p:cNvPr>
          <p:cNvPicPr>
            <a:picLocks noChangeAspect="1"/>
          </p:cNvPicPr>
          <p:nvPr/>
        </p:nvPicPr>
        <p:blipFill>
          <a:blip r:embed="rId4"/>
          <a:stretch>
            <a:fillRect/>
          </a:stretch>
        </p:blipFill>
        <p:spPr>
          <a:xfrm>
            <a:off x="4723677" y="4478241"/>
            <a:ext cx="1833828" cy="1466041"/>
          </a:xfrm>
          <a:prstGeom prst="rect">
            <a:avLst/>
          </a:prstGeom>
        </p:spPr>
      </p:pic>
      <p:sp>
        <p:nvSpPr>
          <p:cNvPr id="6" name="Rectangle 5">
            <a:extLst>
              <a:ext uri="{FF2B5EF4-FFF2-40B4-BE49-F238E27FC236}">
                <a16:creationId xmlns:a16="http://schemas.microsoft.com/office/drawing/2014/main" id="{F1F9D538-EB32-4E00-8672-01218F776D2B}"/>
              </a:ext>
            </a:extLst>
          </p:cNvPr>
          <p:cNvSpPr/>
          <p:nvPr/>
        </p:nvSpPr>
        <p:spPr>
          <a:xfrm>
            <a:off x="177097" y="1992047"/>
            <a:ext cx="3990705" cy="3108543"/>
          </a:xfrm>
          <a:prstGeom prst="rect">
            <a:avLst/>
          </a:prstGeom>
        </p:spPr>
        <p:txBody>
          <a:bodyPr wrap="square">
            <a:spAutoFit/>
          </a:bodyPr>
          <a:lstStyle/>
          <a:p>
            <a:pPr marL="457200" indent="-457200">
              <a:buFont typeface="Arial" panose="020B0604020202020204" pitchFamily="34" charset="0"/>
              <a:buChar char="•"/>
            </a:pPr>
            <a:r>
              <a:rPr lang="en-GB" sz="2800" dirty="0">
                <a:solidFill>
                  <a:srgbClr val="231F20"/>
                </a:solidFill>
              </a:rPr>
              <a:t>Carefully take the bowl from the tray.</a:t>
            </a:r>
          </a:p>
          <a:p>
            <a:pPr marL="457200" indent="-457200">
              <a:buFont typeface="Arial" panose="020B0604020202020204" pitchFamily="34" charset="0"/>
              <a:buChar char="•"/>
            </a:pPr>
            <a:r>
              <a:rPr lang="en-GB" sz="2800" dirty="0">
                <a:solidFill>
                  <a:srgbClr val="231F20"/>
                </a:solidFill>
              </a:rPr>
              <a:t>Pour the water on the tray into a jug.</a:t>
            </a:r>
          </a:p>
          <a:p>
            <a:pPr marL="457200" indent="-457200">
              <a:buFont typeface="Arial" panose="020B0604020202020204" pitchFamily="34" charset="0"/>
              <a:buChar char="•"/>
            </a:pPr>
            <a:r>
              <a:rPr lang="en-GB" sz="2800" dirty="0">
                <a:solidFill>
                  <a:srgbClr val="231F20"/>
                </a:solidFill>
              </a:rPr>
              <a:t>Write down how much water has been collected in </a:t>
            </a:r>
            <a:r>
              <a:rPr lang="en-GB" sz="2800" b="1" dirty="0">
                <a:solidFill>
                  <a:srgbClr val="231F20"/>
                </a:solidFill>
              </a:rPr>
              <a:t>ml</a:t>
            </a:r>
            <a:r>
              <a:rPr lang="en-GB" sz="2800" dirty="0">
                <a:solidFill>
                  <a:srgbClr val="231F20"/>
                </a:solidFill>
              </a:rPr>
              <a:t>.</a:t>
            </a:r>
            <a:endParaRPr lang="en-GB" sz="2400" dirty="0">
              <a:solidFill>
                <a:srgbClr val="231F20"/>
              </a:solidFill>
            </a:endParaRPr>
          </a:p>
        </p:txBody>
      </p:sp>
      <p:sp>
        <p:nvSpPr>
          <p:cNvPr id="2" name="Arrow: Left 1">
            <a:extLst>
              <a:ext uri="{FF2B5EF4-FFF2-40B4-BE49-F238E27FC236}">
                <a16:creationId xmlns:a16="http://schemas.microsoft.com/office/drawing/2014/main" id="{17938406-58DC-4F89-8863-CDC734811531}"/>
              </a:ext>
            </a:extLst>
          </p:cNvPr>
          <p:cNvSpPr/>
          <p:nvPr/>
        </p:nvSpPr>
        <p:spPr>
          <a:xfrm rot="18126723">
            <a:off x="5270146" y="3756062"/>
            <a:ext cx="1402070" cy="5061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3442B2F-568A-494A-B558-2FF267915BAA}"/>
              </a:ext>
            </a:extLst>
          </p:cNvPr>
          <p:cNvSpPr txBox="1"/>
          <p:nvPr/>
        </p:nvSpPr>
        <p:spPr>
          <a:xfrm>
            <a:off x="125121" y="5592023"/>
            <a:ext cx="4597878" cy="369332"/>
          </a:xfrm>
          <a:prstGeom prst="rect">
            <a:avLst/>
          </a:prstGeom>
          <a:noFill/>
        </p:spPr>
        <p:txBody>
          <a:bodyPr wrap="square">
            <a:spAutoFit/>
          </a:bodyPr>
          <a:lstStyle/>
          <a:p>
            <a:r>
              <a:rPr lang="en-GB" sz="18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800" dirty="0">
                <a:effectLst/>
                <a:latin typeface="Arial" panose="020B0604020202020204" pitchFamily="34" charset="0"/>
                <a:ea typeface="Times New Roman" panose="02020603050405020304" pitchFamily="18" charset="0"/>
              </a:rPr>
              <a:t> </a:t>
            </a:r>
            <a:endParaRPr lang="en-GB" dirty="0"/>
          </a:p>
        </p:txBody>
      </p:sp>
    </p:spTree>
    <p:extLst>
      <p:ext uri="{BB962C8B-B14F-4D97-AF65-F5344CB8AC3E}">
        <p14:creationId xmlns:p14="http://schemas.microsoft.com/office/powerpoint/2010/main" val="3345971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ensity Lesson for Kids: Definition &amp; Facts - Video &amp; Lesson ...">
            <a:extLst>
              <a:ext uri="{FF2B5EF4-FFF2-40B4-BE49-F238E27FC236}">
                <a16:creationId xmlns:a16="http://schemas.microsoft.com/office/drawing/2014/main" id="{B7643E67-80DB-4508-B4B5-FA3049071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040" y="1621833"/>
            <a:ext cx="3333750" cy="12573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F7970A1-FFDB-44A6-9473-44B935E62705}"/>
              </a:ext>
            </a:extLst>
          </p:cNvPr>
          <p:cNvSpPr txBox="1"/>
          <p:nvPr/>
        </p:nvSpPr>
        <p:spPr>
          <a:xfrm>
            <a:off x="82203" y="1046813"/>
            <a:ext cx="6814868" cy="646331"/>
          </a:xfrm>
          <a:prstGeom prst="rect">
            <a:avLst/>
          </a:prstGeom>
          <a:noFill/>
        </p:spPr>
        <p:txBody>
          <a:bodyPr wrap="square" rtlCol="0">
            <a:spAutoFit/>
          </a:bodyPr>
          <a:lstStyle/>
          <a:p>
            <a:r>
              <a:rPr lang="en-GB" sz="3600" b="1" dirty="0"/>
              <a:t>Step 4 – work out the density</a:t>
            </a:r>
          </a:p>
        </p:txBody>
      </p:sp>
      <p:pic>
        <p:nvPicPr>
          <p:cNvPr id="8" name="Picture 7">
            <a:extLst>
              <a:ext uri="{FF2B5EF4-FFF2-40B4-BE49-F238E27FC236}">
                <a16:creationId xmlns:a16="http://schemas.microsoft.com/office/drawing/2014/main" id="{39C71FE5-CA87-4C7E-8A94-A7AD6DCC009F}"/>
              </a:ext>
            </a:extLst>
          </p:cNvPr>
          <p:cNvPicPr>
            <a:picLocks noChangeAspect="1"/>
          </p:cNvPicPr>
          <p:nvPr/>
        </p:nvPicPr>
        <p:blipFill>
          <a:blip r:embed="rId4"/>
          <a:stretch>
            <a:fillRect/>
          </a:stretch>
        </p:blipFill>
        <p:spPr>
          <a:xfrm>
            <a:off x="619397" y="2972927"/>
            <a:ext cx="659874" cy="804502"/>
          </a:xfrm>
          <a:prstGeom prst="rect">
            <a:avLst/>
          </a:prstGeom>
        </p:spPr>
      </p:pic>
      <p:sp>
        <p:nvSpPr>
          <p:cNvPr id="9" name="Rectangle 8">
            <a:extLst>
              <a:ext uri="{FF2B5EF4-FFF2-40B4-BE49-F238E27FC236}">
                <a16:creationId xmlns:a16="http://schemas.microsoft.com/office/drawing/2014/main" id="{9C33AEE4-9B77-4439-9F5C-2A61B032ADDB}"/>
              </a:ext>
            </a:extLst>
          </p:cNvPr>
          <p:cNvSpPr/>
          <p:nvPr/>
        </p:nvSpPr>
        <p:spPr>
          <a:xfrm>
            <a:off x="1441702" y="3138621"/>
            <a:ext cx="6814868" cy="523220"/>
          </a:xfrm>
          <a:prstGeom prst="rect">
            <a:avLst/>
          </a:prstGeom>
        </p:spPr>
        <p:txBody>
          <a:bodyPr wrap="square">
            <a:spAutoFit/>
          </a:bodyPr>
          <a:lstStyle/>
          <a:p>
            <a:r>
              <a:rPr lang="en-GB" sz="2800" dirty="0">
                <a:solidFill>
                  <a:srgbClr val="231F20"/>
                </a:solidFill>
              </a:rPr>
              <a:t> Weight = 9 grams</a:t>
            </a:r>
            <a:endParaRPr lang="en-GB" sz="2400" dirty="0">
              <a:solidFill>
                <a:srgbClr val="231F20"/>
              </a:solidFill>
            </a:endParaRPr>
          </a:p>
        </p:txBody>
      </p:sp>
      <p:pic>
        <p:nvPicPr>
          <p:cNvPr id="10" name="Picture 9">
            <a:extLst>
              <a:ext uri="{FF2B5EF4-FFF2-40B4-BE49-F238E27FC236}">
                <a16:creationId xmlns:a16="http://schemas.microsoft.com/office/drawing/2014/main" id="{CFF4E347-E003-4EF8-B96F-8BE3D28DF1B2}"/>
              </a:ext>
            </a:extLst>
          </p:cNvPr>
          <p:cNvPicPr>
            <a:picLocks noChangeAspect="1"/>
          </p:cNvPicPr>
          <p:nvPr/>
        </p:nvPicPr>
        <p:blipFill>
          <a:blip r:embed="rId5"/>
          <a:stretch>
            <a:fillRect/>
          </a:stretch>
        </p:blipFill>
        <p:spPr>
          <a:xfrm>
            <a:off x="488864" y="3880562"/>
            <a:ext cx="1021516" cy="816644"/>
          </a:xfrm>
          <a:prstGeom prst="rect">
            <a:avLst/>
          </a:prstGeom>
        </p:spPr>
      </p:pic>
      <p:sp>
        <p:nvSpPr>
          <p:cNvPr id="11" name="Rectangle 10">
            <a:extLst>
              <a:ext uri="{FF2B5EF4-FFF2-40B4-BE49-F238E27FC236}">
                <a16:creationId xmlns:a16="http://schemas.microsoft.com/office/drawing/2014/main" id="{2A80B97F-D1FF-4FE0-9DA1-39259A448883}"/>
              </a:ext>
            </a:extLst>
          </p:cNvPr>
          <p:cNvSpPr/>
          <p:nvPr/>
        </p:nvSpPr>
        <p:spPr>
          <a:xfrm>
            <a:off x="1441702" y="3975869"/>
            <a:ext cx="6814868" cy="523220"/>
          </a:xfrm>
          <a:prstGeom prst="rect">
            <a:avLst/>
          </a:prstGeom>
        </p:spPr>
        <p:txBody>
          <a:bodyPr wrap="square">
            <a:spAutoFit/>
          </a:bodyPr>
          <a:lstStyle/>
          <a:p>
            <a:r>
              <a:rPr lang="en-GB" sz="2800" dirty="0">
                <a:solidFill>
                  <a:srgbClr val="231F20"/>
                </a:solidFill>
              </a:rPr>
              <a:t> Volume of water = 4.5 ml = 4.5</a:t>
            </a:r>
            <a:r>
              <a:rPr lang="en-GB" sz="2800" b="1" dirty="0">
                <a:solidFill>
                  <a:srgbClr val="231F20"/>
                </a:solidFill>
              </a:rPr>
              <a:t> </a:t>
            </a:r>
            <a:r>
              <a:rPr lang="en-GB" sz="2800" dirty="0">
                <a:solidFill>
                  <a:srgbClr val="231F20"/>
                </a:solidFill>
              </a:rPr>
              <a:t>cm³ </a:t>
            </a:r>
            <a:endParaRPr lang="en-GB" sz="2400" dirty="0">
              <a:solidFill>
                <a:srgbClr val="231F20"/>
              </a:solidFill>
            </a:endParaRPr>
          </a:p>
        </p:txBody>
      </p:sp>
      <p:grpSp>
        <p:nvGrpSpPr>
          <p:cNvPr id="19" name="Group 18">
            <a:extLst>
              <a:ext uri="{FF2B5EF4-FFF2-40B4-BE49-F238E27FC236}">
                <a16:creationId xmlns:a16="http://schemas.microsoft.com/office/drawing/2014/main" id="{6824A216-6788-4531-A67E-BC7801914763}"/>
              </a:ext>
            </a:extLst>
          </p:cNvPr>
          <p:cNvGrpSpPr/>
          <p:nvPr/>
        </p:nvGrpSpPr>
        <p:grpSpPr>
          <a:xfrm>
            <a:off x="2421893" y="4830451"/>
            <a:ext cx="4279674" cy="877164"/>
            <a:chOff x="3190761" y="4562415"/>
            <a:chExt cx="4279674" cy="877164"/>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BCDDE60-4159-4B0A-8A56-0128FDFBE11A}"/>
                    </a:ext>
                  </a:extLst>
                </p:cNvPr>
                <p:cNvSpPr txBox="1"/>
                <p:nvPr/>
              </p:nvSpPr>
              <p:spPr>
                <a:xfrm>
                  <a:off x="3190761" y="4762471"/>
                  <a:ext cx="1510636" cy="430887"/>
                </a:xfrm>
                <a:prstGeom prst="rect">
                  <a:avLst/>
                </a:prstGeom>
                <a:noFill/>
              </p:spPr>
              <p:txBody>
                <a:bodyPr wrap="square" lIns="0" tIns="0" rIns="0" bIns="0" rtlCol="0">
                  <a:spAutoFit/>
                </a:bodyPr>
                <a:lstStyle/>
                <a:p>
                  <a:r>
                    <a:rPr lang="en-GB" sz="2800" dirty="0"/>
                    <a:t>Density </a:t>
                  </a:r>
                  <a14:m>
                    <m:oMath xmlns:m="http://schemas.openxmlformats.org/officeDocument/2006/math">
                      <m:r>
                        <a:rPr lang="en-GB" sz="2800" i="1" smtClean="0">
                          <a:latin typeface="Cambria Math" panose="02040503050406030204" pitchFamily="18" charset="0"/>
                        </a:rPr>
                        <m:t>=</m:t>
                      </m:r>
                    </m:oMath>
                  </a14:m>
                  <a:r>
                    <a:rPr lang="en-GB" sz="2800" dirty="0"/>
                    <a:t> </a:t>
                  </a:r>
                </a:p>
              </p:txBody>
            </p:sp>
          </mc:Choice>
          <mc:Fallback xmlns="">
            <p:sp>
              <p:nvSpPr>
                <p:cNvPr id="3" name="TextBox 2">
                  <a:extLst>
                    <a:ext uri="{FF2B5EF4-FFF2-40B4-BE49-F238E27FC236}">
                      <a16:creationId xmlns:a16="http://schemas.microsoft.com/office/drawing/2014/main" id="{0BCDDE60-4159-4B0A-8A56-0128FDFBE11A}"/>
                    </a:ext>
                  </a:extLst>
                </p:cNvPr>
                <p:cNvSpPr txBox="1">
                  <a:spLocks noRot="1" noChangeAspect="1" noMove="1" noResize="1" noEditPoints="1" noAdjustHandles="1" noChangeArrowheads="1" noChangeShapeType="1" noTextEdit="1"/>
                </p:cNvSpPr>
                <p:nvPr/>
              </p:nvSpPr>
              <p:spPr>
                <a:xfrm>
                  <a:off x="3190761" y="4762471"/>
                  <a:ext cx="1510636" cy="430887"/>
                </a:xfrm>
                <a:prstGeom prst="rect">
                  <a:avLst/>
                </a:prstGeom>
                <a:blipFill>
                  <a:blip r:embed="rId7"/>
                  <a:stretch>
                    <a:fillRect l="-14113" t="-23944" b="-50704"/>
                  </a:stretch>
                </a:blipFill>
              </p:spPr>
              <p:txBody>
                <a:bodyPr/>
                <a:lstStyle/>
                <a:p>
                  <a:r>
                    <a:rPr lang="en-GB">
                      <a:noFill/>
                    </a:rPr>
                    <a:t> </a:t>
                  </a:r>
                </a:p>
              </p:txBody>
            </p:sp>
          </mc:Fallback>
        </mc:AlternateContent>
        <p:sp>
          <p:nvSpPr>
            <p:cNvPr id="13" name="TextBox 12">
              <a:extLst>
                <a:ext uri="{FF2B5EF4-FFF2-40B4-BE49-F238E27FC236}">
                  <a16:creationId xmlns:a16="http://schemas.microsoft.com/office/drawing/2014/main" id="{8AD2A44B-3BA5-4CBB-ABCF-95CE8351120C}"/>
                </a:ext>
              </a:extLst>
            </p:cNvPr>
            <p:cNvSpPr txBox="1"/>
            <p:nvPr/>
          </p:nvSpPr>
          <p:spPr>
            <a:xfrm>
              <a:off x="4878783" y="4562415"/>
              <a:ext cx="438856" cy="461665"/>
            </a:xfrm>
            <a:prstGeom prst="rect">
              <a:avLst/>
            </a:prstGeom>
            <a:noFill/>
          </p:spPr>
          <p:txBody>
            <a:bodyPr wrap="square" rtlCol="0">
              <a:spAutoFit/>
            </a:bodyPr>
            <a:lstStyle/>
            <a:p>
              <a:r>
                <a:rPr lang="en-GB" sz="2400" dirty="0"/>
                <a:t>9</a:t>
              </a:r>
            </a:p>
          </p:txBody>
        </p:sp>
        <p:sp>
          <p:nvSpPr>
            <p:cNvPr id="14" name="TextBox 13">
              <a:extLst>
                <a:ext uri="{FF2B5EF4-FFF2-40B4-BE49-F238E27FC236}">
                  <a16:creationId xmlns:a16="http://schemas.microsoft.com/office/drawing/2014/main" id="{5B4B968E-BFF9-46CC-B909-2065EBA1F875}"/>
                </a:ext>
              </a:extLst>
            </p:cNvPr>
            <p:cNvSpPr txBox="1"/>
            <p:nvPr/>
          </p:nvSpPr>
          <p:spPr>
            <a:xfrm>
              <a:off x="4779938" y="4977914"/>
              <a:ext cx="859567" cy="461665"/>
            </a:xfrm>
            <a:prstGeom prst="rect">
              <a:avLst/>
            </a:prstGeom>
            <a:noFill/>
          </p:spPr>
          <p:txBody>
            <a:bodyPr wrap="square" rtlCol="0">
              <a:spAutoFit/>
            </a:bodyPr>
            <a:lstStyle/>
            <a:p>
              <a:r>
                <a:rPr lang="en-GB" sz="2400" dirty="0"/>
                <a:t>4.5</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1B95C1D-9648-4000-BD6E-4A95B01FA9E6}"/>
                    </a:ext>
                  </a:extLst>
                </p:cNvPr>
                <p:cNvSpPr/>
                <p:nvPr/>
              </p:nvSpPr>
              <p:spPr>
                <a:xfrm>
                  <a:off x="5639505" y="4758320"/>
                  <a:ext cx="482824"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GB" sz="2400" i="1">
                            <a:latin typeface="Cambria Math" panose="02040503050406030204" pitchFamily="18" charset="0"/>
                          </a:rPr>
                          <m:t>=</m:t>
                        </m:r>
                      </m:oMath>
                    </m:oMathPara>
                  </a14:m>
                  <a:endParaRPr lang="en-GB" sz="2400" dirty="0"/>
                </a:p>
              </p:txBody>
            </p:sp>
          </mc:Choice>
          <mc:Fallback xmlns="">
            <p:sp>
              <p:nvSpPr>
                <p:cNvPr id="15" name="Rectangle 14">
                  <a:extLst>
                    <a:ext uri="{FF2B5EF4-FFF2-40B4-BE49-F238E27FC236}">
                      <a16:creationId xmlns:a16="http://schemas.microsoft.com/office/drawing/2014/main" id="{11B95C1D-9648-4000-BD6E-4A95B01FA9E6}"/>
                    </a:ext>
                  </a:extLst>
                </p:cNvPr>
                <p:cNvSpPr>
                  <a:spLocks noRot="1" noChangeAspect="1" noMove="1" noResize="1" noEditPoints="1" noAdjustHandles="1" noChangeArrowheads="1" noChangeShapeType="1" noTextEdit="1"/>
                </p:cNvSpPr>
                <p:nvPr/>
              </p:nvSpPr>
              <p:spPr>
                <a:xfrm>
                  <a:off x="5639505" y="4758320"/>
                  <a:ext cx="482824" cy="461665"/>
                </a:xfrm>
                <a:prstGeom prst="rect">
                  <a:avLst/>
                </a:prstGeom>
                <a:blipFill>
                  <a:blip r:embed="rId8"/>
                  <a:stretch>
                    <a:fillRect/>
                  </a:stretch>
                </a:blipFill>
              </p:spPr>
              <p:txBody>
                <a:bodyPr/>
                <a:lstStyle/>
                <a:p>
                  <a:r>
                    <a:rPr lang="en-GB">
                      <a:noFill/>
                    </a:rPr>
                    <a:t> </a:t>
                  </a:r>
                </a:p>
              </p:txBody>
            </p:sp>
          </mc:Fallback>
        </mc:AlternateContent>
        <p:sp>
          <p:nvSpPr>
            <p:cNvPr id="17" name="Rectangle 16">
              <a:extLst>
                <a:ext uri="{FF2B5EF4-FFF2-40B4-BE49-F238E27FC236}">
                  <a16:creationId xmlns:a16="http://schemas.microsoft.com/office/drawing/2014/main" id="{BDDCA8C6-019A-4DDF-88C2-AB815B84E4BA}"/>
                </a:ext>
              </a:extLst>
            </p:cNvPr>
            <p:cNvSpPr/>
            <p:nvPr/>
          </p:nvSpPr>
          <p:spPr>
            <a:xfrm>
              <a:off x="6176555" y="4772307"/>
              <a:ext cx="1293880" cy="461665"/>
            </a:xfrm>
            <a:prstGeom prst="rect">
              <a:avLst/>
            </a:prstGeom>
          </p:spPr>
          <p:txBody>
            <a:bodyPr wrap="none">
              <a:spAutoFit/>
            </a:bodyPr>
            <a:lstStyle/>
            <a:p>
              <a:r>
                <a:rPr lang="en-GB" b="1" dirty="0">
                  <a:solidFill>
                    <a:srgbClr val="231F20"/>
                  </a:solidFill>
                </a:rPr>
                <a:t> </a:t>
              </a:r>
              <a:r>
                <a:rPr lang="en-GB" sz="2400" b="1" dirty="0">
                  <a:solidFill>
                    <a:srgbClr val="231F20"/>
                  </a:solidFill>
                </a:rPr>
                <a:t>2 g/cm³</a:t>
              </a:r>
              <a:r>
                <a:rPr lang="en-GB" sz="2400" dirty="0">
                  <a:solidFill>
                    <a:srgbClr val="231F20"/>
                  </a:solidFill>
                </a:rPr>
                <a:t> </a:t>
              </a:r>
              <a:endParaRPr lang="en-GB" dirty="0"/>
            </a:p>
          </p:txBody>
        </p:sp>
        <p:sp>
          <p:nvSpPr>
            <p:cNvPr id="18" name="TextBox 17">
              <a:extLst>
                <a:ext uri="{FF2B5EF4-FFF2-40B4-BE49-F238E27FC236}">
                  <a16:creationId xmlns:a16="http://schemas.microsoft.com/office/drawing/2014/main" id="{55605AA1-AC5C-491B-B977-75BEE6E0828D}"/>
                </a:ext>
              </a:extLst>
            </p:cNvPr>
            <p:cNvSpPr txBox="1"/>
            <p:nvPr/>
          </p:nvSpPr>
          <p:spPr>
            <a:xfrm>
              <a:off x="4683264" y="4593947"/>
              <a:ext cx="859567" cy="461665"/>
            </a:xfrm>
            <a:prstGeom prst="rect">
              <a:avLst/>
            </a:prstGeom>
            <a:noFill/>
          </p:spPr>
          <p:txBody>
            <a:bodyPr wrap="square" rtlCol="0">
              <a:spAutoFit/>
            </a:bodyPr>
            <a:lstStyle/>
            <a:p>
              <a:r>
                <a:rPr lang="en-GB" sz="2400" dirty="0"/>
                <a:t>____</a:t>
              </a:r>
            </a:p>
          </p:txBody>
        </p:sp>
      </p:grpSp>
    </p:spTree>
    <p:extLst>
      <p:ext uri="{BB962C8B-B14F-4D97-AF65-F5344CB8AC3E}">
        <p14:creationId xmlns:p14="http://schemas.microsoft.com/office/powerpoint/2010/main" val="123094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a:extLst>
              <a:ext uri="{FF2B5EF4-FFF2-40B4-BE49-F238E27FC236}">
                <a16:creationId xmlns:a16="http://schemas.microsoft.com/office/drawing/2014/main" id="{DCE745CE-AAF9-4D7F-81D9-E3C432CED8A0}"/>
              </a:ext>
            </a:extLst>
          </p:cNvPr>
          <p:cNvSpPr txBox="1"/>
          <p:nvPr/>
        </p:nvSpPr>
        <p:spPr>
          <a:xfrm>
            <a:off x="847880" y="1782395"/>
            <a:ext cx="7448239" cy="329320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r>
              <a:rPr lang="en-GB" sz="1600" b="1" u="sng" dirty="0">
                <a:effectLst/>
                <a:latin typeface="Arial" panose="020B0604020202020204" pitchFamily="34" charset="0"/>
                <a:ea typeface="Times New Roman" panose="02020603050405020304" pitchFamily="18" charset="0"/>
              </a:rPr>
              <a:t>Stay safe</a:t>
            </a:r>
            <a:r>
              <a:rPr lang="en-GB" sz="1600" b="1"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pPr fontAlgn="base"/>
            <a:r>
              <a:rPr lang="en-US"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4920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A148C2-36A2-404F-8D16-41327A209651}"/>
              </a:ext>
            </a:extLst>
          </p:cNvPr>
          <p:cNvSpPr/>
          <p:nvPr/>
        </p:nvSpPr>
        <p:spPr>
          <a:xfrm>
            <a:off x="146649" y="1830082"/>
            <a:ext cx="4828784" cy="3046988"/>
          </a:xfrm>
          <a:prstGeom prst="rect">
            <a:avLst/>
          </a:prstGeom>
        </p:spPr>
        <p:txBody>
          <a:bodyPr wrap="square">
            <a:spAutoFit/>
          </a:bodyPr>
          <a:lstStyle/>
          <a:p>
            <a:pPr marL="358775" indent="-358775">
              <a:buFont typeface="Arial" panose="020B0604020202020204" pitchFamily="34" charset="0"/>
              <a:buChar char="•"/>
            </a:pPr>
            <a:r>
              <a:rPr lang="en-GB" sz="2400" dirty="0"/>
              <a:t>The James Webb Space telescope will allow us to look at far away stars and galaxies</a:t>
            </a:r>
          </a:p>
          <a:p>
            <a:pPr marL="358775" indent="-358775">
              <a:buFont typeface="Arial" panose="020B0604020202020204" pitchFamily="34" charset="0"/>
              <a:buChar char="•"/>
            </a:pPr>
            <a:r>
              <a:rPr lang="en-GB" sz="2400" dirty="0"/>
              <a:t>It will be positioned in space, 1.5 million km from earth!</a:t>
            </a:r>
          </a:p>
          <a:p>
            <a:pPr marL="358775" indent="-358775">
              <a:buFont typeface="Arial" panose="020B0604020202020204" pitchFamily="34" charset="0"/>
              <a:buChar char="•"/>
            </a:pPr>
            <a:r>
              <a:rPr lang="en-GB" sz="2400" dirty="0"/>
              <a:t>It will be launched into space on a rocket</a:t>
            </a:r>
            <a:br>
              <a:rPr lang="en-GB" sz="2400" dirty="0"/>
            </a:br>
            <a:endParaRPr lang="en-GB" sz="2400" dirty="0">
              <a:solidFill>
                <a:srgbClr val="231F20"/>
              </a:solidFill>
              <a:latin typeface="ReithSans"/>
            </a:endParaRPr>
          </a:p>
        </p:txBody>
      </p:sp>
      <p:sp>
        <p:nvSpPr>
          <p:cNvPr id="13" name="TextBox 12">
            <a:extLst>
              <a:ext uri="{FF2B5EF4-FFF2-40B4-BE49-F238E27FC236}">
                <a16:creationId xmlns:a16="http://schemas.microsoft.com/office/drawing/2014/main" id="{7E5D1C15-900E-429B-B851-46B481118A01}"/>
              </a:ext>
            </a:extLst>
          </p:cNvPr>
          <p:cNvSpPr txBox="1"/>
          <p:nvPr/>
        </p:nvSpPr>
        <p:spPr>
          <a:xfrm>
            <a:off x="146649" y="1171514"/>
            <a:ext cx="5977704" cy="584775"/>
          </a:xfrm>
          <a:prstGeom prst="rect">
            <a:avLst/>
          </a:prstGeom>
          <a:noFill/>
        </p:spPr>
        <p:txBody>
          <a:bodyPr wrap="square" rtlCol="0">
            <a:spAutoFit/>
          </a:bodyPr>
          <a:lstStyle/>
          <a:p>
            <a:r>
              <a:rPr lang="en-GB" sz="3200" b="1" dirty="0"/>
              <a:t>James Webb Space Telescope</a:t>
            </a:r>
          </a:p>
        </p:txBody>
      </p:sp>
      <p:pic>
        <p:nvPicPr>
          <p:cNvPr id="17" name="Picture 16">
            <a:extLst>
              <a:ext uri="{FF2B5EF4-FFF2-40B4-BE49-F238E27FC236}">
                <a16:creationId xmlns:a16="http://schemas.microsoft.com/office/drawing/2014/main" id="{8C87224B-6EA5-47F4-BFF4-44DD320B7FA5}"/>
              </a:ext>
            </a:extLst>
          </p:cNvPr>
          <p:cNvPicPr>
            <a:picLocks noChangeAspect="1"/>
          </p:cNvPicPr>
          <p:nvPr/>
        </p:nvPicPr>
        <p:blipFill rotWithShape="1">
          <a:blip r:embed="rId3"/>
          <a:srcRect b="16735"/>
          <a:stretch/>
        </p:blipFill>
        <p:spPr>
          <a:xfrm>
            <a:off x="7295473" y="3773528"/>
            <a:ext cx="1658744" cy="2321951"/>
          </a:xfrm>
          <a:prstGeom prst="rect">
            <a:avLst/>
          </a:prstGeom>
          <a:ln>
            <a:solidFill>
              <a:schemeClr val="accent1"/>
            </a:solidFill>
          </a:ln>
        </p:spPr>
      </p:pic>
      <p:pic>
        <p:nvPicPr>
          <p:cNvPr id="19" name="Picture 18">
            <a:extLst>
              <a:ext uri="{FF2B5EF4-FFF2-40B4-BE49-F238E27FC236}">
                <a16:creationId xmlns:a16="http://schemas.microsoft.com/office/drawing/2014/main" id="{847C3278-0829-407F-A4B7-98F1FF5829A5}"/>
              </a:ext>
            </a:extLst>
          </p:cNvPr>
          <p:cNvPicPr>
            <a:picLocks noChangeAspect="1"/>
          </p:cNvPicPr>
          <p:nvPr/>
        </p:nvPicPr>
        <p:blipFill>
          <a:blip r:embed="rId4"/>
          <a:stretch>
            <a:fillRect/>
          </a:stretch>
        </p:blipFill>
        <p:spPr>
          <a:xfrm flipH="1">
            <a:off x="6633992" y="1922310"/>
            <a:ext cx="2420094" cy="1738296"/>
          </a:xfrm>
          <a:prstGeom prst="rect">
            <a:avLst/>
          </a:prstGeom>
        </p:spPr>
      </p:pic>
      <p:pic>
        <p:nvPicPr>
          <p:cNvPr id="21" name="Picture 20" descr="A picture containing outdoor object, star&#10;&#10;Description automatically generated">
            <a:extLst>
              <a:ext uri="{FF2B5EF4-FFF2-40B4-BE49-F238E27FC236}">
                <a16:creationId xmlns:a16="http://schemas.microsoft.com/office/drawing/2014/main" id="{476C18E4-E85B-45E0-9765-81493B60D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1944" y="1106222"/>
            <a:ext cx="2222205" cy="1046289"/>
          </a:xfrm>
          <a:prstGeom prst="rect">
            <a:avLst/>
          </a:prstGeom>
        </p:spPr>
      </p:pic>
      <p:pic>
        <p:nvPicPr>
          <p:cNvPr id="5" name="Picture 4">
            <a:extLst>
              <a:ext uri="{FF2B5EF4-FFF2-40B4-BE49-F238E27FC236}">
                <a16:creationId xmlns:a16="http://schemas.microsoft.com/office/drawing/2014/main" id="{9AE4BE20-47ED-471F-9ABB-155D723F5897}"/>
              </a:ext>
            </a:extLst>
          </p:cNvPr>
          <p:cNvPicPr>
            <a:picLocks noChangeAspect="1"/>
          </p:cNvPicPr>
          <p:nvPr/>
        </p:nvPicPr>
        <p:blipFill>
          <a:blip r:embed="rId6"/>
          <a:stretch>
            <a:fillRect/>
          </a:stretch>
        </p:blipFill>
        <p:spPr>
          <a:xfrm>
            <a:off x="5093352" y="3540059"/>
            <a:ext cx="2097988" cy="2237854"/>
          </a:xfrm>
          <a:prstGeom prst="rect">
            <a:avLst/>
          </a:prstGeom>
        </p:spPr>
      </p:pic>
    </p:spTree>
    <p:extLst>
      <p:ext uri="{BB962C8B-B14F-4D97-AF65-F5344CB8AC3E}">
        <p14:creationId xmlns:p14="http://schemas.microsoft.com/office/powerpoint/2010/main" val="133942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A148C2-36A2-404F-8D16-41327A209651}"/>
              </a:ext>
            </a:extLst>
          </p:cNvPr>
          <p:cNvSpPr/>
          <p:nvPr/>
        </p:nvSpPr>
        <p:spPr>
          <a:xfrm>
            <a:off x="146649" y="1830082"/>
            <a:ext cx="4828784" cy="4154984"/>
          </a:xfrm>
          <a:prstGeom prst="rect">
            <a:avLst/>
          </a:prstGeom>
        </p:spPr>
        <p:txBody>
          <a:bodyPr wrap="square">
            <a:spAutoFit/>
          </a:bodyPr>
          <a:lstStyle/>
          <a:p>
            <a:pPr marL="358775" indent="-358775">
              <a:buFont typeface="Arial" panose="020B0604020202020204" pitchFamily="34" charset="0"/>
              <a:buChar char="•"/>
            </a:pPr>
            <a:r>
              <a:rPr lang="en-GB" sz="2400" dirty="0"/>
              <a:t>The telescope is the size of a tennis court!</a:t>
            </a:r>
          </a:p>
          <a:p>
            <a:pPr marL="358775" indent="-358775">
              <a:buFont typeface="Arial" panose="020B0604020202020204" pitchFamily="34" charset="0"/>
              <a:buChar char="•"/>
            </a:pPr>
            <a:r>
              <a:rPr lang="en-GB" sz="2400" dirty="0"/>
              <a:t>The heavier the telescope is, the harder it will be to launch it into space</a:t>
            </a:r>
          </a:p>
          <a:p>
            <a:pPr marL="358775" indent="-358775">
              <a:buFont typeface="Arial" panose="020B0604020202020204" pitchFamily="34" charset="0"/>
              <a:buChar char="•"/>
            </a:pPr>
            <a:r>
              <a:rPr lang="en-GB" sz="2400" dirty="0"/>
              <a:t>We need to understand about density so we can choose lightweight materials to make it – so it will be easier to send into space</a:t>
            </a:r>
            <a:br>
              <a:rPr lang="en-GB" sz="2400" dirty="0"/>
            </a:br>
            <a:endParaRPr lang="en-GB" sz="2400" dirty="0">
              <a:solidFill>
                <a:srgbClr val="231F20"/>
              </a:solidFill>
              <a:latin typeface="ReithSans"/>
            </a:endParaRPr>
          </a:p>
        </p:txBody>
      </p:sp>
      <p:sp>
        <p:nvSpPr>
          <p:cNvPr id="13" name="TextBox 12">
            <a:extLst>
              <a:ext uri="{FF2B5EF4-FFF2-40B4-BE49-F238E27FC236}">
                <a16:creationId xmlns:a16="http://schemas.microsoft.com/office/drawing/2014/main" id="{7E5D1C15-900E-429B-B851-46B481118A01}"/>
              </a:ext>
            </a:extLst>
          </p:cNvPr>
          <p:cNvSpPr txBox="1"/>
          <p:nvPr/>
        </p:nvSpPr>
        <p:spPr>
          <a:xfrm>
            <a:off x="146649" y="1171514"/>
            <a:ext cx="5977704" cy="584775"/>
          </a:xfrm>
          <a:prstGeom prst="rect">
            <a:avLst/>
          </a:prstGeom>
          <a:noFill/>
        </p:spPr>
        <p:txBody>
          <a:bodyPr wrap="square" rtlCol="0">
            <a:spAutoFit/>
          </a:bodyPr>
          <a:lstStyle/>
          <a:p>
            <a:r>
              <a:rPr lang="en-GB" sz="3200" b="1" dirty="0"/>
              <a:t>James Webb Space Telescope</a:t>
            </a:r>
          </a:p>
        </p:txBody>
      </p:sp>
      <p:pic>
        <p:nvPicPr>
          <p:cNvPr id="3" name="Picture 2">
            <a:extLst>
              <a:ext uri="{FF2B5EF4-FFF2-40B4-BE49-F238E27FC236}">
                <a16:creationId xmlns:a16="http://schemas.microsoft.com/office/drawing/2014/main" id="{9A867F7D-21D7-4F82-AF60-57271CF569A0}"/>
              </a:ext>
            </a:extLst>
          </p:cNvPr>
          <p:cNvPicPr>
            <a:picLocks noChangeAspect="1"/>
          </p:cNvPicPr>
          <p:nvPr/>
        </p:nvPicPr>
        <p:blipFill>
          <a:blip r:embed="rId3"/>
          <a:stretch>
            <a:fillRect/>
          </a:stretch>
        </p:blipFill>
        <p:spPr>
          <a:xfrm>
            <a:off x="5724303" y="1756289"/>
            <a:ext cx="3062510" cy="4166680"/>
          </a:xfrm>
          <a:prstGeom prst="rect">
            <a:avLst/>
          </a:prstGeom>
        </p:spPr>
      </p:pic>
    </p:spTree>
    <p:extLst>
      <p:ext uri="{BB962C8B-B14F-4D97-AF65-F5344CB8AC3E}">
        <p14:creationId xmlns:p14="http://schemas.microsoft.com/office/powerpoint/2010/main" val="70697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C3DAC0-81EF-48DE-ACF9-1E22D3956F6F}"/>
              </a:ext>
            </a:extLst>
          </p:cNvPr>
          <p:cNvSpPr/>
          <p:nvPr/>
        </p:nvSpPr>
        <p:spPr>
          <a:xfrm>
            <a:off x="237731" y="1711933"/>
            <a:ext cx="8787286" cy="461665"/>
          </a:xfrm>
          <a:prstGeom prst="rect">
            <a:avLst/>
          </a:prstGeom>
        </p:spPr>
        <p:txBody>
          <a:bodyPr wrap="square">
            <a:spAutoFit/>
          </a:bodyPr>
          <a:lstStyle/>
          <a:p>
            <a:r>
              <a:rPr lang="en-GB" sz="2400" dirty="0">
                <a:solidFill>
                  <a:srgbClr val="231F20"/>
                </a:solidFill>
              </a:rPr>
              <a:t>If two things are the same size, the one that is more dense is heavier.</a:t>
            </a:r>
          </a:p>
        </p:txBody>
      </p:sp>
      <p:pic>
        <p:nvPicPr>
          <p:cNvPr id="1026" name="Picture 2" descr="Density Lesson for Kids: Definition &amp; Facts - Video &amp; Lesson ...">
            <a:extLst>
              <a:ext uri="{FF2B5EF4-FFF2-40B4-BE49-F238E27FC236}">
                <a16:creationId xmlns:a16="http://schemas.microsoft.com/office/drawing/2014/main" id="{F01B6194-143E-409C-9720-B2A0386339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280" y="4552112"/>
            <a:ext cx="3333750" cy="1257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649F0E-E213-4717-906E-DCC9596B20D3}"/>
              </a:ext>
            </a:extLst>
          </p:cNvPr>
          <p:cNvSpPr txBox="1"/>
          <p:nvPr/>
        </p:nvSpPr>
        <p:spPr>
          <a:xfrm>
            <a:off x="146649" y="1026694"/>
            <a:ext cx="4951562" cy="584775"/>
          </a:xfrm>
          <a:prstGeom prst="rect">
            <a:avLst/>
          </a:prstGeom>
          <a:noFill/>
        </p:spPr>
        <p:txBody>
          <a:bodyPr wrap="square" rtlCol="0">
            <a:spAutoFit/>
          </a:bodyPr>
          <a:lstStyle/>
          <a:p>
            <a:r>
              <a:rPr lang="en-GB" sz="3200" b="1" dirty="0"/>
              <a:t>What is density?</a:t>
            </a:r>
          </a:p>
        </p:txBody>
      </p:sp>
      <p:sp>
        <p:nvSpPr>
          <p:cNvPr id="6" name="Rectangle 5">
            <a:extLst>
              <a:ext uri="{FF2B5EF4-FFF2-40B4-BE49-F238E27FC236}">
                <a16:creationId xmlns:a16="http://schemas.microsoft.com/office/drawing/2014/main" id="{B31BB75C-60A3-4B32-BB01-EE3ADCA72A9A}"/>
              </a:ext>
            </a:extLst>
          </p:cNvPr>
          <p:cNvSpPr/>
          <p:nvPr/>
        </p:nvSpPr>
        <p:spPr>
          <a:xfrm>
            <a:off x="163902" y="4609083"/>
            <a:ext cx="5254318" cy="1354217"/>
          </a:xfrm>
          <a:prstGeom prst="rect">
            <a:avLst/>
          </a:prstGeom>
        </p:spPr>
        <p:txBody>
          <a:bodyPr wrap="square">
            <a:spAutoFit/>
          </a:bodyPr>
          <a:lstStyle/>
          <a:p>
            <a:pPr marL="360363" indent="-360363">
              <a:buFont typeface="Arial" panose="020B0604020202020204" pitchFamily="34" charset="0"/>
              <a:buChar char="•"/>
            </a:pPr>
            <a:r>
              <a:rPr lang="en-GB" sz="2400" dirty="0">
                <a:solidFill>
                  <a:srgbClr val="231F20"/>
                </a:solidFill>
              </a:rPr>
              <a:t>The density of an object is its </a:t>
            </a:r>
            <a:r>
              <a:rPr lang="en-GB" sz="2400" b="1" dirty="0">
                <a:solidFill>
                  <a:srgbClr val="231F20"/>
                </a:solidFill>
              </a:rPr>
              <a:t>mass</a:t>
            </a:r>
            <a:r>
              <a:rPr lang="en-GB" sz="2400" dirty="0">
                <a:solidFill>
                  <a:srgbClr val="231F20"/>
                </a:solidFill>
              </a:rPr>
              <a:t> divided by its </a:t>
            </a:r>
            <a:r>
              <a:rPr lang="en-GB" sz="2400" b="1" dirty="0">
                <a:solidFill>
                  <a:srgbClr val="231F20"/>
                </a:solidFill>
              </a:rPr>
              <a:t>volume</a:t>
            </a:r>
            <a:r>
              <a:rPr lang="en-GB" sz="2400" dirty="0">
                <a:solidFill>
                  <a:srgbClr val="231F20"/>
                </a:solidFill>
              </a:rPr>
              <a:t>: </a:t>
            </a:r>
          </a:p>
          <a:p>
            <a:pPr marL="360363" indent="-360363">
              <a:spcBef>
                <a:spcPts val="1200"/>
              </a:spcBef>
              <a:buFont typeface="Arial" panose="020B0604020202020204" pitchFamily="34" charset="0"/>
              <a:buChar char="•"/>
            </a:pPr>
            <a:r>
              <a:rPr lang="en-GB" sz="2400" dirty="0">
                <a:solidFill>
                  <a:srgbClr val="231F20"/>
                </a:solidFill>
              </a:rPr>
              <a:t>The units of density are  </a:t>
            </a:r>
            <a:r>
              <a:rPr lang="en-GB" sz="2400" b="1" dirty="0">
                <a:solidFill>
                  <a:srgbClr val="231F20"/>
                </a:solidFill>
              </a:rPr>
              <a:t>g/cm³</a:t>
            </a:r>
            <a:r>
              <a:rPr lang="en-GB" sz="2400" dirty="0">
                <a:solidFill>
                  <a:srgbClr val="231F20"/>
                </a:solidFill>
              </a:rPr>
              <a:t> </a:t>
            </a:r>
          </a:p>
        </p:txBody>
      </p:sp>
      <p:grpSp>
        <p:nvGrpSpPr>
          <p:cNvPr id="8" name="Group 7">
            <a:extLst>
              <a:ext uri="{FF2B5EF4-FFF2-40B4-BE49-F238E27FC236}">
                <a16:creationId xmlns:a16="http://schemas.microsoft.com/office/drawing/2014/main" id="{28C000A2-9E97-4877-8C51-C8ED87C02368}"/>
              </a:ext>
            </a:extLst>
          </p:cNvPr>
          <p:cNvGrpSpPr/>
          <p:nvPr/>
        </p:nvGrpSpPr>
        <p:grpSpPr>
          <a:xfrm>
            <a:off x="2206603" y="2349107"/>
            <a:ext cx="4607286" cy="2203005"/>
            <a:chOff x="1058780" y="2046770"/>
            <a:chExt cx="6609306" cy="3160284"/>
          </a:xfrm>
        </p:grpSpPr>
        <p:sp>
          <p:nvSpPr>
            <p:cNvPr id="10" name="Isosceles Triangle 9">
              <a:extLst>
                <a:ext uri="{FF2B5EF4-FFF2-40B4-BE49-F238E27FC236}">
                  <a16:creationId xmlns:a16="http://schemas.microsoft.com/office/drawing/2014/main" id="{36EAB2F7-6259-4709-8A9E-12052482170D}"/>
                </a:ext>
              </a:extLst>
            </p:cNvPr>
            <p:cNvSpPr/>
            <p:nvPr/>
          </p:nvSpPr>
          <p:spPr>
            <a:xfrm>
              <a:off x="3830129" y="4316508"/>
              <a:ext cx="1033033" cy="890546"/>
            </a:xfrm>
            <a:prstGeom prst="triangl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9E87D88A-0E3C-4666-8AC9-685C62853AF9}"/>
                </a:ext>
              </a:extLst>
            </p:cNvPr>
            <p:cNvGrpSpPr/>
            <p:nvPr/>
          </p:nvGrpSpPr>
          <p:grpSpPr>
            <a:xfrm>
              <a:off x="1058780" y="3017431"/>
              <a:ext cx="6575729" cy="1513159"/>
              <a:chOff x="1058780" y="3017431"/>
              <a:chExt cx="6575729" cy="1513159"/>
            </a:xfrm>
          </p:grpSpPr>
          <p:sp>
            <p:nvSpPr>
              <p:cNvPr id="33" name="Rectangle 32">
                <a:extLst>
                  <a:ext uri="{FF2B5EF4-FFF2-40B4-BE49-F238E27FC236}">
                    <a16:creationId xmlns:a16="http://schemas.microsoft.com/office/drawing/2014/main" id="{C5464432-C292-409F-958F-2A8E02046D48}"/>
                  </a:ext>
                </a:extLst>
              </p:cNvPr>
              <p:cNvSpPr/>
              <p:nvPr/>
            </p:nvSpPr>
            <p:spPr>
              <a:xfrm rot="950831">
                <a:off x="1058780" y="4054115"/>
                <a:ext cx="6575729" cy="326003"/>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A283A3F6-7693-44D8-91BD-2C80ADD6906F}"/>
                  </a:ext>
                </a:extLst>
              </p:cNvPr>
              <p:cNvSpPr/>
              <p:nvPr/>
            </p:nvSpPr>
            <p:spPr>
              <a:xfrm rot="17141935">
                <a:off x="2605652" y="3273956"/>
                <a:ext cx="626946" cy="113895"/>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21E24AD0-78AB-4D32-A539-825E6145E6B9}"/>
                  </a:ext>
                </a:extLst>
              </p:cNvPr>
              <p:cNvSpPr/>
              <p:nvPr/>
            </p:nvSpPr>
            <p:spPr>
              <a:xfrm rot="17141935">
                <a:off x="5699394" y="4160169"/>
                <a:ext cx="626946" cy="113895"/>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id="{8FE3DF80-E00F-4149-8063-C1449988886B}"/>
                </a:ext>
              </a:extLst>
            </p:cNvPr>
            <p:cNvSpPr/>
            <p:nvPr/>
          </p:nvSpPr>
          <p:spPr>
            <a:xfrm rot="906831">
              <a:off x="1475916" y="2046770"/>
              <a:ext cx="142875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2C868C5-7C1C-4253-93C0-24FB27F36A4E}"/>
                </a:ext>
              </a:extLst>
            </p:cNvPr>
            <p:cNvSpPr/>
            <p:nvPr/>
          </p:nvSpPr>
          <p:spPr>
            <a:xfrm rot="906831">
              <a:off x="6239336" y="3399319"/>
              <a:ext cx="142875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A315FB3-82A1-4999-A810-39EF057E1D6C}"/>
                </a:ext>
              </a:extLst>
            </p:cNvPr>
            <p:cNvSpPr/>
            <p:nvPr/>
          </p:nvSpPr>
          <p:spPr>
            <a:xfrm>
              <a:off x="1587880" y="2847655"/>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2D100FC6-CD33-47C2-9A02-AF16809D2575}"/>
                </a:ext>
              </a:extLst>
            </p:cNvPr>
            <p:cNvSpPr/>
            <p:nvPr/>
          </p:nvSpPr>
          <p:spPr>
            <a:xfrm>
              <a:off x="1616455" y="2382929"/>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5ACD2CE2-20ED-4FAB-AB38-0BF6886A3C70}"/>
                </a:ext>
              </a:extLst>
            </p:cNvPr>
            <p:cNvSpPr/>
            <p:nvPr/>
          </p:nvSpPr>
          <p:spPr>
            <a:xfrm>
              <a:off x="2024211" y="2288085"/>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CE503471-DB66-4257-ADBB-494597DA2C5A}"/>
                </a:ext>
              </a:extLst>
            </p:cNvPr>
            <p:cNvSpPr/>
            <p:nvPr/>
          </p:nvSpPr>
          <p:spPr>
            <a:xfrm>
              <a:off x="2529036" y="2475075"/>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5049B6D-7185-4E2F-B71D-B0003ADB1D64}"/>
                </a:ext>
              </a:extLst>
            </p:cNvPr>
            <p:cNvSpPr/>
            <p:nvPr/>
          </p:nvSpPr>
          <p:spPr>
            <a:xfrm>
              <a:off x="2199500" y="2964275"/>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0441156-A200-46C1-B357-E1592047A322}"/>
                </a:ext>
              </a:extLst>
            </p:cNvPr>
            <p:cNvSpPr/>
            <p:nvPr/>
          </p:nvSpPr>
          <p:spPr>
            <a:xfrm>
              <a:off x="6399502" y="4083837"/>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593378F0-E280-451A-A560-6DD6699F196E}"/>
                </a:ext>
              </a:extLst>
            </p:cNvPr>
            <p:cNvSpPr/>
            <p:nvPr/>
          </p:nvSpPr>
          <p:spPr>
            <a:xfrm>
              <a:off x="6364520" y="3742936"/>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45409ED3-8731-4B6F-A182-76E213CF6808}"/>
                </a:ext>
              </a:extLst>
            </p:cNvPr>
            <p:cNvSpPr/>
            <p:nvPr/>
          </p:nvSpPr>
          <p:spPr>
            <a:xfrm>
              <a:off x="6835833" y="3524267"/>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AEA9B0CC-3790-4C06-89E1-C84EC4B406E7}"/>
                </a:ext>
              </a:extLst>
            </p:cNvPr>
            <p:cNvSpPr/>
            <p:nvPr/>
          </p:nvSpPr>
          <p:spPr>
            <a:xfrm>
              <a:off x="7340658" y="3711257"/>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2D64F65F-CC5C-4568-AB96-E564E6695D14}"/>
                </a:ext>
              </a:extLst>
            </p:cNvPr>
            <p:cNvSpPr/>
            <p:nvPr/>
          </p:nvSpPr>
          <p:spPr>
            <a:xfrm>
              <a:off x="7011122" y="4200457"/>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4FDE8A9C-BD5B-4D9B-9271-08F34BDCB112}"/>
                </a:ext>
              </a:extLst>
            </p:cNvPr>
            <p:cNvSpPr/>
            <p:nvPr/>
          </p:nvSpPr>
          <p:spPr>
            <a:xfrm>
              <a:off x="6770318" y="3960012"/>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0B36DCAB-2EA8-438E-96BB-9F7FBE0F684D}"/>
                </a:ext>
              </a:extLst>
            </p:cNvPr>
            <p:cNvSpPr/>
            <p:nvPr/>
          </p:nvSpPr>
          <p:spPr>
            <a:xfrm>
              <a:off x="6674429" y="4384433"/>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3454739-696A-4A71-9B5C-00758E4A9F05}"/>
                </a:ext>
              </a:extLst>
            </p:cNvPr>
            <p:cNvSpPr/>
            <p:nvPr/>
          </p:nvSpPr>
          <p:spPr>
            <a:xfrm>
              <a:off x="7316650" y="4083837"/>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D0C6C7B3-0F6B-43B1-8D8C-A49B0ABA21D0}"/>
                </a:ext>
              </a:extLst>
            </p:cNvPr>
            <p:cNvSpPr/>
            <p:nvPr/>
          </p:nvSpPr>
          <p:spPr>
            <a:xfrm>
              <a:off x="7055488" y="3817235"/>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5BA10998-5868-404F-A317-BEF1389A0F5D}"/>
                </a:ext>
              </a:extLst>
            </p:cNvPr>
            <p:cNvSpPr/>
            <p:nvPr/>
          </p:nvSpPr>
          <p:spPr>
            <a:xfrm>
              <a:off x="7143043" y="4544196"/>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8BB2A23E-B350-47CC-93A6-964F40F44070}"/>
                </a:ext>
              </a:extLst>
            </p:cNvPr>
            <p:cNvSpPr/>
            <p:nvPr/>
          </p:nvSpPr>
          <p:spPr>
            <a:xfrm>
              <a:off x="6523327" y="3406901"/>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9CC024B8-B35A-4313-9DE5-E60C22F916BB}"/>
                </a:ext>
              </a:extLst>
            </p:cNvPr>
            <p:cNvSpPr/>
            <p:nvPr/>
          </p:nvSpPr>
          <p:spPr>
            <a:xfrm>
              <a:off x="6268831" y="4338199"/>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7039668A-70E2-4A58-9498-2F08E6F10D31}"/>
                </a:ext>
              </a:extLst>
            </p:cNvPr>
            <p:cNvSpPr/>
            <p:nvPr/>
          </p:nvSpPr>
          <p:spPr>
            <a:xfrm>
              <a:off x="6630038" y="3733673"/>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D82BF610-0259-4E03-9C36-B783329E2F7E}"/>
                </a:ext>
              </a:extLst>
            </p:cNvPr>
            <p:cNvSpPr/>
            <p:nvPr/>
          </p:nvSpPr>
          <p:spPr>
            <a:xfrm>
              <a:off x="7134863" y="3501799"/>
              <a:ext cx="247650" cy="247650"/>
            </a:xfrm>
            <a:prstGeom prst="ellipse">
              <a:avLst/>
            </a:prstGeom>
            <a:gradFill flip="none" rotWithShape="1">
              <a:gsLst>
                <a:gs pos="0">
                  <a:schemeClr val="accent5">
                    <a:lumMod val="5000"/>
                    <a:lumOff val="95000"/>
                  </a:schemeClr>
                </a:gs>
                <a:gs pos="59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a:extLst>
              <a:ext uri="{FF2B5EF4-FFF2-40B4-BE49-F238E27FC236}">
                <a16:creationId xmlns:a16="http://schemas.microsoft.com/office/drawing/2014/main" id="{5A4C8BB3-88BF-4825-B593-3EB798B36E2F}"/>
              </a:ext>
            </a:extLst>
          </p:cNvPr>
          <p:cNvSpPr/>
          <p:nvPr/>
        </p:nvSpPr>
        <p:spPr>
          <a:xfrm>
            <a:off x="3874278" y="2882760"/>
            <a:ext cx="1514193" cy="646331"/>
          </a:xfrm>
          <a:prstGeom prst="rect">
            <a:avLst/>
          </a:prstGeom>
        </p:spPr>
        <p:txBody>
          <a:bodyPr wrap="square">
            <a:spAutoFit/>
          </a:bodyPr>
          <a:lstStyle/>
          <a:p>
            <a:pPr algn="ctr"/>
            <a:r>
              <a:rPr lang="en-GB" dirty="0">
                <a:solidFill>
                  <a:srgbClr val="231F20"/>
                </a:solidFill>
              </a:rPr>
              <a:t>The cubes are the same size</a:t>
            </a:r>
            <a:endParaRPr lang="en-GB" dirty="0"/>
          </a:p>
        </p:txBody>
      </p:sp>
      <p:sp>
        <p:nvSpPr>
          <p:cNvPr id="36" name="Rectangle 35">
            <a:extLst>
              <a:ext uri="{FF2B5EF4-FFF2-40B4-BE49-F238E27FC236}">
                <a16:creationId xmlns:a16="http://schemas.microsoft.com/office/drawing/2014/main" id="{8177326D-9022-4AA7-BB02-C270418FD5E1}"/>
              </a:ext>
            </a:extLst>
          </p:cNvPr>
          <p:cNvSpPr/>
          <p:nvPr/>
        </p:nvSpPr>
        <p:spPr>
          <a:xfrm>
            <a:off x="1924573" y="3625006"/>
            <a:ext cx="1514193" cy="369332"/>
          </a:xfrm>
          <a:prstGeom prst="rect">
            <a:avLst/>
          </a:prstGeom>
        </p:spPr>
        <p:txBody>
          <a:bodyPr wrap="square">
            <a:spAutoFit/>
          </a:bodyPr>
          <a:lstStyle/>
          <a:p>
            <a:r>
              <a:rPr lang="en-GB" dirty="0">
                <a:solidFill>
                  <a:srgbClr val="231F20"/>
                </a:solidFill>
              </a:rPr>
              <a:t>Low density</a:t>
            </a:r>
            <a:endParaRPr lang="en-GB" dirty="0"/>
          </a:p>
        </p:txBody>
      </p:sp>
      <p:sp>
        <p:nvSpPr>
          <p:cNvPr id="37" name="Rectangle 36">
            <a:extLst>
              <a:ext uri="{FF2B5EF4-FFF2-40B4-BE49-F238E27FC236}">
                <a16:creationId xmlns:a16="http://schemas.microsoft.com/office/drawing/2014/main" id="{56311D7C-AE97-425D-A560-7362FE49F87C}"/>
              </a:ext>
            </a:extLst>
          </p:cNvPr>
          <p:cNvSpPr/>
          <p:nvPr/>
        </p:nvSpPr>
        <p:spPr>
          <a:xfrm>
            <a:off x="6315905" y="2956861"/>
            <a:ext cx="1514193" cy="369332"/>
          </a:xfrm>
          <a:prstGeom prst="rect">
            <a:avLst/>
          </a:prstGeom>
        </p:spPr>
        <p:txBody>
          <a:bodyPr wrap="square">
            <a:spAutoFit/>
          </a:bodyPr>
          <a:lstStyle/>
          <a:p>
            <a:r>
              <a:rPr lang="en-GB" dirty="0">
                <a:solidFill>
                  <a:srgbClr val="231F20"/>
                </a:solidFill>
              </a:rPr>
              <a:t>High density</a:t>
            </a:r>
            <a:endParaRPr lang="en-GB" dirty="0"/>
          </a:p>
        </p:txBody>
      </p:sp>
    </p:spTree>
    <p:extLst>
      <p:ext uri="{BB962C8B-B14F-4D97-AF65-F5344CB8AC3E}">
        <p14:creationId xmlns:p14="http://schemas.microsoft.com/office/powerpoint/2010/main" val="1807361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C3DAC0-81EF-48DE-ACF9-1E22D3956F6F}"/>
              </a:ext>
            </a:extLst>
          </p:cNvPr>
          <p:cNvSpPr/>
          <p:nvPr/>
        </p:nvSpPr>
        <p:spPr>
          <a:xfrm>
            <a:off x="163902" y="1869395"/>
            <a:ext cx="5916641" cy="1815882"/>
          </a:xfrm>
          <a:prstGeom prst="rect">
            <a:avLst/>
          </a:prstGeom>
        </p:spPr>
        <p:txBody>
          <a:bodyPr wrap="square">
            <a:spAutoFit/>
          </a:bodyPr>
          <a:lstStyle/>
          <a:p>
            <a:pPr>
              <a:buFont typeface="Arial" panose="020B0604020202020204" pitchFamily="34" charset="0"/>
              <a:buChar char="•"/>
            </a:pPr>
            <a:r>
              <a:rPr lang="en-GB" sz="2800" b="1" i="1" dirty="0"/>
              <a:t>  </a:t>
            </a:r>
            <a:r>
              <a:rPr lang="en-GB" sz="2800" dirty="0"/>
              <a:t>Mass is how heavy something is. </a:t>
            </a:r>
            <a:r>
              <a:rPr lang="en-GB" sz="2800" dirty="0">
                <a:effectLst/>
                <a:latin typeface="Arial" panose="020B0604020202020204" pitchFamily="34" charset="0"/>
                <a:ea typeface="Times New Roman" panose="02020603050405020304" pitchFamily="18" charset="0"/>
              </a:rPr>
              <a:t> </a:t>
            </a:r>
            <a:endParaRPr lang="en-GB" sz="2800" dirty="0"/>
          </a:p>
          <a:p>
            <a:pPr>
              <a:buFont typeface="Arial" panose="020B0604020202020204" pitchFamily="34" charset="0"/>
              <a:buChar char="•"/>
            </a:pPr>
            <a:r>
              <a:rPr lang="en-GB" sz="2800" dirty="0"/>
              <a:t>  It is measured in grams, g. </a:t>
            </a:r>
          </a:p>
          <a:p>
            <a:br>
              <a:rPr lang="en-GB" sz="2800" dirty="0"/>
            </a:br>
            <a:endParaRPr lang="en-GB" sz="2800" dirty="0">
              <a:solidFill>
                <a:srgbClr val="231F20"/>
              </a:solidFill>
              <a:latin typeface="ReithSans"/>
            </a:endParaRPr>
          </a:p>
        </p:txBody>
      </p:sp>
      <p:sp>
        <p:nvSpPr>
          <p:cNvPr id="3" name="TextBox 2">
            <a:extLst>
              <a:ext uri="{FF2B5EF4-FFF2-40B4-BE49-F238E27FC236}">
                <a16:creationId xmlns:a16="http://schemas.microsoft.com/office/drawing/2014/main" id="{F5649F0E-E213-4717-906E-DCC9596B20D3}"/>
              </a:ext>
            </a:extLst>
          </p:cNvPr>
          <p:cNvSpPr txBox="1"/>
          <p:nvPr/>
        </p:nvSpPr>
        <p:spPr>
          <a:xfrm>
            <a:off x="146649" y="1171514"/>
            <a:ext cx="4951562" cy="584775"/>
          </a:xfrm>
          <a:prstGeom prst="rect">
            <a:avLst/>
          </a:prstGeom>
          <a:noFill/>
        </p:spPr>
        <p:txBody>
          <a:bodyPr wrap="square" rtlCol="0">
            <a:spAutoFit/>
          </a:bodyPr>
          <a:lstStyle/>
          <a:p>
            <a:r>
              <a:rPr lang="en-GB" sz="3200" b="1" dirty="0"/>
              <a:t>What is mass?</a:t>
            </a:r>
          </a:p>
        </p:txBody>
      </p:sp>
      <p:pic>
        <p:nvPicPr>
          <p:cNvPr id="6" name="Picture 5" descr="A picture containing cup&#10;&#10;Description automatically generated">
            <a:extLst>
              <a:ext uri="{FF2B5EF4-FFF2-40B4-BE49-F238E27FC236}">
                <a16:creationId xmlns:a16="http://schemas.microsoft.com/office/drawing/2014/main" id="{24CE0B17-2043-4ACA-8FCE-D6B76EECACF2}"/>
              </a:ext>
            </a:extLst>
          </p:cNvPr>
          <p:cNvPicPr>
            <a:picLocks noChangeAspect="1"/>
          </p:cNvPicPr>
          <p:nvPr/>
        </p:nvPicPr>
        <p:blipFill>
          <a:blip r:embed="rId3"/>
          <a:stretch>
            <a:fillRect/>
          </a:stretch>
        </p:blipFill>
        <p:spPr>
          <a:xfrm>
            <a:off x="6080543" y="1869395"/>
            <a:ext cx="2959940" cy="3391874"/>
          </a:xfrm>
          <a:prstGeom prst="rect">
            <a:avLst/>
          </a:prstGeom>
        </p:spPr>
      </p:pic>
    </p:spTree>
    <p:extLst>
      <p:ext uri="{BB962C8B-B14F-4D97-AF65-F5344CB8AC3E}">
        <p14:creationId xmlns:p14="http://schemas.microsoft.com/office/powerpoint/2010/main" val="165176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C3DAC0-81EF-48DE-ACF9-1E22D3956F6F}"/>
              </a:ext>
            </a:extLst>
          </p:cNvPr>
          <p:cNvSpPr/>
          <p:nvPr/>
        </p:nvSpPr>
        <p:spPr>
          <a:xfrm>
            <a:off x="189783" y="1992261"/>
            <a:ext cx="5098910" cy="3662541"/>
          </a:xfrm>
          <a:prstGeom prst="rect">
            <a:avLst/>
          </a:prstGeom>
        </p:spPr>
        <p:txBody>
          <a:bodyPr wrap="square">
            <a:spAutoFit/>
          </a:bodyPr>
          <a:lstStyle/>
          <a:p>
            <a:pPr marL="358775" indent="-358775">
              <a:buFont typeface="Arial" panose="020B0604020202020204" pitchFamily="34" charset="0"/>
              <a:buChar char="•"/>
            </a:pPr>
            <a:r>
              <a:rPr lang="en-GB" sz="2800" dirty="0"/>
              <a:t>Volume is the amount of space an object takes up.</a:t>
            </a:r>
          </a:p>
          <a:p>
            <a:pPr marL="358775" indent="-358775">
              <a:buFont typeface="Arial" panose="020B0604020202020204" pitchFamily="34" charset="0"/>
              <a:buChar char="•"/>
            </a:pPr>
            <a:r>
              <a:rPr lang="en-GB" sz="2800" dirty="0"/>
              <a:t>It is measured in </a:t>
            </a:r>
            <a:r>
              <a:rPr lang="en-GB" sz="2800" b="1" dirty="0"/>
              <a:t>cm</a:t>
            </a:r>
            <a:r>
              <a:rPr lang="en-GB" sz="2800" b="1" baseline="30000" dirty="0"/>
              <a:t>3</a:t>
            </a:r>
            <a:r>
              <a:rPr lang="en-GB" sz="2800" dirty="0"/>
              <a:t>.</a:t>
            </a:r>
          </a:p>
          <a:p>
            <a:pPr marL="358775" indent="-358775">
              <a:buFont typeface="Arial" panose="020B0604020202020204" pitchFamily="34" charset="0"/>
              <a:buChar char="•"/>
            </a:pPr>
            <a:r>
              <a:rPr lang="en-GB" sz="2800" dirty="0"/>
              <a:t>We can measure volume by putting an object in water and seeing how much the water rises. </a:t>
            </a:r>
            <a:br>
              <a:rPr lang="en-GB" sz="3600" dirty="0"/>
            </a:br>
            <a:endParaRPr lang="en-GB" sz="3600" dirty="0">
              <a:solidFill>
                <a:srgbClr val="231F20"/>
              </a:solidFill>
              <a:latin typeface="ReithSans"/>
            </a:endParaRPr>
          </a:p>
        </p:txBody>
      </p:sp>
      <p:sp>
        <p:nvSpPr>
          <p:cNvPr id="3" name="TextBox 2">
            <a:extLst>
              <a:ext uri="{FF2B5EF4-FFF2-40B4-BE49-F238E27FC236}">
                <a16:creationId xmlns:a16="http://schemas.microsoft.com/office/drawing/2014/main" id="{F5649F0E-E213-4717-906E-DCC9596B20D3}"/>
              </a:ext>
            </a:extLst>
          </p:cNvPr>
          <p:cNvSpPr txBox="1"/>
          <p:nvPr/>
        </p:nvSpPr>
        <p:spPr>
          <a:xfrm>
            <a:off x="146649" y="1171514"/>
            <a:ext cx="4951562" cy="584775"/>
          </a:xfrm>
          <a:prstGeom prst="rect">
            <a:avLst/>
          </a:prstGeom>
          <a:noFill/>
        </p:spPr>
        <p:txBody>
          <a:bodyPr wrap="square" rtlCol="0">
            <a:spAutoFit/>
          </a:bodyPr>
          <a:lstStyle/>
          <a:p>
            <a:r>
              <a:rPr lang="en-GB" sz="3200" b="1" dirty="0"/>
              <a:t>What is volume?</a:t>
            </a:r>
          </a:p>
        </p:txBody>
      </p:sp>
      <p:pic>
        <p:nvPicPr>
          <p:cNvPr id="10" name="Picture 9">
            <a:extLst>
              <a:ext uri="{FF2B5EF4-FFF2-40B4-BE49-F238E27FC236}">
                <a16:creationId xmlns:a16="http://schemas.microsoft.com/office/drawing/2014/main" id="{DDC9E870-74FD-4BD1-A37D-47A2BDE55EDC}"/>
              </a:ext>
            </a:extLst>
          </p:cNvPr>
          <p:cNvPicPr>
            <a:picLocks noChangeAspect="1"/>
          </p:cNvPicPr>
          <p:nvPr/>
        </p:nvPicPr>
        <p:blipFill rotWithShape="1">
          <a:blip r:embed="rId3"/>
          <a:srcRect l="48746"/>
          <a:stretch/>
        </p:blipFill>
        <p:spPr>
          <a:xfrm>
            <a:off x="5609968" y="1386353"/>
            <a:ext cx="3206057" cy="4085294"/>
          </a:xfrm>
          <a:prstGeom prst="rect">
            <a:avLst/>
          </a:prstGeom>
        </p:spPr>
      </p:pic>
    </p:spTree>
    <p:extLst>
      <p:ext uri="{BB962C8B-B14F-4D97-AF65-F5344CB8AC3E}">
        <p14:creationId xmlns:p14="http://schemas.microsoft.com/office/powerpoint/2010/main" val="3053429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F7970A1-FFDB-44A6-9473-44B935E62705}"/>
              </a:ext>
            </a:extLst>
          </p:cNvPr>
          <p:cNvSpPr txBox="1"/>
          <p:nvPr/>
        </p:nvSpPr>
        <p:spPr>
          <a:xfrm>
            <a:off x="146649" y="1102503"/>
            <a:ext cx="4951562" cy="646331"/>
          </a:xfrm>
          <a:prstGeom prst="rect">
            <a:avLst/>
          </a:prstGeom>
          <a:noFill/>
        </p:spPr>
        <p:txBody>
          <a:bodyPr wrap="square" rtlCol="0">
            <a:spAutoFit/>
          </a:bodyPr>
          <a:lstStyle/>
          <a:p>
            <a:r>
              <a:rPr lang="en-GB" sz="3600" b="1" dirty="0"/>
              <a:t>Testing activity – step 1</a:t>
            </a:r>
          </a:p>
        </p:txBody>
      </p:sp>
      <p:sp>
        <p:nvSpPr>
          <p:cNvPr id="4" name="Rectangle 3">
            <a:extLst>
              <a:ext uri="{FF2B5EF4-FFF2-40B4-BE49-F238E27FC236}">
                <a16:creationId xmlns:a16="http://schemas.microsoft.com/office/drawing/2014/main" id="{89D54933-4827-4680-8F94-406B5122206B}"/>
              </a:ext>
            </a:extLst>
          </p:cNvPr>
          <p:cNvSpPr/>
          <p:nvPr/>
        </p:nvSpPr>
        <p:spPr>
          <a:xfrm>
            <a:off x="146649" y="2097654"/>
            <a:ext cx="5848709" cy="954107"/>
          </a:xfrm>
          <a:prstGeom prst="rect">
            <a:avLst/>
          </a:prstGeom>
        </p:spPr>
        <p:txBody>
          <a:bodyPr wrap="square">
            <a:spAutoFit/>
          </a:bodyPr>
          <a:lstStyle/>
          <a:p>
            <a:pPr marL="358775" indent="-358775">
              <a:buFont typeface="Arial" panose="020B0604020202020204" pitchFamily="34" charset="0"/>
              <a:buChar char="•"/>
            </a:pPr>
            <a:r>
              <a:rPr lang="en-GB" sz="2800" dirty="0">
                <a:solidFill>
                  <a:srgbClr val="231F20"/>
                </a:solidFill>
              </a:rPr>
              <a:t>Weigh each object. </a:t>
            </a:r>
            <a:r>
              <a:rPr lang="en-GB" sz="28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800" dirty="0">
                <a:effectLst/>
                <a:latin typeface="Arial" panose="020B0604020202020204" pitchFamily="34" charset="0"/>
                <a:ea typeface="Times New Roman" panose="02020603050405020304" pitchFamily="18" charset="0"/>
              </a:rPr>
              <a:t> </a:t>
            </a:r>
            <a:endParaRPr lang="en-GB" sz="2800" dirty="0">
              <a:solidFill>
                <a:srgbClr val="231F20"/>
              </a:solidFill>
            </a:endParaRPr>
          </a:p>
          <a:p>
            <a:pPr marL="358775" indent="-358775">
              <a:buFont typeface="Arial" panose="020B0604020202020204" pitchFamily="34" charset="0"/>
              <a:buChar char="•"/>
            </a:pPr>
            <a:r>
              <a:rPr lang="en-GB" sz="2800" dirty="0">
                <a:solidFill>
                  <a:srgbClr val="231F20"/>
                </a:solidFill>
              </a:rPr>
              <a:t>Write down the weight in grams/</a:t>
            </a:r>
            <a:r>
              <a:rPr lang="en-GB" sz="2800" b="1" dirty="0">
                <a:solidFill>
                  <a:srgbClr val="231F20"/>
                </a:solidFill>
              </a:rPr>
              <a:t>g</a:t>
            </a:r>
            <a:r>
              <a:rPr lang="en-GB" sz="2800" dirty="0">
                <a:solidFill>
                  <a:srgbClr val="231F20"/>
                </a:solidFill>
              </a:rPr>
              <a:t>.</a:t>
            </a:r>
          </a:p>
        </p:txBody>
      </p:sp>
      <p:pic>
        <p:nvPicPr>
          <p:cNvPr id="5" name="Picture 4" descr="A picture containing cup&#10;&#10;Description automatically generated">
            <a:extLst>
              <a:ext uri="{FF2B5EF4-FFF2-40B4-BE49-F238E27FC236}">
                <a16:creationId xmlns:a16="http://schemas.microsoft.com/office/drawing/2014/main" id="{16DAEB4C-EB4E-4BF6-964C-8B40D73AC630}"/>
              </a:ext>
            </a:extLst>
          </p:cNvPr>
          <p:cNvPicPr>
            <a:picLocks noChangeAspect="1"/>
          </p:cNvPicPr>
          <p:nvPr/>
        </p:nvPicPr>
        <p:blipFill>
          <a:blip r:embed="rId3"/>
          <a:stretch>
            <a:fillRect/>
          </a:stretch>
        </p:blipFill>
        <p:spPr>
          <a:xfrm>
            <a:off x="5471331" y="1425779"/>
            <a:ext cx="3689948" cy="4228410"/>
          </a:xfrm>
          <a:prstGeom prst="rect">
            <a:avLst/>
          </a:prstGeom>
        </p:spPr>
      </p:pic>
      <p:pic>
        <p:nvPicPr>
          <p:cNvPr id="6" name="Picture 5">
            <a:extLst>
              <a:ext uri="{FF2B5EF4-FFF2-40B4-BE49-F238E27FC236}">
                <a16:creationId xmlns:a16="http://schemas.microsoft.com/office/drawing/2014/main" id="{D9F21488-4C5C-413A-964F-AC6A3361E4C1}"/>
              </a:ext>
            </a:extLst>
          </p:cNvPr>
          <p:cNvPicPr>
            <a:picLocks noChangeAspect="1"/>
          </p:cNvPicPr>
          <p:nvPr/>
        </p:nvPicPr>
        <p:blipFill>
          <a:blip r:embed="rId4"/>
          <a:stretch>
            <a:fillRect/>
          </a:stretch>
        </p:blipFill>
        <p:spPr>
          <a:xfrm>
            <a:off x="6709719" y="2097654"/>
            <a:ext cx="606586" cy="739535"/>
          </a:xfrm>
          <a:prstGeom prst="rect">
            <a:avLst/>
          </a:prstGeom>
        </p:spPr>
      </p:pic>
    </p:spTree>
    <p:extLst>
      <p:ext uri="{BB962C8B-B14F-4D97-AF65-F5344CB8AC3E}">
        <p14:creationId xmlns:p14="http://schemas.microsoft.com/office/powerpoint/2010/main" val="309864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F7970A1-FFDB-44A6-9473-44B935E62705}"/>
              </a:ext>
            </a:extLst>
          </p:cNvPr>
          <p:cNvSpPr txBox="1"/>
          <p:nvPr/>
        </p:nvSpPr>
        <p:spPr>
          <a:xfrm>
            <a:off x="146649" y="1102503"/>
            <a:ext cx="4951562" cy="646331"/>
          </a:xfrm>
          <a:prstGeom prst="rect">
            <a:avLst/>
          </a:prstGeom>
          <a:noFill/>
        </p:spPr>
        <p:txBody>
          <a:bodyPr wrap="square" rtlCol="0">
            <a:spAutoFit/>
          </a:bodyPr>
          <a:lstStyle/>
          <a:p>
            <a:r>
              <a:rPr lang="en-GB" sz="3600" b="1" dirty="0"/>
              <a:t>Step 2 – find the volume</a:t>
            </a:r>
          </a:p>
        </p:txBody>
      </p:sp>
      <p:pic>
        <p:nvPicPr>
          <p:cNvPr id="13" name="Picture 12">
            <a:extLst>
              <a:ext uri="{FF2B5EF4-FFF2-40B4-BE49-F238E27FC236}">
                <a16:creationId xmlns:a16="http://schemas.microsoft.com/office/drawing/2014/main" id="{5B931ECF-16D7-4D81-933A-96E3EC0DABFE}"/>
              </a:ext>
            </a:extLst>
          </p:cNvPr>
          <p:cNvPicPr>
            <a:picLocks noChangeAspect="1"/>
          </p:cNvPicPr>
          <p:nvPr/>
        </p:nvPicPr>
        <p:blipFill>
          <a:blip r:embed="rId3"/>
          <a:stretch>
            <a:fillRect/>
          </a:stretch>
        </p:blipFill>
        <p:spPr>
          <a:xfrm>
            <a:off x="4010625" y="2841441"/>
            <a:ext cx="4883210" cy="3133067"/>
          </a:xfrm>
          <a:prstGeom prst="rect">
            <a:avLst/>
          </a:prstGeom>
        </p:spPr>
      </p:pic>
      <p:sp>
        <p:nvSpPr>
          <p:cNvPr id="4" name="Rectangle 3">
            <a:extLst>
              <a:ext uri="{FF2B5EF4-FFF2-40B4-BE49-F238E27FC236}">
                <a16:creationId xmlns:a16="http://schemas.microsoft.com/office/drawing/2014/main" id="{89D54933-4827-4680-8F94-406B5122206B}"/>
              </a:ext>
            </a:extLst>
          </p:cNvPr>
          <p:cNvSpPr/>
          <p:nvPr/>
        </p:nvSpPr>
        <p:spPr>
          <a:xfrm>
            <a:off x="146649" y="1748834"/>
            <a:ext cx="5848709" cy="3046988"/>
          </a:xfrm>
          <a:prstGeom prst="rect">
            <a:avLst/>
          </a:prstGeom>
        </p:spPr>
        <p:txBody>
          <a:bodyPr wrap="square">
            <a:spAutoFit/>
          </a:bodyPr>
          <a:lstStyle/>
          <a:p>
            <a:pPr marL="457200" indent="-457200">
              <a:buFont typeface="Arial" panose="020B0604020202020204" pitchFamily="34" charset="0"/>
              <a:buChar char="•"/>
            </a:pPr>
            <a:r>
              <a:rPr lang="en-GB" sz="2800" dirty="0"/>
              <a:t>Place a bowl on a tray.</a:t>
            </a:r>
          </a:p>
          <a:p>
            <a:pPr marL="457200" indent="-457200">
              <a:buFont typeface="Arial" panose="020B0604020202020204" pitchFamily="34" charset="0"/>
              <a:buChar char="•"/>
            </a:pPr>
            <a:r>
              <a:rPr lang="en-GB" sz="2800" dirty="0"/>
              <a:t>Fill the bowl to the brim with water.</a:t>
            </a:r>
          </a:p>
          <a:p>
            <a:pPr marL="457200" indent="-457200">
              <a:buFont typeface="Arial" panose="020B0604020202020204" pitchFamily="34" charset="0"/>
              <a:buChar char="•"/>
            </a:pPr>
            <a:r>
              <a:rPr lang="en-GB" sz="2800" dirty="0"/>
              <a:t>Put the object in the water.</a:t>
            </a:r>
          </a:p>
          <a:p>
            <a:pPr marL="457200" indent="-457200">
              <a:buFont typeface="Arial" panose="020B0604020202020204" pitchFamily="34" charset="0"/>
              <a:buChar char="•"/>
            </a:pPr>
            <a:r>
              <a:rPr lang="en-GB" sz="2800" dirty="0"/>
              <a:t>The tray will catch all </a:t>
            </a:r>
          </a:p>
          <a:p>
            <a:r>
              <a:rPr lang="en-GB" sz="2800" dirty="0"/>
              <a:t>      the water that</a:t>
            </a:r>
          </a:p>
          <a:p>
            <a:r>
              <a:rPr lang="en-GB" sz="2800" dirty="0"/>
              <a:t>      overflows.</a:t>
            </a:r>
          </a:p>
          <a:p>
            <a:endParaRPr lang="en-GB" sz="2400" dirty="0">
              <a:solidFill>
                <a:srgbClr val="231F20"/>
              </a:solidFill>
              <a:latin typeface="ReithSans"/>
            </a:endParaRPr>
          </a:p>
        </p:txBody>
      </p:sp>
      <p:sp>
        <p:nvSpPr>
          <p:cNvPr id="2" name="Arrow: Circular 1">
            <a:extLst>
              <a:ext uri="{FF2B5EF4-FFF2-40B4-BE49-F238E27FC236}">
                <a16:creationId xmlns:a16="http://schemas.microsoft.com/office/drawing/2014/main" id="{D5747648-F81F-41B7-AAA3-BBD41E368696}"/>
              </a:ext>
            </a:extLst>
          </p:cNvPr>
          <p:cNvSpPr/>
          <p:nvPr/>
        </p:nvSpPr>
        <p:spPr>
          <a:xfrm>
            <a:off x="5184475" y="3524494"/>
            <a:ext cx="810883" cy="681084"/>
          </a:xfrm>
          <a:prstGeom prst="circular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D3E59698-8EA1-42CD-B8DE-E60581B2C9EF}"/>
              </a:ext>
            </a:extLst>
          </p:cNvPr>
          <p:cNvSpPr txBox="1"/>
          <p:nvPr/>
        </p:nvSpPr>
        <p:spPr>
          <a:xfrm>
            <a:off x="34508" y="5570831"/>
            <a:ext cx="4597878" cy="369332"/>
          </a:xfrm>
          <a:prstGeom prst="rect">
            <a:avLst/>
          </a:prstGeom>
          <a:noFill/>
        </p:spPr>
        <p:txBody>
          <a:bodyPr wrap="square">
            <a:spAutoFit/>
          </a:bodyPr>
          <a:lstStyle/>
          <a:p>
            <a:r>
              <a:rPr lang="en-GB" sz="18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800" dirty="0">
                <a:effectLst/>
                <a:latin typeface="Arial" panose="020B0604020202020204" pitchFamily="34" charset="0"/>
                <a:ea typeface="Times New Roman" panose="02020603050405020304" pitchFamily="18" charset="0"/>
              </a:rPr>
              <a:t> </a:t>
            </a:r>
            <a:endParaRPr lang="en-GB" dirty="0"/>
          </a:p>
        </p:txBody>
      </p:sp>
    </p:spTree>
    <p:extLst>
      <p:ext uri="{BB962C8B-B14F-4D97-AF65-F5344CB8AC3E}">
        <p14:creationId xmlns:p14="http://schemas.microsoft.com/office/powerpoint/2010/main" val="1271900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TotalTime>
  <Words>752</Words>
  <Application>Microsoft Office PowerPoint</Application>
  <PresentationFormat>On-screen Show (4:3)</PresentationFormat>
  <Paragraphs>74</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Cambria Math</vt:lpstr>
      <vt:lpstr>ReithSans</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Density-of-space-materials-presentation</dc:title>
  <dc:creator>Attainment in Education Ltd</dc:creator>
  <cp:keywords>density, mass, volume, science ks2, materials resource, ks2 materials, experiment science primary, primary density, primary mass resource, primary volume resource, lesson plan density, James Webb Space Telescope resources, JWST schools, JWST activity, space resources, solar system resources, Density-of-space-materials-activity</cp:keywords>
  <cp:lastModifiedBy>Marie Neighbour</cp:lastModifiedBy>
  <cp:revision>10</cp:revision>
  <dcterms:created xsi:type="dcterms:W3CDTF">2021-08-26T13:35:52Z</dcterms:created>
  <dcterms:modified xsi:type="dcterms:W3CDTF">2024-02-23T13:55:13Z</dcterms:modified>
</cp:coreProperties>
</file>