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8"/>
  </p:notesMasterIdLst>
  <p:sldIdLst>
    <p:sldId id="256" r:id="rId2"/>
    <p:sldId id="257" r:id="rId3"/>
    <p:sldId id="258" r:id="rId4"/>
    <p:sldId id="259" r:id="rId5"/>
    <p:sldId id="261" r:id="rId6"/>
    <p:sldId id="260" r:id="rId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465"/>
    <p:restoredTop sz="94674"/>
  </p:normalViewPr>
  <p:slideViewPr>
    <p:cSldViewPr snapToGrid="0" snapToObjects="1">
      <p:cViewPr varScale="1">
        <p:scale>
          <a:sx n="106" d="100"/>
          <a:sy n="106" d="100"/>
        </p:scale>
        <p:origin x="126" y="81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F15C41E-7453-4F26-9A02-EED42E05C1AE}" type="datetimeFigureOut">
              <a:rPr lang="en-GB" smtClean="0"/>
              <a:t>19/09/2024</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3D0312-7736-44E9-BA96-EEB62BB85D32}" type="slidenum">
              <a:rPr lang="en-GB" smtClean="0"/>
              <a:t>‹#›</a:t>
            </a:fld>
            <a:endParaRPr lang="en-GB"/>
          </a:p>
        </p:txBody>
      </p:sp>
    </p:spTree>
    <p:extLst>
      <p:ext uri="{BB962C8B-B14F-4D97-AF65-F5344CB8AC3E}">
        <p14:creationId xmlns:p14="http://schemas.microsoft.com/office/powerpoint/2010/main" val="14190591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Discuss the importance of understanding aerodynamics with the class.</a:t>
            </a:r>
          </a:p>
          <a:p>
            <a:endParaRPr lang="en-GB" dirty="0"/>
          </a:p>
        </p:txBody>
      </p:sp>
      <p:sp>
        <p:nvSpPr>
          <p:cNvPr id="4" name="Slide Number Placeholder 3"/>
          <p:cNvSpPr>
            <a:spLocks noGrp="1"/>
          </p:cNvSpPr>
          <p:nvPr>
            <p:ph type="sldNum" sz="quarter" idx="5"/>
          </p:nvPr>
        </p:nvSpPr>
        <p:spPr/>
        <p:txBody>
          <a:bodyPr/>
          <a:lstStyle/>
          <a:p>
            <a:fld id="{F03D0312-7736-44E9-BA96-EEB62BB85D32}" type="slidenum">
              <a:rPr lang="en-GB" smtClean="0"/>
              <a:t>3</a:t>
            </a:fld>
            <a:endParaRPr lang="en-GB"/>
          </a:p>
        </p:txBody>
      </p:sp>
    </p:spTree>
    <p:extLst>
      <p:ext uri="{BB962C8B-B14F-4D97-AF65-F5344CB8AC3E}">
        <p14:creationId xmlns:p14="http://schemas.microsoft.com/office/powerpoint/2010/main" val="41706302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Explain how aerofoils work using the key terms outlined.</a:t>
            </a:r>
          </a:p>
          <a:p>
            <a:endParaRPr lang="en-GB" dirty="0"/>
          </a:p>
        </p:txBody>
      </p:sp>
      <p:sp>
        <p:nvSpPr>
          <p:cNvPr id="4" name="Slide Number Placeholder 3"/>
          <p:cNvSpPr>
            <a:spLocks noGrp="1"/>
          </p:cNvSpPr>
          <p:nvPr>
            <p:ph type="sldNum" sz="quarter" idx="5"/>
          </p:nvPr>
        </p:nvSpPr>
        <p:spPr/>
        <p:txBody>
          <a:bodyPr/>
          <a:lstStyle/>
          <a:p>
            <a:fld id="{F03D0312-7736-44E9-BA96-EEB62BB85D32}" type="slidenum">
              <a:rPr lang="en-GB" smtClean="0"/>
              <a:t>4</a:t>
            </a:fld>
            <a:endParaRPr lang="en-GB"/>
          </a:p>
        </p:txBody>
      </p:sp>
    </p:spTree>
    <p:extLst>
      <p:ext uri="{BB962C8B-B14F-4D97-AF65-F5344CB8AC3E}">
        <p14:creationId xmlns:p14="http://schemas.microsoft.com/office/powerpoint/2010/main" val="9077788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Air could be applied by blowing or using an electric fan on a low setting. The aerofoil could also be attached to the desk with a piece of string </a:t>
            </a:r>
            <a:r>
              <a:rPr lang="en-GB" dirty="0" err="1"/>
              <a:t>string</a:t>
            </a:r>
            <a:r>
              <a:rPr lang="en-GB" dirty="0"/>
              <a:t> during the testing to prevent it from moving backwards too far and so that flight can be more easily observed; this could be fed through the space inside the aerofoil, and taped to the desktop at both ends, allowing some slack so that it can raise/fly. Alternatively a wood dowel could be inserted through a hole made in the top and bottom of the aerofoil. Half a piece of A4 paper (A5 size) is suitable for use in making the aerofoil.</a:t>
            </a:r>
          </a:p>
          <a:p>
            <a:endParaRPr lang="en-GB" dirty="0"/>
          </a:p>
        </p:txBody>
      </p:sp>
      <p:sp>
        <p:nvSpPr>
          <p:cNvPr id="4" name="Slide Number Placeholder 3"/>
          <p:cNvSpPr>
            <a:spLocks noGrp="1"/>
          </p:cNvSpPr>
          <p:nvPr>
            <p:ph type="sldNum" sz="quarter" idx="5"/>
          </p:nvPr>
        </p:nvSpPr>
        <p:spPr/>
        <p:txBody>
          <a:bodyPr/>
          <a:lstStyle/>
          <a:p>
            <a:fld id="{F03D0312-7736-44E9-BA96-EEB62BB85D32}" type="slidenum">
              <a:rPr lang="en-GB" smtClean="0"/>
              <a:t>5</a:t>
            </a:fld>
            <a:endParaRPr lang="en-GB"/>
          </a:p>
        </p:txBody>
      </p:sp>
    </p:spTree>
    <p:extLst>
      <p:ext uri="{BB962C8B-B14F-4D97-AF65-F5344CB8AC3E}">
        <p14:creationId xmlns:p14="http://schemas.microsoft.com/office/powerpoint/2010/main" val="30765064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Discuss the results and how different designs of aerofoils affect flight.</a:t>
            </a:r>
          </a:p>
          <a:p>
            <a:endParaRPr lang="en-GB" dirty="0"/>
          </a:p>
        </p:txBody>
      </p:sp>
      <p:sp>
        <p:nvSpPr>
          <p:cNvPr id="4" name="Slide Number Placeholder 3"/>
          <p:cNvSpPr>
            <a:spLocks noGrp="1"/>
          </p:cNvSpPr>
          <p:nvPr>
            <p:ph type="sldNum" sz="quarter" idx="5"/>
          </p:nvPr>
        </p:nvSpPr>
        <p:spPr/>
        <p:txBody>
          <a:bodyPr/>
          <a:lstStyle/>
          <a:p>
            <a:fld id="{F03D0312-7736-44E9-BA96-EEB62BB85D32}" type="slidenum">
              <a:rPr lang="en-GB" smtClean="0"/>
              <a:t>6</a:t>
            </a:fld>
            <a:endParaRPr lang="en-GB"/>
          </a:p>
        </p:txBody>
      </p:sp>
    </p:spTree>
    <p:extLst>
      <p:ext uri="{BB962C8B-B14F-4D97-AF65-F5344CB8AC3E}">
        <p14:creationId xmlns:p14="http://schemas.microsoft.com/office/powerpoint/2010/main" val="30972978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9/19/2024</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12050983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9/19/2024</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139327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9/19/2024</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917596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9/19/2024</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11703658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9/19/2024</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15365046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9/19/2024</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5425956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9/19/2024</a:t>
            </a:fld>
            <a:endParaRPr lang="en-US"/>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11902134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9/19/2024</a:t>
            </a:fld>
            <a:endParaRPr lang="en-US"/>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1077025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9/19/2024</a:t>
            </a:fld>
            <a:endParaRPr lang="en-US"/>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19750228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9/19/2024</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5545771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9/19/2024</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6996867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3">
            <a:extLst>
              <a:ext uri="{FF2B5EF4-FFF2-40B4-BE49-F238E27FC236}">
                <a16:creationId xmlns:a16="http://schemas.microsoft.com/office/drawing/2014/main" id="{96BADE3F-E5E9-DA06-C22A-E5C724BCBBAD}"/>
              </a:ext>
            </a:extLst>
          </p:cNvPr>
          <p:cNvSpPr/>
          <p:nvPr userDrawn="1"/>
        </p:nvSpPr>
        <p:spPr>
          <a:xfrm>
            <a:off x="7228573" y="6277510"/>
            <a:ext cx="1638025" cy="40069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724491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5BFB1E-A6B2-B70C-0352-7F6DA1080423}"/>
              </a:ext>
            </a:extLst>
          </p:cNvPr>
          <p:cNvSpPr>
            <a:spLocks noGrp="1"/>
          </p:cNvSpPr>
          <p:nvPr>
            <p:ph type="ctrTitle"/>
          </p:nvPr>
        </p:nvSpPr>
        <p:spPr>
          <a:xfrm>
            <a:off x="685800" y="1545090"/>
            <a:ext cx="7772400" cy="1909762"/>
          </a:xfrm>
        </p:spPr>
        <p:txBody>
          <a:bodyPr/>
          <a:lstStyle/>
          <a:p>
            <a:r>
              <a:rPr lang="en-GB" b="1" dirty="0"/>
              <a:t>What is</a:t>
            </a:r>
            <a:br>
              <a:rPr lang="en-GB" b="1" dirty="0"/>
            </a:br>
            <a:r>
              <a:rPr lang="en-GB" b="1" dirty="0"/>
              <a:t> Aerodynamics?</a:t>
            </a:r>
          </a:p>
        </p:txBody>
      </p:sp>
      <p:sp>
        <p:nvSpPr>
          <p:cNvPr id="3" name="Subtitle 2">
            <a:extLst>
              <a:ext uri="{FF2B5EF4-FFF2-40B4-BE49-F238E27FC236}">
                <a16:creationId xmlns:a16="http://schemas.microsoft.com/office/drawing/2014/main" id="{0F80F4DF-8E12-DC87-ADFE-9CBF6E55B1E3}"/>
              </a:ext>
            </a:extLst>
          </p:cNvPr>
          <p:cNvSpPr>
            <a:spLocks noGrp="1"/>
          </p:cNvSpPr>
          <p:nvPr>
            <p:ph type="subTitle" idx="1"/>
          </p:nvPr>
        </p:nvSpPr>
        <p:spPr>
          <a:xfrm>
            <a:off x="1143000" y="4040154"/>
            <a:ext cx="6858000" cy="1217645"/>
          </a:xfrm>
        </p:spPr>
        <p:txBody>
          <a:bodyPr/>
          <a:lstStyle/>
          <a:p>
            <a:r>
              <a:rPr lang="en-GB" dirty="0"/>
              <a:t>Making and testing an aerofoil</a:t>
            </a:r>
          </a:p>
        </p:txBody>
      </p:sp>
    </p:spTree>
    <p:extLst>
      <p:ext uri="{BB962C8B-B14F-4D97-AF65-F5344CB8AC3E}">
        <p14:creationId xmlns:p14="http://schemas.microsoft.com/office/powerpoint/2010/main" val="11234738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54EB545-49B9-52B7-419E-5A70C621FA41}"/>
              </a:ext>
            </a:extLst>
          </p:cNvPr>
          <p:cNvSpPr txBox="1"/>
          <p:nvPr/>
        </p:nvSpPr>
        <p:spPr>
          <a:xfrm>
            <a:off x="744682" y="1397674"/>
            <a:ext cx="7654636" cy="4062651"/>
          </a:xfrm>
          <a:prstGeom prst="rect">
            <a:avLst/>
          </a:prstGeom>
          <a:noFill/>
        </p:spPr>
        <p:txBody>
          <a:bodyPr wrap="square">
            <a:spAutoFit/>
          </a:bodyPr>
          <a:lstStyle/>
          <a:p>
            <a:pPr marL="0" marR="0">
              <a:spcBef>
                <a:spcPts val="0"/>
              </a:spcBef>
              <a:spcAft>
                <a:spcPts val="0"/>
              </a:spcAft>
            </a:pPr>
            <a:r>
              <a:rPr lang="en-GB" sz="1800" b="1" dirty="0">
                <a:effectLst/>
                <a:latin typeface="Arial" panose="020B0604020202020204" pitchFamily="34" charset="0"/>
              </a:rPr>
              <a:t>Stay safe  </a:t>
            </a:r>
            <a:endParaRPr lang="en-GB" sz="1800" dirty="0">
              <a:effectLst/>
              <a:latin typeface="Arial" panose="020B0604020202020204" pitchFamily="34" charset="0"/>
            </a:endParaRPr>
          </a:p>
          <a:p>
            <a:pPr marL="0" marR="0">
              <a:spcBef>
                <a:spcPts val="0"/>
              </a:spcBef>
              <a:spcAft>
                <a:spcPts val="0"/>
              </a:spcAft>
            </a:pPr>
            <a:r>
              <a:rPr lang="en-GB" sz="1800" dirty="0">
                <a:effectLst/>
                <a:latin typeface="Arial" panose="020B0604020202020204" pitchFamily="34" charset="0"/>
              </a:rPr>
              <a:t>Whether you are a scientist researching a new medicine or an engineer solving climate change, safety always comes first. An adult must always be around and supervising when doing this activity. You are responsible for:</a:t>
            </a:r>
          </a:p>
          <a:p>
            <a:pPr marL="0" marR="0">
              <a:spcBef>
                <a:spcPts val="0"/>
              </a:spcBef>
              <a:spcAft>
                <a:spcPts val="0"/>
              </a:spcAft>
            </a:pPr>
            <a:r>
              <a:rPr lang="en-GB" sz="1800" dirty="0">
                <a:effectLst/>
                <a:latin typeface="Arial" panose="020B0604020202020204" pitchFamily="34" charset="0"/>
              </a:rPr>
              <a:t> </a:t>
            </a:r>
          </a:p>
          <a:p>
            <a:pPr marL="0" marR="0">
              <a:spcBef>
                <a:spcPts val="0"/>
              </a:spcBef>
              <a:spcAft>
                <a:spcPts val="0"/>
              </a:spcAft>
            </a:pPr>
            <a:r>
              <a:rPr lang="en-GB" sz="1800" dirty="0">
                <a:effectLst/>
                <a:latin typeface="Arial" panose="020B0604020202020204" pitchFamily="34" charset="0"/>
              </a:rPr>
              <a:t>•        ensuring that any equipment used for this activity is in good working condition</a:t>
            </a:r>
          </a:p>
          <a:p>
            <a:pPr marL="0" marR="0">
              <a:spcBef>
                <a:spcPts val="0"/>
              </a:spcBef>
              <a:spcAft>
                <a:spcPts val="0"/>
              </a:spcAft>
            </a:pPr>
            <a:r>
              <a:rPr lang="en-GB" sz="1800" dirty="0">
                <a:effectLst/>
                <a:latin typeface="Arial" panose="020B0604020202020204" pitchFamily="34" charset="0"/>
              </a:rPr>
              <a:t>•        behaving sensibly and following any safety instructions so as not to hurt or injure yourself or others </a:t>
            </a:r>
          </a:p>
          <a:p>
            <a:pPr marL="0" marR="0">
              <a:spcBef>
                <a:spcPts val="0"/>
              </a:spcBef>
              <a:spcAft>
                <a:spcPts val="0"/>
              </a:spcAft>
            </a:pPr>
            <a:r>
              <a:rPr lang="en-GB" sz="1800" dirty="0">
                <a:effectLst/>
                <a:latin typeface="Arial" panose="020B0604020202020204" pitchFamily="34" charset="0"/>
              </a:rPr>
              <a:t> </a:t>
            </a:r>
          </a:p>
          <a:p>
            <a:pPr marL="0" marR="0">
              <a:spcBef>
                <a:spcPts val="0"/>
              </a:spcBef>
              <a:spcAft>
                <a:spcPts val="0"/>
              </a:spcAft>
            </a:pPr>
            <a:r>
              <a:rPr lang="en-GB" sz="1800" dirty="0">
                <a:effectLst/>
                <a:latin typeface="Arial" panose="020B0604020202020204" pitchFamily="34" charset="0"/>
              </a:rPr>
              <a:t>Please note that in the absence of any negligence or other breach of duty by us, this activity is carried out at your own risk. It is important to take extra care at the stages marked with this symbol: </a:t>
            </a:r>
            <a:r>
              <a:rPr lang="en-GB" sz="2400" dirty="0">
                <a:effectLst/>
                <a:latin typeface="Segoe UI Emoji" panose="020B0502040204020203" pitchFamily="34" charset="0"/>
              </a:rPr>
              <a:t>⚠ </a:t>
            </a:r>
            <a:endParaRPr lang="en-GB" sz="2400" dirty="0">
              <a:effectLst/>
              <a:latin typeface="Calibri" panose="020F0502020204030204" pitchFamily="34" charset="0"/>
            </a:endParaRPr>
          </a:p>
        </p:txBody>
      </p:sp>
    </p:spTree>
    <p:extLst>
      <p:ext uri="{BB962C8B-B14F-4D97-AF65-F5344CB8AC3E}">
        <p14:creationId xmlns:p14="http://schemas.microsoft.com/office/powerpoint/2010/main" val="25007846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1C972B-FFC5-E16D-1647-8FBF364A7D77}"/>
              </a:ext>
            </a:extLst>
          </p:cNvPr>
          <p:cNvSpPr txBox="1">
            <a:spLocks/>
          </p:cNvSpPr>
          <p:nvPr/>
        </p:nvSpPr>
        <p:spPr>
          <a:xfrm>
            <a:off x="628650" y="1370632"/>
            <a:ext cx="78867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b="1" dirty="0"/>
              <a:t>What is aerodynamics?</a:t>
            </a:r>
          </a:p>
        </p:txBody>
      </p:sp>
      <p:sp>
        <p:nvSpPr>
          <p:cNvPr id="3" name="Content Placeholder 2">
            <a:extLst>
              <a:ext uri="{FF2B5EF4-FFF2-40B4-BE49-F238E27FC236}">
                <a16:creationId xmlns:a16="http://schemas.microsoft.com/office/drawing/2014/main" id="{B9FD1C8B-5147-4EF9-AED8-EB3BF7FFC85B}"/>
              </a:ext>
            </a:extLst>
          </p:cNvPr>
          <p:cNvSpPr txBox="1">
            <a:spLocks/>
          </p:cNvSpPr>
          <p:nvPr/>
        </p:nvSpPr>
        <p:spPr>
          <a:xfrm>
            <a:off x="628650" y="2495304"/>
            <a:ext cx="7886700" cy="319674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t>Aerodynamics is the study of how solid objects </a:t>
            </a:r>
            <a:r>
              <a:rPr lang="en-GB" b="1"/>
              <a:t>move through the air.</a:t>
            </a:r>
          </a:p>
          <a:p>
            <a:r>
              <a:rPr lang="en-GB"/>
              <a:t>It is crucial to understanding how </a:t>
            </a:r>
            <a:r>
              <a:rPr lang="en-GB" b="1"/>
              <a:t>aircraft</a:t>
            </a:r>
            <a:r>
              <a:rPr lang="en-GB"/>
              <a:t> are able to </a:t>
            </a:r>
            <a:r>
              <a:rPr lang="en-GB" b="1"/>
              <a:t>fly.</a:t>
            </a:r>
            <a:endParaRPr lang="en-GB" b="1" dirty="0"/>
          </a:p>
        </p:txBody>
      </p:sp>
      <p:pic>
        <p:nvPicPr>
          <p:cNvPr id="4" name="Picture 2" descr="Aeroplane, Airliner, Airbus, Airplane, Fly, Jet, Plane">
            <a:extLst>
              <a:ext uri="{FF2B5EF4-FFF2-40B4-BE49-F238E27FC236}">
                <a16:creationId xmlns:a16="http://schemas.microsoft.com/office/drawing/2014/main" id="{490307C5-2C54-B8EC-48CD-ABF4250BB8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4138206"/>
            <a:ext cx="2673886" cy="17547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46066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ED2C69-5F76-F63A-5FBB-02ADD7025EC7}"/>
              </a:ext>
            </a:extLst>
          </p:cNvPr>
          <p:cNvSpPr txBox="1">
            <a:spLocks/>
          </p:cNvSpPr>
          <p:nvPr/>
        </p:nvSpPr>
        <p:spPr>
          <a:xfrm>
            <a:off x="755072" y="1370632"/>
            <a:ext cx="7473003"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a:t>Lift, drag and thrust</a:t>
            </a:r>
            <a:endParaRPr lang="en-GB" b="1" dirty="0"/>
          </a:p>
        </p:txBody>
      </p:sp>
      <p:sp>
        <p:nvSpPr>
          <p:cNvPr id="3" name="Content Placeholder 2">
            <a:extLst>
              <a:ext uri="{FF2B5EF4-FFF2-40B4-BE49-F238E27FC236}">
                <a16:creationId xmlns:a16="http://schemas.microsoft.com/office/drawing/2014/main" id="{0F4E0F39-1B3F-D2CC-1E68-BA3660C2EA98}"/>
              </a:ext>
            </a:extLst>
          </p:cNvPr>
          <p:cNvSpPr txBox="1">
            <a:spLocks/>
          </p:cNvSpPr>
          <p:nvPr/>
        </p:nvSpPr>
        <p:spPr>
          <a:xfrm>
            <a:off x="602633" y="2390617"/>
            <a:ext cx="3969367" cy="3442996"/>
          </a:xfrm>
          <a:prstGeom prst="rect">
            <a:avLst/>
          </a:prstGeom>
        </p:spPr>
        <p:txBody>
          <a:bodyPr>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t>Lift is the force that </a:t>
            </a:r>
            <a:r>
              <a:rPr lang="en-GB" b="1"/>
              <a:t>opposes the weight </a:t>
            </a:r>
            <a:r>
              <a:rPr lang="en-GB"/>
              <a:t>of an aircraft, causing it to move </a:t>
            </a:r>
            <a:r>
              <a:rPr lang="en-GB" b="1"/>
              <a:t>upwards.</a:t>
            </a:r>
          </a:p>
          <a:p>
            <a:r>
              <a:rPr lang="en-GB"/>
              <a:t>Drag is the force that </a:t>
            </a:r>
            <a:r>
              <a:rPr lang="en-GB" b="1"/>
              <a:t>opposes the forward motion </a:t>
            </a:r>
            <a:r>
              <a:rPr lang="en-GB"/>
              <a:t>of an aircraft through the air.</a:t>
            </a:r>
          </a:p>
          <a:p>
            <a:r>
              <a:rPr lang="en-GB"/>
              <a:t>Thrust is the </a:t>
            </a:r>
            <a:r>
              <a:rPr lang="en-GB" b="1"/>
              <a:t>pushing</a:t>
            </a:r>
            <a:r>
              <a:rPr lang="en-GB"/>
              <a:t> force that moves an aircraft </a:t>
            </a:r>
            <a:r>
              <a:rPr lang="en-GB" b="1"/>
              <a:t>forwards </a:t>
            </a:r>
            <a:r>
              <a:rPr lang="en-GB"/>
              <a:t>through the air.</a:t>
            </a:r>
            <a:endParaRPr lang="en-GB" dirty="0"/>
          </a:p>
        </p:txBody>
      </p:sp>
      <p:pic>
        <p:nvPicPr>
          <p:cNvPr id="4" name="Picture 2" descr="File:Aeroforces.svg">
            <a:extLst>
              <a:ext uri="{FF2B5EF4-FFF2-40B4-BE49-F238E27FC236}">
                <a16:creationId xmlns:a16="http://schemas.microsoft.com/office/drawing/2014/main" id="{64C3553E-9567-8E2D-DEF5-9DEAEDF76C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34408" y="2425607"/>
            <a:ext cx="5209592" cy="23899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9F868263-FB6A-79FE-0596-2E755F288632}"/>
              </a:ext>
            </a:extLst>
          </p:cNvPr>
          <p:cNvSpPr txBox="1"/>
          <p:nvPr/>
        </p:nvSpPr>
        <p:spPr>
          <a:xfrm>
            <a:off x="4959624" y="4569938"/>
            <a:ext cx="3796751" cy="1015663"/>
          </a:xfrm>
          <a:prstGeom prst="rect">
            <a:avLst/>
          </a:prstGeom>
          <a:noFill/>
        </p:spPr>
        <p:txBody>
          <a:bodyPr wrap="square" rtlCol="0">
            <a:spAutoFit/>
          </a:bodyPr>
          <a:lstStyle/>
          <a:p>
            <a:r>
              <a:rPr lang="en-GB" sz="2000" dirty="0">
                <a:solidFill>
                  <a:schemeClr val="accent5"/>
                </a:solidFill>
              </a:rPr>
              <a:t>Aerofoils, or wings, allow aircraft to achieve flight by </a:t>
            </a:r>
            <a:r>
              <a:rPr lang="en-GB" sz="2000" b="1" dirty="0">
                <a:solidFill>
                  <a:schemeClr val="accent5"/>
                </a:solidFill>
              </a:rPr>
              <a:t>reducing drag </a:t>
            </a:r>
            <a:r>
              <a:rPr lang="en-GB" sz="2000" dirty="0">
                <a:solidFill>
                  <a:schemeClr val="accent5"/>
                </a:solidFill>
              </a:rPr>
              <a:t>and </a:t>
            </a:r>
            <a:r>
              <a:rPr lang="en-GB" sz="2000" b="1" dirty="0">
                <a:solidFill>
                  <a:schemeClr val="accent5"/>
                </a:solidFill>
              </a:rPr>
              <a:t>increasing lift.</a:t>
            </a:r>
          </a:p>
        </p:txBody>
      </p:sp>
    </p:spTree>
    <p:extLst>
      <p:ext uri="{BB962C8B-B14F-4D97-AF65-F5344CB8AC3E}">
        <p14:creationId xmlns:p14="http://schemas.microsoft.com/office/powerpoint/2010/main" val="25018394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3E841AA5-AD9B-D768-BD9B-881BDF71CC94}"/>
              </a:ext>
            </a:extLst>
          </p:cNvPr>
          <p:cNvSpPr txBox="1">
            <a:spLocks/>
          </p:cNvSpPr>
          <p:nvPr/>
        </p:nvSpPr>
        <p:spPr>
          <a:xfrm>
            <a:off x="345232" y="1287936"/>
            <a:ext cx="7886700" cy="88003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a:t>Making an aerofoil</a:t>
            </a:r>
            <a:endParaRPr lang="en-GB" b="1" dirty="0"/>
          </a:p>
        </p:txBody>
      </p:sp>
      <p:sp>
        <p:nvSpPr>
          <p:cNvPr id="4" name="Content Placeholder 2">
            <a:extLst>
              <a:ext uri="{FF2B5EF4-FFF2-40B4-BE49-F238E27FC236}">
                <a16:creationId xmlns:a16="http://schemas.microsoft.com/office/drawing/2014/main" id="{D2C472DA-DA7F-8514-B365-0260AA1F10ED}"/>
              </a:ext>
            </a:extLst>
          </p:cNvPr>
          <p:cNvSpPr txBox="1">
            <a:spLocks/>
          </p:cNvSpPr>
          <p:nvPr/>
        </p:nvSpPr>
        <p:spPr>
          <a:xfrm>
            <a:off x="345232" y="2146511"/>
            <a:ext cx="4991862" cy="3866945"/>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dirty="0"/>
              <a:t>You are now going to </a:t>
            </a:r>
            <a:r>
              <a:rPr lang="en-GB" b="1" dirty="0"/>
              <a:t>make and test </a:t>
            </a:r>
            <a:r>
              <a:rPr lang="en-GB" dirty="0"/>
              <a:t>an aerofoil:</a:t>
            </a:r>
          </a:p>
          <a:p>
            <a:pPr marL="450850" lvl="1" indent="-450850"/>
            <a:r>
              <a:rPr lang="en-GB" b="1" dirty="0"/>
              <a:t>Fold</a:t>
            </a:r>
            <a:r>
              <a:rPr lang="en-GB" dirty="0"/>
              <a:t> your piece of </a:t>
            </a:r>
            <a:r>
              <a:rPr lang="en-GB" b="1" dirty="0"/>
              <a:t>paper </a:t>
            </a:r>
            <a:r>
              <a:rPr lang="en-GB" dirty="0"/>
              <a:t>in half.</a:t>
            </a:r>
          </a:p>
          <a:p>
            <a:pPr marL="450850" lvl="1" indent="-450850"/>
            <a:r>
              <a:rPr lang="en-GB" dirty="0"/>
              <a:t>Create an </a:t>
            </a:r>
            <a:r>
              <a:rPr lang="en-GB" b="1" dirty="0"/>
              <a:t>upwards camber </a:t>
            </a:r>
            <a:r>
              <a:rPr lang="en-GB" dirty="0"/>
              <a:t>by moving the top end of the paper back slightly from the bottom end.</a:t>
            </a:r>
          </a:p>
          <a:p>
            <a:pPr marL="450850" lvl="1" indent="-450850"/>
            <a:r>
              <a:rPr lang="en-GB" b="1" dirty="0"/>
              <a:t>Stick</a:t>
            </a:r>
            <a:r>
              <a:rPr lang="en-GB" dirty="0"/>
              <a:t> the top end down with </a:t>
            </a:r>
            <a:r>
              <a:rPr lang="en-GB" b="1" dirty="0"/>
              <a:t>tape.</a:t>
            </a:r>
          </a:p>
          <a:p>
            <a:pPr marL="450850" lvl="1" indent="-450850"/>
            <a:r>
              <a:rPr lang="en-GB" dirty="0"/>
              <a:t>Put your aerofoil on your desk and  </a:t>
            </a:r>
            <a:r>
              <a:rPr lang="en-GB" b="1" dirty="0"/>
              <a:t>apply moving air </a:t>
            </a:r>
            <a:r>
              <a:rPr lang="en-GB" dirty="0"/>
              <a:t>to the front of it, level with the edge of the table. </a:t>
            </a:r>
            <a:r>
              <a:rPr lang="en-GB" b="1" dirty="0"/>
              <a:t>What happens?</a:t>
            </a:r>
          </a:p>
          <a:p>
            <a:endParaRPr lang="en-GB" dirty="0"/>
          </a:p>
        </p:txBody>
      </p:sp>
      <p:pic>
        <p:nvPicPr>
          <p:cNvPr id="5" name="Picture 4">
            <a:extLst>
              <a:ext uri="{FF2B5EF4-FFF2-40B4-BE49-F238E27FC236}">
                <a16:creationId xmlns:a16="http://schemas.microsoft.com/office/drawing/2014/main" id="{75B3CFBE-ECCD-1F16-E78D-8F8F21B8C179}"/>
              </a:ext>
            </a:extLst>
          </p:cNvPr>
          <p:cNvPicPr>
            <a:picLocks noChangeAspect="1"/>
          </p:cNvPicPr>
          <p:nvPr/>
        </p:nvPicPr>
        <p:blipFill>
          <a:blip r:embed="rId3"/>
          <a:stretch>
            <a:fillRect/>
          </a:stretch>
        </p:blipFill>
        <p:spPr>
          <a:xfrm>
            <a:off x="5542384" y="1453135"/>
            <a:ext cx="3256384" cy="1954763"/>
          </a:xfrm>
          <a:prstGeom prst="rect">
            <a:avLst/>
          </a:prstGeom>
        </p:spPr>
      </p:pic>
      <p:pic>
        <p:nvPicPr>
          <p:cNvPr id="6" name="Picture 5">
            <a:extLst>
              <a:ext uri="{FF2B5EF4-FFF2-40B4-BE49-F238E27FC236}">
                <a16:creationId xmlns:a16="http://schemas.microsoft.com/office/drawing/2014/main" id="{B8C94667-B1CB-4C44-DC48-83ECE888ECD0}"/>
              </a:ext>
            </a:extLst>
          </p:cNvPr>
          <p:cNvPicPr>
            <a:picLocks noChangeAspect="1"/>
          </p:cNvPicPr>
          <p:nvPr/>
        </p:nvPicPr>
        <p:blipFill>
          <a:blip r:embed="rId4"/>
          <a:stretch>
            <a:fillRect/>
          </a:stretch>
        </p:blipFill>
        <p:spPr>
          <a:xfrm>
            <a:off x="5542384" y="3585289"/>
            <a:ext cx="3256384" cy="2115856"/>
          </a:xfrm>
          <a:prstGeom prst="rect">
            <a:avLst/>
          </a:prstGeom>
        </p:spPr>
      </p:pic>
    </p:spTree>
    <p:extLst>
      <p:ext uri="{BB962C8B-B14F-4D97-AF65-F5344CB8AC3E}">
        <p14:creationId xmlns:p14="http://schemas.microsoft.com/office/powerpoint/2010/main" val="29484729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4F7708-900B-FFA1-330F-1A85C080386A}"/>
              </a:ext>
            </a:extLst>
          </p:cNvPr>
          <p:cNvSpPr txBox="1">
            <a:spLocks/>
          </p:cNvSpPr>
          <p:nvPr/>
        </p:nvSpPr>
        <p:spPr>
          <a:xfrm>
            <a:off x="628650" y="1370632"/>
            <a:ext cx="78867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t>Different aerofoil shapes</a:t>
            </a:r>
          </a:p>
        </p:txBody>
      </p:sp>
      <p:sp>
        <p:nvSpPr>
          <p:cNvPr id="3" name="Content Placeholder 2">
            <a:extLst>
              <a:ext uri="{FF2B5EF4-FFF2-40B4-BE49-F238E27FC236}">
                <a16:creationId xmlns:a16="http://schemas.microsoft.com/office/drawing/2014/main" id="{04B52739-0E7F-0606-367A-A77F8DCF5F61}"/>
              </a:ext>
            </a:extLst>
          </p:cNvPr>
          <p:cNvSpPr txBox="1">
            <a:spLocks/>
          </p:cNvSpPr>
          <p:nvPr/>
        </p:nvSpPr>
        <p:spPr>
          <a:xfrm>
            <a:off x="628650" y="2459522"/>
            <a:ext cx="7886700" cy="319674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a:t>Different </a:t>
            </a:r>
            <a:r>
              <a:rPr lang="en-GB" b="1"/>
              <a:t>shapes </a:t>
            </a:r>
            <a:r>
              <a:rPr lang="en-GB"/>
              <a:t>affect how an aerofoil works. </a:t>
            </a:r>
          </a:p>
          <a:p>
            <a:pPr marL="0" indent="0">
              <a:buFont typeface="Arial" panose="020B0604020202020204" pitchFamily="34" charset="0"/>
              <a:buNone/>
            </a:pPr>
            <a:r>
              <a:rPr lang="en-GB"/>
              <a:t>Try each of the following:</a:t>
            </a:r>
          </a:p>
          <a:p>
            <a:pPr marL="450850" lvl="1" indent="-450850"/>
            <a:r>
              <a:rPr lang="en-GB"/>
              <a:t>Create an aerofoil with a </a:t>
            </a:r>
            <a:r>
              <a:rPr lang="en-GB" b="1"/>
              <a:t>flat bottom </a:t>
            </a:r>
            <a:r>
              <a:rPr lang="en-GB"/>
              <a:t>and</a:t>
            </a:r>
            <a:r>
              <a:rPr lang="en-GB" b="1"/>
              <a:t> small</a:t>
            </a:r>
            <a:r>
              <a:rPr lang="en-GB"/>
              <a:t> </a:t>
            </a:r>
            <a:r>
              <a:rPr lang="en-GB" b="1"/>
              <a:t>upwards camber.</a:t>
            </a:r>
          </a:p>
          <a:p>
            <a:pPr marL="450850" lvl="1" indent="-450850"/>
            <a:r>
              <a:rPr lang="en-GB"/>
              <a:t>Create an aerofoil with a </a:t>
            </a:r>
            <a:r>
              <a:rPr lang="en-GB" b="1"/>
              <a:t>flat bottom </a:t>
            </a:r>
            <a:r>
              <a:rPr lang="en-GB"/>
              <a:t>and a</a:t>
            </a:r>
            <a:r>
              <a:rPr lang="en-GB" b="1"/>
              <a:t> larger upwards camber.</a:t>
            </a:r>
          </a:p>
          <a:p>
            <a:pPr marL="450850" lvl="1" indent="-450850"/>
            <a:r>
              <a:rPr lang="en-GB"/>
              <a:t>Create an aerofoil with a </a:t>
            </a:r>
            <a:r>
              <a:rPr lang="en-GB" b="1"/>
              <a:t>square front. </a:t>
            </a:r>
            <a:endParaRPr lang="en-GB" b="1" dirty="0"/>
          </a:p>
        </p:txBody>
      </p:sp>
    </p:spTree>
    <p:extLst>
      <p:ext uri="{BB962C8B-B14F-4D97-AF65-F5344CB8AC3E}">
        <p14:creationId xmlns:p14="http://schemas.microsoft.com/office/powerpoint/2010/main" val="104710484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56</TotalTime>
  <Words>512</Words>
  <Application>Microsoft Office PowerPoint</Application>
  <PresentationFormat>On-screen Show (4:3)</PresentationFormat>
  <Paragraphs>37</Paragraphs>
  <Slides>6</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vt:i4>
      </vt:variant>
    </vt:vector>
  </HeadingPairs>
  <TitlesOfParts>
    <vt:vector size="12" baseType="lpstr">
      <vt:lpstr>Aptos</vt:lpstr>
      <vt:lpstr>Arial</vt:lpstr>
      <vt:lpstr>Calibri</vt:lpstr>
      <vt:lpstr>Calibri Light</vt:lpstr>
      <vt:lpstr>Segoe UI Emoji</vt:lpstr>
      <vt:lpstr>Office Theme</vt:lpstr>
      <vt:lpstr>What is  Aerodynamics?</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Marie Neighbour</cp:lastModifiedBy>
  <cp:revision>12</cp:revision>
  <dcterms:created xsi:type="dcterms:W3CDTF">2017-06-28T15:11:57Z</dcterms:created>
  <dcterms:modified xsi:type="dcterms:W3CDTF">2024-09-19T14:43:31Z</dcterms:modified>
</cp:coreProperties>
</file>