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58" r:id="rId3"/>
    <p:sldId id="322" r:id="rId4"/>
    <p:sldId id="333" r:id="rId5"/>
    <p:sldId id="331" r:id="rId6"/>
    <p:sldId id="33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p:restoredTop sz="90719" autoAdjust="0"/>
  </p:normalViewPr>
  <p:slideViewPr>
    <p:cSldViewPr snapToGrid="0" snapToObjects="1">
      <p:cViewPr varScale="1">
        <p:scale>
          <a:sx n="85" d="100"/>
          <a:sy n="85" d="100"/>
        </p:scale>
        <p:origin x="318" y="78"/>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5DAB-A635-4C49-99C6-06AFDAB91276}" type="datetimeFigureOut">
              <a:rPr lang="en-GB" smtClean="0"/>
              <a:t>06/05/2024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D38C6A-27F3-4D9F-AFF5-F53EC4158501}" type="slidenum">
              <a:rPr lang="en-GB" smtClean="0"/>
              <a:t>‹#›</a:t>
            </a:fld>
            <a:endParaRPr lang="en-GB" dirty="0"/>
          </a:p>
        </p:txBody>
      </p:sp>
    </p:spTree>
    <p:extLst>
      <p:ext uri="{BB962C8B-B14F-4D97-AF65-F5344CB8AC3E}">
        <p14:creationId xmlns:p14="http://schemas.microsoft.com/office/powerpoint/2010/main" val="1878473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This activity would work well as a starter or lead-in activity to ‘Making a Pinhole Camera’.</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9FAD2273-74D6-40EF-A458-75E4AFD88CD9}" type="slidenum">
              <a:rPr lang="en-GB" smtClean="0"/>
              <a:t>1</a:t>
            </a:fld>
            <a:endParaRPr lang="en-GB" dirty="0"/>
          </a:p>
        </p:txBody>
      </p:sp>
    </p:spTree>
    <p:extLst>
      <p:ext uri="{BB962C8B-B14F-4D97-AF65-F5344CB8AC3E}">
        <p14:creationId xmlns:p14="http://schemas.microsoft.com/office/powerpoint/2010/main" val="1547959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Safety Warning</a:t>
            </a:r>
          </a:p>
        </p:txBody>
      </p:sp>
      <p:sp>
        <p:nvSpPr>
          <p:cNvPr id="4" name="Slide Number Placeholder 3"/>
          <p:cNvSpPr>
            <a:spLocks noGrp="1"/>
          </p:cNvSpPr>
          <p:nvPr>
            <p:ph type="sldNum" sz="quarter" idx="10"/>
          </p:nvPr>
        </p:nvSpPr>
        <p:spPr/>
        <p:txBody>
          <a:bodyPr/>
          <a:lstStyle/>
          <a:p>
            <a:fld id="{9FAD2273-74D6-40EF-A458-75E4AFD88CD9}" type="slidenum">
              <a:rPr lang="en-GB" smtClean="0"/>
              <a:t>2</a:t>
            </a:fld>
            <a:endParaRPr lang="en-GB" dirty="0"/>
          </a:p>
        </p:txBody>
      </p:sp>
    </p:spTree>
    <p:extLst>
      <p:ext uri="{BB962C8B-B14F-4D97-AF65-F5344CB8AC3E}">
        <p14:creationId xmlns:p14="http://schemas.microsoft.com/office/powerpoint/2010/main" val="3836724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body)"/>
              </a:rPr>
              <a:t>Explain the theme of the Victorians to learners. </a:t>
            </a:r>
          </a:p>
          <a:p>
            <a:r>
              <a:rPr lang="en-GB" sz="1200" dirty="0">
                <a:effectLst/>
                <a:latin typeface="Calibri (body)"/>
                <a:ea typeface="Times New Roman" panose="02020603050405020304" pitchFamily="18" charset="0"/>
              </a:rPr>
              <a:t>Teacher could ask learners to write down five things that that they already know about the Victorians and/or the Victorian era.</a:t>
            </a:r>
          </a:p>
          <a:p>
            <a:r>
              <a:rPr lang="en-GB" sz="1200" dirty="0">
                <a:effectLst/>
                <a:latin typeface="Calibri (body)"/>
                <a:ea typeface="Times New Roman" panose="02020603050405020304" pitchFamily="18" charset="0"/>
              </a:rPr>
              <a:t>The Victorian era is sometimes also defined as being between around 1820 and 1914, based on the defining characteristics of society at the time, rather than the exact dates of Queen Victoria’s reign as monarch. Either definition, or a mixture of the two, is historically accurate to use.</a:t>
            </a:r>
          </a:p>
        </p:txBody>
      </p:sp>
      <p:sp>
        <p:nvSpPr>
          <p:cNvPr id="4" name="Slide Number Placeholder 3"/>
          <p:cNvSpPr>
            <a:spLocks noGrp="1"/>
          </p:cNvSpPr>
          <p:nvPr>
            <p:ph type="sldNum" sz="quarter" idx="5"/>
          </p:nvPr>
        </p:nvSpPr>
        <p:spPr/>
        <p:txBody>
          <a:bodyPr/>
          <a:lstStyle/>
          <a:p>
            <a:fld id="{36FFA728-7C25-4CCC-8013-DCE6384EC718}" type="slidenum">
              <a:rPr lang="en-GB" smtClean="0"/>
              <a:t>3</a:t>
            </a:fld>
            <a:endParaRPr lang="en-GB"/>
          </a:p>
        </p:txBody>
      </p:sp>
    </p:spTree>
    <p:extLst>
      <p:ext uri="{BB962C8B-B14F-4D97-AF65-F5344CB8AC3E}">
        <p14:creationId xmlns:p14="http://schemas.microsoft.com/office/powerpoint/2010/main" val="249171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teacher could explain that the first electric light was actually invented by Humphry Davy in 1802, but it was not bright or long lasting enough to be practical.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https://en.wikipedia.org/wiki/Incandescent_light_bulb</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Learners could research Edison and his work.</a:t>
            </a:r>
          </a:p>
        </p:txBody>
      </p:sp>
      <p:sp>
        <p:nvSpPr>
          <p:cNvPr id="4" name="Slide Number Placeholder 3"/>
          <p:cNvSpPr>
            <a:spLocks noGrp="1"/>
          </p:cNvSpPr>
          <p:nvPr>
            <p:ph type="sldNum" sz="quarter" idx="5"/>
          </p:nvPr>
        </p:nvSpPr>
        <p:spPr/>
        <p:txBody>
          <a:bodyPr/>
          <a:lstStyle/>
          <a:p>
            <a:fld id="{36FFA728-7C25-4CCC-8013-DCE6384EC718}" type="slidenum">
              <a:rPr lang="en-GB" smtClean="0"/>
              <a:t>4</a:t>
            </a:fld>
            <a:endParaRPr lang="en-GB"/>
          </a:p>
        </p:txBody>
      </p:sp>
    </p:spTree>
    <p:extLst>
      <p:ext uri="{BB962C8B-B14F-4D97-AF65-F5344CB8AC3E}">
        <p14:creationId xmlns:p14="http://schemas.microsoft.com/office/powerpoint/2010/main" val="643376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Learners should use two crocodile clips coloured as shown above (red for positive connection, black for negative connection) to connect the battery to the lamp holder.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An AA battery is rated at 1.5 V, so a 1.5 V lamp should be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How filament light bulbs work: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a:solidFill>
                  <a:srgbClr val="242424"/>
                </a:solidFill>
                <a:effectLst/>
                <a:highlight>
                  <a:srgbClr val="FFFFFF"/>
                </a:highlight>
                <a:latin typeface="Segoe UI" panose="020B0502040204020203" pitchFamily="34" charset="0"/>
              </a:rPr>
              <a:t>Electricity passes through, but because its flow is resisted some of its energy turns to heat. This heats the metal so it glows. The gas inside the bulb stops the metal being attacked by the air and makes it last longer. </a:t>
            </a:r>
            <a:endParaRPr lang="en-GB" dirty="0"/>
          </a:p>
        </p:txBody>
      </p:sp>
      <p:sp>
        <p:nvSpPr>
          <p:cNvPr id="4" name="Slide Number Placeholder 3"/>
          <p:cNvSpPr>
            <a:spLocks noGrp="1"/>
          </p:cNvSpPr>
          <p:nvPr>
            <p:ph type="sldNum" sz="quarter" idx="5"/>
          </p:nvPr>
        </p:nvSpPr>
        <p:spPr/>
        <p:txBody>
          <a:bodyPr/>
          <a:lstStyle/>
          <a:p>
            <a:fld id="{36FFA728-7C25-4CCC-8013-DCE6384EC718}" type="slidenum">
              <a:rPr lang="en-GB" smtClean="0"/>
              <a:t>5</a:t>
            </a:fld>
            <a:endParaRPr lang="en-GB"/>
          </a:p>
        </p:txBody>
      </p:sp>
    </p:spTree>
    <p:extLst>
      <p:ext uri="{BB962C8B-B14F-4D97-AF65-F5344CB8AC3E}">
        <p14:creationId xmlns:p14="http://schemas.microsoft.com/office/powerpoint/2010/main" val="1600078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schematic of a parallel light </a:t>
            </a:r>
            <a:r>
              <a:rPr lang="en-GB"/>
              <a:t>bulb circuit </a:t>
            </a:r>
            <a:r>
              <a:rPr lang="en-GB" dirty="0"/>
              <a:t>is shown on the slide above.</a:t>
            </a:r>
          </a:p>
        </p:txBody>
      </p:sp>
      <p:sp>
        <p:nvSpPr>
          <p:cNvPr id="4" name="Slide Number Placeholder 3"/>
          <p:cNvSpPr>
            <a:spLocks noGrp="1"/>
          </p:cNvSpPr>
          <p:nvPr>
            <p:ph type="sldNum" sz="quarter" idx="5"/>
          </p:nvPr>
        </p:nvSpPr>
        <p:spPr/>
        <p:txBody>
          <a:bodyPr/>
          <a:lstStyle/>
          <a:p>
            <a:fld id="{36FFA728-7C25-4CCC-8013-DCE6384EC718}" type="slidenum">
              <a:rPr lang="en-GB" smtClean="0"/>
              <a:t>6</a:t>
            </a:fld>
            <a:endParaRPr lang="en-GB"/>
          </a:p>
        </p:txBody>
      </p:sp>
    </p:spTree>
    <p:extLst>
      <p:ext uri="{BB962C8B-B14F-4D97-AF65-F5344CB8AC3E}">
        <p14:creationId xmlns:p14="http://schemas.microsoft.com/office/powerpoint/2010/main" val="1050052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91312"/>
            <a:ext cx="7886700" cy="699377"/>
          </a:xfrm>
        </p:spPr>
        <p:txBody>
          <a:bodyPr/>
          <a:lstStyle/>
          <a:p>
            <a:r>
              <a:rPr lang="en-US" dirty="0"/>
              <a:t>Click to edit Master title style</a:t>
            </a:r>
          </a:p>
        </p:txBody>
      </p:sp>
      <p:sp>
        <p:nvSpPr>
          <p:cNvPr id="3" name="Content Placeholder 2"/>
          <p:cNvSpPr>
            <a:spLocks noGrp="1"/>
          </p:cNvSpPr>
          <p:nvPr>
            <p:ph idx="1"/>
          </p:nvPr>
        </p:nvSpPr>
        <p:spPr/>
        <p:txBody>
          <a:bodyPr/>
          <a:lstStyle>
            <a:lvl1pPr marL="228600" indent="-228600">
              <a:buFontTx/>
              <a:buBlip>
                <a:blip r:embed="rId2"/>
              </a:buBlip>
              <a:defRPr/>
            </a:lvl1pPr>
            <a:lvl2pPr marL="685800" indent="-228600">
              <a:buFontTx/>
              <a:buBlip>
                <a:blip r:embed="rId2"/>
              </a:buBlip>
              <a:defRPr/>
            </a:lvl2pPr>
            <a:lvl3pPr marL="1143000" indent="-22860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5/6/2024</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142092"/>
            <a:ext cx="9143998" cy="830997"/>
          </a:xfrm>
          <a:prstGeom prst="rect">
            <a:avLst/>
          </a:prstGeom>
          <a:noFill/>
        </p:spPr>
        <p:txBody>
          <a:bodyPr wrap="square" rtlCol="0">
            <a:spAutoFit/>
          </a:bodyPr>
          <a:lstStyle/>
          <a:p>
            <a:pPr algn="ctr"/>
            <a:r>
              <a:rPr lang="en-GB" sz="4800" b="1" dirty="0">
                <a:cs typeface="Arial"/>
              </a:rPr>
              <a:t>Victorian Light Bulb Experiment</a:t>
            </a:r>
            <a:endParaRPr lang="en-US" sz="4800" b="1" dirty="0">
              <a:cs typeface="Arial"/>
            </a:endParaRPr>
          </a:p>
        </p:txBody>
      </p:sp>
      <p:sp>
        <p:nvSpPr>
          <p:cNvPr id="6" name="TextBox 5">
            <a:extLst>
              <a:ext uri="{FF2B5EF4-FFF2-40B4-BE49-F238E27FC236}">
                <a16:creationId xmlns:a16="http://schemas.microsoft.com/office/drawing/2014/main" id="{56DC60A3-752F-4355-B71F-61B141DF7F41}"/>
              </a:ext>
            </a:extLst>
          </p:cNvPr>
          <p:cNvSpPr txBox="1"/>
          <p:nvPr/>
        </p:nvSpPr>
        <p:spPr>
          <a:xfrm>
            <a:off x="2" y="5201276"/>
            <a:ext cx="9143996" cy="815608"/>
          </a:xfrm>
          <a:prstGeom prst="rect">
            <a:avLst/>
          </a:prstGeom>
          <a:noFill/>
        </p:spPr>
        <p:txBody>
          <a:bodyPr wrap="square" rtlCol="0">
            <a:spAutoFit/>
          </a:bodyPr>
          <a:lstStyle>
            <a:defPPr>
              <a:defRPr lang="en-US"/>
            </a:defPPr>
            <a:lvl1pPr algn="ctr">
              <a:defRPr sz="2400">
                <a:latin typeface="Arial" panose="020B0604020202020204" pitchFamily="34" charset="0"/>
                <a:cs typeface="Arial" panose="020B0604020202020204" pitchFamily="34" charset="0"/>
              </a:defRPr>
            </a:lvl1pPr>
          </a:lstStyle>
          <a:p>
            <a:r>
              <a:rPr lang="en-GB" sz="2350" dirty="0">
                <a:latin typeface="+mn-lt"/>
              </a:rPr>
              <a:t>Performing an experiment to learn about how filament light bulbs and basic electricity works</a:t>
            </a:r>
          </a:p>
        </p:txBody>
      </p:sp>
      <p:pic>
        <p:nvPicPr>
          <p:cNvPr id="3" name="Picture 4" descr="Free queen victoria female vector">
            <a:extLst>
              <a:ext uri="{FF2B5EF4-FFF2-40B4-BE49-F238E27FC236}">
                <a16:creationId xmlns:a16="http://schemas.microsoft.com/office/drawing/2014/main" id="{9F061F97-6CAC-3330-6059-C902D7F2ED8A}"/>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219261" y="2348961"/>
            <a:ext cx="2103256" cy="247644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Free bulb light electric bulb vector">
            <a:extLst>
              <a:ext uri="{FF2B5EF4-FFF2-40B4-BE49-F238E27FC236}">
                <a16:creationId xmlns:a16="http://schemas.microsoft.com/office/drawing/2014/main" id="{9E18FAB6-19CB-B669-7FC5-B38AD9FD206E}"/>
              </a:ext>
            </a:extLst>
          </p:cNvPr>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5296973" y="2247614"/>
            <a:ext cx="1535041" cy="2577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508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FF7871-7151-D8E4-3983-3F498EF6082E}"/>
              </a:ext>
            </a:extLst>
          </p:cNvPr>
          <p:cNvSpPr txBox="1"/>
          <p:nvPr/>
        </p:nvSpPr>
        <p:spPr>
          <a:xfrm>
            <a:off x="899592" y="1143759"/>
            <a:ext cx="7344816" cy="4570482"/>
          </a:xfrm>
          <a:prstGeom prst="rect">
            <a:avLst/>
          </a:prstGeom>
          <a:noFill/>
        </p:spPr>
        <p:txBody>
          <a:bodyPr wrap="square">
            <a:spAutoFit/>
          </a:bodyPr>
          <a:lstStyle/>
          <a:p>
            <a:pPr fontAlgn="base"/>
            <a:r>
              <a:rPr lang="en-GB" sz="2000" b="1" u="sng" dirty="0">
                <a:effectLst/>
                <a:latin typeface="Calibri" panose="020F0502020204030204" pitchFamily="34" charset="0"/>
                <a:ea typeface="Times New Roman" panose="02020603050405020304" pitchFamily="18" charset="0"/>
                <a:cs typeface="Calibri" panose="020F0502020204030204" pitchFamily="34" charset="0"/>
              </a:rPr>
              <a:t>Stay safe</a:t>
            </a:r>
            <a:r>
              <a:rPr lang="en-GB" sz="2000" b="1" dirty="0">
                <a:effectLst/>
                <a:latin typeface="Calibri" panose="020F0502020204030204" pitchFamily="34" charset="0"/>
                <a:ea typeface="Times New Roman" panose="02020603050405020304" pitchFamily="18" charset="0"/>
                <a:cs typeface="Calibri" panose="020F0502020204030204" pitchFamily="34" charset="0"/>
              </a:rPr>
              <a:t>  </a:t>
            </a:r>
          </a:p>
          <a:p>
            <a:pPr fontAlgn="base"/>
            <a:endParaRPr lang="en-GB" sz="1100" dirty="0">
              <a:effectLst/>
              <a:latin typeface="Calibri" panose="020F0502020204030204" pitchFamily="34" charset="0"/>
              <a:ea typeface="Times New Roman" panose="02020603050405020304" pitchFamily="18" charset="0"/>
              <a:cs typeface="Calibri" panose="020F0502020204030204" pitchFamily="34" charset="0"/>
            </a:endParaRPr>
          </a:p>
          <a:p>
            <a:pPr fontAlgn="base"/>
            <a:r>
              <a:rPr lang="en-GB" sz="2000" dirty="0">
                <a:effectLst/>
                <a:latin typeface="Calibri" panose="020F0502020204030204" pitchFamily="34" charset="0"/>
                <a:ea typeface="Times New Roman" panose="02020603050405020304" pitchFamily="18" charset="0"/>
                <a:cs typeface="Calibri" panose="020F0502020204030204" pitchFamily="34" charset="0"/>
              </a:rPr>
              <a:t>Whether you are a scientist researching a new medicine or an engineer solving climate change, safety always comes first. An adult must always be around and supervising when doing this activity. You are responsible for:</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fontAlgn="base"/>
            <a:r>
              <a:rPr lang="en-GB" sz="2000" dirty="0">
                <a:effectLst/>
                <a:latin typeface="Calibri" panose="020F0502020204030204" pitchFamily="34" charset="0"/>
                <a:ea typeface="Times New Roman" panose="02020603050405020304" pitchFamily="18" charset="0"/>
                <a:cs typeface="Calibri" panose="020F0502020204030204" pitchFamily="34" charset="0"/>
              </a:rPr>
              <a:t> </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Calibri" panose="020F0502020204030204" pitchFamily="34" charset="0"/>
              </a:rPr>
              <a:t>ensuring that any equipment used for this activity is in good working condition</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Symbol" panose="05050102010706020507" pitchFamily="18" charset="2"/>
              <a:buChar char=""/>
            </a:pPr>
            <a:r>
              <a:rPr lang="en-GB" sz="2000" dirty="0">
                <a:effectLst/>
                <a:latin typeface="Calibri" panose="020F0502020204030204" pitchFamily="34" charset="0"/>
                <a:ea typeface="Times New Roman" panose="02020603050405020304" pitchFamily="18" charset="0"/>
                <a:cs typeface="Calibri" panose="020F0502020204030204" pitchFamily="34" charset="0"/>
              </a:rPr>
              <a:t>behaving sensibly and following any safety instructions so as not to hurt or injure yourself or others </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fontAlgn="base"/>
            <a:r>
              <a:rPr lang="en-US" sz="2000" dirty="0">
                <a:effectLst/>
                <a:latin typeface="Calibri" panose="020F0502020204030204" pitchFamily="34" charset="0"/>
                <a:ea typeface="Times New Roman" panose="02020603050405020304" pitchFamily="18" charset="0"/>
                <a:cs typeface="Calibri" panose="020F0502020204030204" pitchFamily="34" charset="0"/>
              </a:rPr>
              <a:t> </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a:p>
            <a:pPr fontAlgn="base"/>
            <a:r>
              <a:rPr lang="en-GB" sz="2000" dirty="0">
                <a:effectLst/>
                <a:latin typeface="Calibri" panose="020F0502020204030204" pitchFamily="34" charset="0"/>
                <a:ea typeface="Times New Roman" panose="02020603050405020304" pitchFamily="18" charset="0"/>
                <a:cs typeface="Calibri" panose="020F0502020204030204" pitchFamily="34" charset="0"/>
              </a:rPr>
              <a:t>Please note that in the absence of any negligence or other breach of duty by us, this activity is carried out at your own risk. It is important to take extra care at the stages marked with this symbol: ⚠ </a:t>
            </a:r>
            <a:endParaRPr lang="en-GB" sz="3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15475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5136093" cy="680519"/>
          </a:xfrm>
        </p:spPr>
        <p:txBody>
          <a:bodyPr>
            <a:norm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The Victorians</a:t>
            </a:r>
          </a:p>
        </p:txBody>
      </p:sp>
      <p:sp>
        <p:nvSpPr>
          <p:cNvPr id="4" name="TextBox 3">
            <a:extLst>
              <a:ext uri="{FF2B5EF4-FFF2-40B4-BE49-F238E27FC236}">
                <a16:creationId xmlns:a16="http://schemas.microsoft.com/office/drawing/2014/main" id="{F235A329-F13A-4775-9DE3-B3855F3CDB81}"/>
              </a:ext>
            </a:extLst>
          </p:cNvPr>
          <p:cNvSpPr txBox="1"/>
          <p:nvPr/>
        </p:nvSpPr>
        <p:spPr>
          <a:xfrm>
            <a:off x="287049" y="1938064"/>
            <a:ext cx="6427259" cy="3785652"/>
          </a:xfrm>
          <a:prstGeom prst="rect">
            <a:avLst/>
          </a:prstGeom>
          <a:noFill/>
        </p:spPr>
        <p:txBody>
          <a:bodyPr wrap="square">
            <a:spAutoFit/>
          </a:bodyPr>
          <a:lstStyle/>
          <a:p>
            <a:pPr marL="342900" indent="-342900">
              <a:buFont typeface="Arial" panose="020B0604020202020204" pitchFamily="34" charset="0"/>
              <a:buChar char="•"/>
            </a:pPr>
            <a:r>
              <a:rPr lang="en-GB" sz="2400" dirty="0">
                <a:cs typeface="Arial" panose="020B0604020202020204" pitchFamily="34" charset="0"/>
              </a:rPr>
              <a:t>The Victorian age was a period in time in the </a:t>
            </a:r>
            <a:r>
              <a:rPr lang="en-GB" sz="2400" b="1" dirty="0">
                <a:cs typeface="Arial" panose="020B0604020202020204" pitchFamily="34" charset="0"/>
              </a:rPr>
              <a:t>United Kingdom </a:t>
            </a:r>
            <a:r>
              <a:rPr lang="en-GB" sz="2400" dirty="0">
                <a:cs typeface="Arial" panose="020B0604020202020204" pitchFamily="34" charset="0"/>
              </a:rPr>
              <a:t>where </a:t>
            </a:r>
            <a:r>
              <a:rPr lang="en-GB" sz="2400" b="1" dirty="0">
                <a:cs typeface="Arial" panose="020B0604020202020204" pitchFamily="34" charset="0"/>
              </a:rPr>
              <a:t>Queen Victoria </a:t>
            </a:r>
            <a:r>
              <a:rPr lang="en-GB" sz="2400" dirty="0">
                <a:cs typeface="Arial" panose="020B0604020202020204" pitchFamily="34" charset="0"/>
              </a:rPr>
              <a:t>reigned </a:t>
            </a:r>
          </a:p>
          <a:p>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This was between </a:t>
            </a:r>
            <a:r>
              <a:rPr lang="en-GB" sz="2400" b="1" dirty="0">
                <a:cs typeface="Arial" panose="020B0604020202020204" pitchFamily="34" charset="0"/>
              </a:rPr>
              <a:t>June 1837 </a:t>
            </a:r>
            <a:r>
              <a:rPr lang="en-GB" sz="2400" dirty="0">
                <a:cs typeface="Arial" panose="020B0604020202020204" pitchFamily="34" charset="0"/>
              </a:rPr>
              <a:t>and </a:t>
            </a:r>
            <a:r>
              <a:rPr lang="en-GB" sz="2400" b="1" dirty="0">
                <a:cs typeface="Arial" panose="020B0604020202020204" pitchFamily="34" charset="0"/>
              </a:rPr>
              <a:t>January 1901</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There were huge </a:t>
            </a:r>
            <a:r>
              <a:rPr lang="en-GB" sz="2400" b="1" dirty="0">
                <a:cs typeface="Arial" panose="020B0604020202020204" pitchFamily="34" charset="0"/>
              </a:rPr>
              <a:t>changes</a:t>
            </a:r>
            <a:r>
              <a:rPr lang="en-GB" sz="2400" dirty="0">
                <a:cs typeface="Arial" panose="020B0604020202020204" pitchFamily="34" charset="0"/>
              </a:rPr>
              <a:t> to how </a:t>
            </a:r>
            <a:r>
              <a:rPr lang="en-GB" sz="2400" b="1" dirty="0">
                <a:cs typeface="Arial" panose="020B0604020202020204" pitchFamily="34" charset="0"/>
              </a:rPr>
              <a:t>people lived and worked</a:t>
            </a:r>
            <a:r>
              <a:rPr lang="en-GB" sz="2400" dirty="0">
                <a:cs typeface="Arial" panose="020B0604020202020204" pitchFamily="34" charset="0"/>
              </a:rPr>
              <a:t> during this period</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In this project you will learn about how </a:t>
            </a:r>
            <a:r>
              <a:rPr lang="en-GB" sz="2400" b="1" dirty="0">
                <a:cs typeface="Arial" panose="020B0604020202020204" pitchFamily="34" charset="0"/>
              </a:rPr>
              <a:t>Thomas Edison’s light bulb </a:t>
            </a:r>
            <a:r>
              <a:rPr lang="en-GB" sz="2400" dirty="0">
                <a:cs typeface="Arial" panose="020B0604020202020204" pitchFamily="34" charset="0"/>
              </a:rPr>
              <a:t>worked!</a:t>
            </a:r>
          </a:p>
        </p:txBody>
      </p:sp>
      <p:pic>
        <p:nvPicPr>
          <p:cNvPr id="1028" name="Picture 4" descr="Free queen victoria female vector">
            <a:extLst>
              <a:ext uri="{FF2B5EF4-FFF2-40B4-BE49-F238E27FC236}">
                <a16:creationId xmlns:a16="http://schemas.microsoft.com/office/drawing/2014/main" id="{337F369A-DC2C-40E7-C93B-F5E9201FD1DA}"/>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6951316" y="2158425"/>
            <a:ext cx="1905635" cy="2243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529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5136093" cy="680519"/>
          </a:xfrm>
        </p:spPr>
        <p:txBody>
          <a:bodyPr>
            <a:norm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Thomas Edison</a:t>
            </a:r>
          </a:p>
        </p:txBody>
      </p:sp>
      <p:sp>
        <p:nvSpPr>
          <p:cNvPr id="4" name="TextBox 3">
            <a:extLst>
              <a:ext uri="{FF2B5EF4-FFF2-40B4-BE49-F238E27FC236}">
                <a16:creationId xmlns:a16="http://schemas.microsoft.com/office/drawing/2014/main" id="{F235A329-F13A-4775-9DE3-B3855F3CDB81}"/>
              </a:ext>
            </a:extLst>
          </p:cNvPr>
          <p:cNvSpPr txBox="1"/>
          <p:nvPr/>
        </p:nvSpPr>
        <p:spPr>
          <a:xfrm>
            <a:off x="287049" y="1938064"/>
            <a:ext cx="5136093" cy="4524315"/>
          </a:xfrm>
          <a:prstGeom prst="rect">
            <a:avLst/>
          </a:prstGeom>
          <a:noFill/>
        </p:spPr>
        <p:txBody>
          <a:bodyPr wrap="square">
            <a:spAutoFit/>
          </a:bodyPr>
          <a:lstStyle/>
          <a:p>
            <a:pPr marL="342900" indent="-342900">
              <a:buFont typeface="Arial" panose="020B0604020202020204" pitchFamily="34" charset="0"/>
              <a:buChar char="•"/>
            </a:pPr>
            <a:r>
              <a:rPr lang="en-GB" sz="2400" dirty="0">
                <a:cs typeface="Arial" panose="020B0604020202020204" pitchFamily="34" charset="0"/>
              </a:rPr>
              <a:t>An </a:t>
            </a:r>
            <a:r>
              <a:rPr lang="en-GB" sz="2400" b="1" dirty="0">
                <a:cs typeface="Arial" panose="020B0604020202020204" pitchFamily="34" charset="0"/>
              </a:rPr>
              <a:t>American inventor </a:t>
            </a:r>
            <a:r>
              <a:rPr lang="en-GB" sz="2400" dirty="0">
                <a:cs typeface="Arial" panose="020B0604020202020204" pitchFamily="34" charset="0"/>
              </a:rPr>
              <a:t>born in 1831</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His inventions include the </a:t>
            </a:r>
            <a:r>
              <a:rPr lang="en-GB" sz="2400" b="1" dirty="0">
                <a:cs typeface="Arial" panose="020B0604020202020204" pitchFamily="34" charset="0"/>
              </a:rPr>
              <a:t>phonograph </a:t>
            </a:r>
            <a:r>
              <a:rPr lang="en-GB" sz="2400" dirty="0">
                <a:cs typeface="Arial" panose="020B0604020202020204" pitchFamily="34" charset="0"/>
              </a:rPr>
              <a:t>(early record player), </a:t>
            </a:r>
            <a:r>
              <a:rPr lang="en-GB" sz="2400" b="1" dirty="0">
                <a:cs typeface="Arial" panose="020B0604020202020204" pitchFamily="34" charset="0"/>
              </a:rPr>
              <a:t>motion picture camera </a:t>
            </a:r>
            <a:r>
              <a:rPr lang="en-GB" sz="2400" dirty="0">
                <a:cs typeface="Arial" panose="020B0604020202020204" pitchFamily="34" charset="0"/>
              </a:rPr>
              <a:t>and the first practical </a:t>
            </a:r>
            <a:r>
              <a:rPr lang="en-GB" sz="2400" b="1" dirty="0">
                <a:cs typeface="Arial" panose="020B0604020202020204" pitchFamily="34" charset="0"/>
              </a:rPr>
              <a:t>electric light bulb</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One of his most famous quotes is </a:t>
            </a:r>
            <a:r>
              <a:rPr lang="en-GB" sz="2400" b="1" i="1" dirty="0">
                <a:cs typeface="Arial" panose="020B0604020202020204" pitchFamily="34" charset="0"/>
              </a:rPr>
              <a:t>‘I have not failed. I've just found 10,000 ways that won't work’</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endParaRPr lang="en-GB" sz="2400" dirty="0">
              <a:cs typeface="Arial" panose="020B0604020202020204" pitchFamily="34" charset="0"/>
            </a:endParaRPr>
          </a:p>
        </p:txBody>
      </p:sp>
      <p:pic>
        <p:nvPicPr>
          <p:cNvPr id="2" name="Picture 4" descr="Free thomas alva edison portrait line art vector">
            <a:extLst>
              <a:ext uri="{FF2B5EF4-FFF2-40B4-BE49-F238E27FC236}">
                <a16:creationId xmlns:a16="http://schemas.microsoft.com/office/drawing/2014/main" id="{7E104886-15CF-E2EB-0B55-C1302A7958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6816" y="1938064"/>
            <a:ext cx="291465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75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7241327" cy="680519"/>
          </a:xfrm>
        </p:spPr>
        <p:txBody>
          <a:bodyPr>
            <a:norm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Light Bulb Experiment</a:t>
            </a:r>
          </a:p>
        </p:txBody>
      </p:sp>
      <p:sp>
        <p:nvSpPr>
          <p:cNvPr id="4" name="TextBox 3">
            <a:extLst>
              <a:ext uri="{FF2B5EF4-FFF2-40B4-BE49-F238E27FC236}">
                <a16:creationId xmlns:a16="http://schemas.microsoft.com/office/drawing/2014/main" id="{F235A329-F13A-4775-9DE3-B3855F3CDB81}"/>
              </a:ext>
            </a:extLst>
          </p:cNvPr>
          <p:cNvSpPr txBox="1"/>
          <p:nvPr/>
        </p:nvSpPr>
        <p:spPr>
          <a:xfrm>
            <a:off x="287049" y="1967875"/>
            <a:ext cx="4860138" cy="3785652"/>
          </a:xfrm>
          <a:prstGeom prst="rect">
            <a:avLst/>
          </a:prstGeom>
          <a:noFill/>
        </p:spPr>
        <p:txBody>
          <a:bodyPr wrap="square">
            <a:spAutoFit/>
          </a:bodyPr>
          <a:lstStyle/>
          <a:p>
            <a:pPr marL="342900" indent="-342900">
              <a:buFont typeface="Arial" panose="020B0604020202020204" pitchFamily="34" charset="0"/>
              <a:buChar char="•"/>
            </a:pPr>
            <a:r>
              <a:rPr lang="en-GB" sz="2400" dirty="0">
                <a:cs typeface="Arial" panose="020B0604020202020204" pitchFamily="34" charset="0"/>
              </a:rPr>
              <a:t>The first practical</a:t>
            </a:r>
            <a:r>
              <a:rPr lang="en-GB" sz="2400" b="1" dirty="0">
                <a:cs typeface="Arial" panose="020B0604020202020204" pitchFamily="34" charset="0"/>
              </a:rPr>
              <a:t> light bulb </a:t>
            </a:r>
            <a:r>
              <a:rPr lang="en-GB" sz="2400" dirty="0">
                <a:cs typeface="Arial" panose="020B0604020202020204" pitchFamily="34" charset="0"/>
              </a:rPr>
              <a:t>was invented in </a:t>
            </a:r>
            <a:r>
              <a:rPr lang="en-GB" sz="2400" b="1" dirty="0">
                <a:cs typeface="Arial" panose="020B0604020202020204" pitchFamily="34" charset="0"/>
              </a:rPr>
              <a:t>1879</a:t>
            </a:r>
            <a:r>
              <a:rPr lang="en-GB" sz="2400" dirty="0">
                <a:cs typeface="Arial" panose="020B0604020202020204" pitchFamily="34" charset="0"/>
              </a:rPr>
              <a:t> by </a:t>
            </a:r>
            <a:r>
              <a:rPr lang="en-GB" sz="2400" b="1" dirty="0">
                <a:cs typeface="Arial" panose="020B0604020202020204" pitchFamily="34" charset="0"/>
              </a:rPr>
              <a:t>Thomas Edison</a:t>
            </a:r>
          </a:p>
          <a:p>
            <a:pPr marL="342900" indent="-342900">
              <a:buFont typeface="Arial" panose="020B0604020202020204" pitchFamily="34" charset="0"/>
              <a:buChar char="•"/>
            </a:pPr>
            <a:r>
              <a:rPr lang="en-GB" sz="2400" dirty="0">
                <a:cs typeface="Arial" panose="020B0604020202020204" pitchFamily="34" charset="0"/>
              </a:rPr>
              <a:t>It was much </a:t>
            </a:r>
            <a:r>
              <a:rPr lang="en-GB" sz="2400" b="1" dirty="0">
                <a:cs typeface="Arial" panose="020B0604020202020204" pitchFamily="34" charset="0"/>
              </a:rPr>
              <a:t>safer</a:t>
            </a:r>
            <a:r>
              <a:rPr lang="en-GB" sz="2400" dirty="0">
                <a:cs typeface="Arial" panose="020B0604020202020204" pitchFamily="34" charset="0"/>
              </a:rPr>
              <a:t> than </a:t>
            </a:r>
            <a:r>
              <a:rPr lang="en-GB" sz="2400" b="1" dirty="0">
                <a:cs typeface="Arial" panose="020B0604020202020204" pitchFamily="34" charset="0"/>
              </a:rPr>
              <a:t>gas lighting</a:t>
            </a:r>
            <a:r>
              <a:rPr lang="en-GB" sz="2400" dirty="0">
                <a:cs typeface="Arial" panose="020B0604020202020204" pitchFamily="34" charset="0"/>
              </a:rPr>
              <a:t>, especially in Victorian factories</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b="1" dirty="0">
                <a:cs typeface="Arial" panose="020B0604020202020204" pitchFamily="34" charset="0"/>
              </a:rPr>
              <a:t>Build the light bulb circuit </a:t>
            </a:r>
            <a:r>
              <a:rPr lang="en-GB" sz="2400" dirty="0">
                <a:cs typeface="Arial" panose="020B0604020202020204" pitchFamily="34" charset="0"/>
              </a:rPr>
              <a:t>shown</a:t>
            </a:r>
          </a:p>
          <a:p>
            <a:pPr marL="342900" indent="-342900">
              <a:buFont typeface="Arial" panose="020B0604020202020204" pitchFamily="34" charset="0"/>
              <a:buChar char="•"/>
            </a:pPr>
            <a:r>
              <a:rPr lang="en-GB" sz="2400" dirty="0">
                <a:cs typeface="Arial" panose="020B0604020202020204" pitchFamily="34" charset="0"/>
              </a:rPr>
              <a:t>Write a </a:t>
            </a:r>
            <a:r>
              <a:rPr lang="en-GB" sz="2400" b="1" dirty="0">
                <a:cs typeface="Arial" panose="020B0604020202020204" pitchFamily="34" charset="0"/>
              </a:rPr>
              <a:t>short summary </a:t>
            </a:r>
            <a:r>
              <a:rPr lang="en-GB" sz="2400" dirty="0">
                <a:cs typeface="Arial" panose="020B0604020202020204" pitchFamily="34" charset="0"/>
              </a:rPr>
              <a:t>of how it works</a:t>
            </a:r>
          </a:p>
        </p:txBody>
      </p:sp>
      <p:pic>
        <p:nvPicPr>
          <p:cNvPr id="32" name="Picture 31">
            <a:extLst>
              <a:ext uri="{FF2B5EF4-FFF2-40B4-BE49-F238E27FC236}">
                <a16:creationId xmlns:a16="http://schemas.microsoft.com/office/drawing/2014/main" id="{3D7DDA1C-4230-C1BF-63CB-1C471A9BF6CE}"/>
              </a:ext>
            </a:extLst>
          </p:cNvPr>
          <p:cNvPicPr>
            <a:picLocks noChangeAspect="1"/>
          </p:cNvPicPr>
          <p:nvPr/>
        </p:nvPicPr>
        <p:blipFill>
          <a:blip r:embed="rId3"/>
          <a:stretch>
            <a:fillRect/>
          </a:stretch>
        </p:blipFill>
        <p:spPr>
          <a:xfrm>
            <a:off x="5359959" y="2045213"/>
            <a:ext cx="3359187" cy="3261643"/>
          </a:xfrm>
          <a:prstGeom prst="rect">
            <a:avLst/>
          </a:prstGeom>
        </p:spPr>
      </p:pic>
    </p:spTree>
    <p:extLst>
      <p:ext uri="{BB962C8B-B14F-4D97-AF65-F5344CB8AC3E}">
        <p14:creationId xmlns:p14="http://schemas.microsoft.com/office/powerpoint/2010/main" val="3606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63E802B-95AB-4575-A1C4-60FF5CBF0D58}"/>
              </a:ext>
            </a:extLst>
          </p:cNvPr>
          <p:cNvSpPr>
            <a:spLocks noGrp="1"/>
          </p:cNvSpPr>
          <p:nvPr>
            <p:ph type="title"/>
          </p:nvPr>
        </p:nvSpPr>
        <p:spPr>
          <a:xfrm>
            <a:off x="231036" y="1154621"/>
            <a:ext cx="5136093" cy="680519"/>
          </a:xfrm>
        </p:spPr>
        <p:txBody>
          <a:bodyPr>
            <a:norm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Extension</a:t>
            </a:r>
          </a:p>
        </p:txBody>
      </p:sp>
      <p:sp>
        <p:nvSpPr>
          <p:cNvPr id="4" name="TextBox 3">
            <a:extLst>
              <a:ext uri="{FF2B5EF4-FFF2-40B4-BE49-F238E27FC236}">
                <a16:creationId xmlns:a16="http://schemas.microsoft.com/office/drawing/2014/main" id="{F235A329-F13A-4775-9DE3-B3855F3CDB81}"/>
              </a:ext>
            </a:extLst>
          </p:cNvPr>
          <p:cNvSpPr txBox="1"/>
          <p:nvPr/>
        </p:nvSpPr>
        <p:spPr>
          <a:xfrm>
            <a:off x="287050" y="1938064"/>
            <a:ext cx="4056350" cy="1938992"/>
          </a:xfrm>
          <a:prstGeom prst="rect">
            <a:avLst/>
          </a:prstGeom>
          <a:noFill/>
        </p:spPr>
        <p:txBody>
          <a:bodyPr wrap="square">
            <a:spAutoFit/>
          </a:bodyPr>
          <a:lstStyle/>
          <a:p>
            <a:pPr marL="342900" indent="-342900">
              <a:buFont typeface="Arial" panose="020B0604020202020204" pitchFamily="34" charset="0"/>
              <a:buChar char="•"/>
            </a:pPr>
            <a:r>
              <a:rPr lang="en-GB" sz="2400" dirty="0">
                <a:cs typeface="Arial" panose="020B0604020202020204" pitchFamily="34" charset="0"/>
              </a:rPr>
              <a:t>Create a parallel light bulb circuit</a:t>
            </a:r>
          </a:p>
          <a:p>
            <a:pPr marL="342900" indent="-342900">
              <a:buFont typeface="Arial" panose="020B0604020202020204" pitchFamily="34" charset="0"/>
              <a:buChar char="•"/>
            </a:pPr>
            <a:endParaRPr lang="en-GB" sz="2400" dirty="0">
              <a:cs typeface="Arial" panose="020B0604020202020204" pitchFamily="34" charset="0"/>
            </a:endParaRPr>
          </a:p>
          <a:p>
            <a:pPr marL="342900" indent="-342900">
              <a:buFont typeface="Arial" panose="020B0604020202020204" pitchFamily="34" charset="0"/>
              <a:buChar char="•"/>
            </a:pPr>
            <a:r>
              <a:rPr lang="en-GB" sz="2400" dirty="0">
                <a:cs typeface="Arial" panose="020B0604020202020204" pitchFamily="34" charset="0"/>
              </a:rPr>
              <a:t>Explain how it works</a:t>
            </a:r>
          </a:p>
          <a:p>
            <a:pPr marL="342900" indent="-342900">
              <a:buFont typeface="Arial" panose="020B0604020202020204" pitchFamily="34" charset="0"/>
              <a:buChar char="•"/>
            </a:pPr>
            <a:endParaRPr lang="en-GB" sz="2400" dirty="0">
              <a:cs typeface="Arial" panose="020B0604020202020204" pitchFamily="34" charset="0"/>
            </a:endParaRPr>
          </a:p>
        </p:txBody>
      </p:sp>
      <p:pic>
        <p:nvPicPr>
          <p:cNvPr id="26" name="Picture 25">
            <a:extLst>
              <a:ext uri="{FF2B5EF4-FFF2-40B4-BE49-F238E27FC236}">
                <a16:creationId xmlns:a16="http://schemas.microsoft.com/office/drawing/2014/main" id="{F6698B15-B142-D00B-F07D-B4EEBD5EBFB2}"/>
              </a:ext>
            </a:extLst>
          </p:cNvPr>
          <p:cNvPicPr>
            <a:picLocks noChangeAspect="1"/>
          </p:cNvPicPr>
          <p:nvPr/>
        </p:nvPicPr>
        <p:blipFill>
          <a:blip r:embed="rId3"/>
          <a:stretch>
            <a:fillRect/>
          </a:stretch>
        </p:blipFill>
        <p:spPr>
          <a:xfrm>
            <a:off x="5000639" y="1494880"/>
            <a:ext cx="3037050" cy="4056530"/>
          </a:xfrm>
          <a:prstGeom prst="rect">
            <a:avLst/>
          </a:prstGeom>
        </p:spPr>
      </p:pic>
    </p:spTree>
    <p:extLst>
      <p:ext uri="{BB962C8B-B14F-4D97-AF65-F5344CB8AC3E}">
        <p14:creationId xmlns:p14="http://schemas.microsoft.com/office/powerpoint/2010/main" val="2682220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570</Words>
  <Application>Microsoft Office PowerPoint</Application>
  <PresentationFormat>On-screen Show (4:3)</PresentationFormat>
  <Paragraphs>54</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(body)</vt:lpstr>
      <vt:lpstr>Calibri Light</vt:lpstr>
      <vt:lpstr>Segoe UI</vt:lpstr>
      <vt:lpstr>Symbol</vt:lpstr>
      <vt:lpstr>Office Theme</vt:lpstr>
      <vt:lpstr>PowerPoint Presentation</vt:lpstr>
      <vt:lpstr>PowerPoint Presentation</vt:lpstr>
      <vt:lpstr>The Victorians</vt:lpstr>
      <vt:lpstr>Thomas Edison</vt:lpstr>
      <vt:lpstr>Light Bulb Experiment</vt:lpstr>
      <vt:lpstr>Extension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victorian light bulb presentation</dc:title>
  <dc:creator>Attainment in Education Ltd</dc:creator>
  <cp:lastModifiedBy>Paul Anderson</cp:lastModifiedBy>
  <cp:revision>263</cp:revision>
  <dcterms:created xsi:type="dcterms:W3CDTF">2017-06-28T15:11:57Z</dcterms:created>
  <dcterms:modified xsi:type="dcterms:W3CDTF">2024-05-06T19:29:24Z</dcterms:modified>
</cp:coreProperties>
</file>