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7" r:id="rId2"/>
    <p:sldId id="258" r:id="rId3"/>
    <p:sldId id="322" r:id="rId4"/>
    <p:sldId id="332" r:id="rId5"/>
    <p:sldId id="335" r:id="rId6"/>
    <p:sldId id="336" r:id="rId7"/>
    <p:sldId id="337" r:id="rId8"/>
    <p:sldId id="338" r:id="rId9"/>
    <p:sldId id="33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1373" autoAdjust="0"/>
  </p:normalViewPr>
  <p:slideViewPr>
    <p:cSldViewPr snapToGrid="0" snapToObjects="1">
      <p:cViewPr varScale="1">
        <p:scale>
          <a:sx n="148" d="100"/>
          <a:sy n="148" d="100"/>
        </p:scale>
        <p:origin x="4692" y="126"/>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Margerison-Smith" userId="6fca5afb-d5e3-46f0-bea7-7aa28b6d818e" providerId="ADAL" clId="{8C26EDBA-6FAC-43DE-BD47-11DDAED210D6}"/>
    <pc:docChg chg="custSel modSld">
      <pc:chgData name="Holly Margerison-Smith" userId="6fca5afb-d5e3-46f0-bea7-7aa28b6d818e" providerId="ADAL" clId="{8C26EDBA-6FAC-43DE-BD47-11DDAED210D6}" dt="2024-05-22T09:30:20.672" v="9" actId="20577"/>
      <pc:docMkLst>
        <pc:docMk/>
      </pc:docMkLst>
      <pc:sldChg chg="modSp mod">
        <pc:chgData name="Holly Margerison-Smith" userId="6fca5afb-d5e3-46f0-bea7-7aa28b6d818e" providerId="ADAL" clId="{8C26EDBA-6FAC-43DE-BD47-11DDAED210D6}" dt="2024-05-22T09:30:20.672" v="9" actId="20577"/>
        <pc:sldMkLst>
          <pc:docMk/>
          <pc:sldMk cId="573508684" sldId="257"/>
        </pc:sldMkLst>
        <pc:spChg chg="mod">
          <ac:chgData name="Holly Margerison-Smith" userId="6fca5afb-d5e3-46f0-bea7-7aa28b6d818e" providerId="ADAL" clId="{8C26EDBA-6FAC-43DE-BD47-11DDAED210D6}" dt="2024-05-22T09:30:20.672" v="9" actId="20577"/>
          <ac:spMkLst>
            <pc:docMk/>
            <pc:sldMk cId="573508684" sldId="257"/>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22/05/2024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would work well as a starter or lead in activity to ‘Making a Pinhole Camera’.</a:t>
            </a:r>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body)"/>
              </a:rPr>
              <a:t>Explain the theme of the Victorians to learners. </a:t>
            </a:r>
          </a:p>
          <a:p>
            <a:r>
              <a:rPr lang="en-GB" sz="1200" dirty="0">
                <a:effectLst/>
                <a:latin typeface="Calibri (body)"/>
                <a:ea typeface="Times New Roman" panose="02020603050405020304" pitchFamily="18" charset="0"/>
              </a:rPr>
              <a:t>Teacher could ask learners to write down five things that that they already know about the Victorians and/or the Victorian era.</a:t>
            </a:r>
          </a:p>
          <a:p>
            <a:r>
              <a:rPr lang="en-GB" sz="1200" dirty="0">
                <a:effectLst/>
                <a:latin typeface="Calibri (body)"/>
                <a:ea typeface="Times New Roman" panose="02020603050405020304" pitchFamily="18" charset="0"/>
              </a:rPr>
              <a:t>The Victorian era is sometimes also defined as being between around 1820 and 1914, based on the defining characteristics of society at the time, rather than the exact dates of Queen Victoria’s reign as monarch. Either definition, or a mixture of the two, is historically accurate to use.</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support weaker learners the teacher could give them a list of events to include – these are also included on the Victorian timeline template for lower ability learners (slide 5).</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275982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0CB9D-C67A-1AAC-86C1-E56B04BEC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99BD5-3E05-24B4-2C36-0A01DC840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C284B-1EA3-4CD9-BA19-F9D0E42CF1F7}"/>
              </a:ext>
            </a:extLst>
          </p:cNvPr>
          <p:cNvSpPr>
            <a:spLocks noGrp="1"/>
          </p:cNvSpPr>
          <p:nvPr>
            <p:ph type="body" idx="1"/>
          </p:nvPr>
        </p:nvSpPr>
        <p:spPr/>
        <p:txBody>
          <a:bodyPr/>
          <a:lstStyle/>
          <a:p>
            <a:r>
              <a:rPr lang="en-GB" dirty="0"/>
              <a:t>Template with events (for lower ability learners). </a:t>
            </a:r>
          </a:p>
          <a:p>
            <a:r>
              <a:rPr lang="en-GB" dirty="0"/>
              <a:t>The events are not in the right order and need to be rearranged before placing on the timeline.</a:t>
            </a:r>
          </a:p>
        </p:txBody>
      </p:sp>
      <p:sp>
        <p:nvSpPr>
          <p:cNvPr id="4" name="Slide Number Placeholder 3">
            <a:extLst>
              <a:ext uri="{FF2B5EF4-FFF2-40B4-BE49-F238E27FC236}">
                <a16:creationId xmlns:a16="http://schemas.microsoft.com/office/drawing/2014/main" id="{51F1542C-CA98-6E31-4C7D-E174A269CA27}"/>
              </a:ext>
            </a:extLst>
          </p:cNvPr>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14498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D93B-6FCA-6B12-35D0-51D8E06F0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458B8-F0A8-C57B-4C4D-757BDB8E8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9875F-2397-00AA-3EF5-C0E0634575BE}"/>
              </a:ext>
            </a:extLst>
          </p:cNvPr>
          <p:cNvSpPr>
            <a:spLocks noGrp="1"/>
          </p:cNvSpPr>
          <p:nvPr>
            <p:ph type="body" idx="1"/>
          </p:nvPr>
        </p:nvSpPr>
        <p:spPr/>
        <p:txBody>
          <a:bodyPr/>
          <a:lstStyle/>
          <a:p>
            <a:r>
              <a:rPr lang="en-GB" dirty="0"/>
              <a:t>Template without events (for higher ability learners).</a:t>
            </a:r>
          </a:p>
        </p:txBody>
      </p:sp>
      <p:sp>
        <p:nvSpPr>
          <p:cNvPr id="4" name="Slide Number Placeholder 3">
            <a:extLst>
              <a:ext uri="{FF2B5EF4-FFF2-40B4-BE49-F238E27FC236}">
                <a16:creationId xmlns:a16="http://schemas.microsoft.com/office/drawing/2014/main" id="{4EE0A93D-7853-CF6C-0454-EF2ACFCD5B0C}"/>
              </a:ext>
            </a:extLst>
          </p:cNvPr>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114820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381755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35991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0CB9D-C67A-1AAC-86C1-E56B04BEC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99BD5-3E05-24B4-2C36-0A01DC840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C284B-1EA3-4CD9-BA19-F9D0E42CF1F7}"/>
              </a:ext>
            </a:extLst>
          </p:cNvPr>
          <p:cNvSpPr>
            <a:spLocks noGrp="1"/>
          </p:cNvSpPr>
          <p:nvPr>
            <p:ph type="body" idx="1"/>
          </p:nvPr>
        </p:nvSpPr>
        <p:spPr/>
        <p:txBody>
          <a:bodyPr/>
          <a:lstStyle/>
          <a:p>
            <a:r>
              <a:rPr lang="en-GB" dirty="0"/>
              <a:t>Template with events (for lower ability learners). </a:t>
            </a:r>
          </a:p>
          <a:p>
            <a:r>
              <a:rPr lang="en-GB" dirty="0"/>
              <a:t>The events are not in the right order and need to be rearranged before placing on the timeline.</a:t>
            </a:r>
          </a:p>
        </p:txBody>
      </p:sp>
      <p:sp>
        <p:nvSpPr>
          <p:cNvPr id="4" name="Slide Number Placeholder 3">
            <a:extLst>
              <a:ext uri="{FF2B5EF4-FFF2-40B4-BE49-F238E27FC236}">
                <a16:creationId xmlns:a16="http://schemas.microsoft.com/office/drawing/2014/main" id="{51F1542C-CA98-6E31-4C7D-E174A269CA27}"/>
              </a:ext>
            </a:extLst>
          </p:cNvPr>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349407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2092"/>
            <a:ext cx="9143998" cy="830997"/>
          </a:xfrm>
          <a:prstGeom prst="rect">
            <a:avLst/>
          </a:prstGeom>
          <a:noFill/>
        </p:spPr>
        <p:txBody>
          <a:bodyPr wrap="square" rtlCol="0">
            <a:spAutoFit/>
          </a:bodyPr>
          <a:lstStyle/>
          <a:p>
            <a:pPr algn="ctr"/>
            <a:r>
              <a:rPr lang="en-GB" sz="4800" b="1" dirty="0">
                <a:cs typeface="Arial"/>
              </a:rPr>
              <a:t>Make a Victorian Timeline</a:t>
            </a:r>
            <a:endParaRPr lang="en-US" sz="48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497710" y="5201276"/>
            <a:ext cx="7986533" cy="815608"/>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sz="2350" dirty="0">
                <a:latin typeface="+mn-lt"/>
              </a:rPr>
              <a:t>Producing a timeline of key events that took place during the Victorian era</a:t>
            </a:r>
          </a:p>
        </p:txBody>
      </p:sp>
      <p:pic>
        <p:nvPicPr>
          <p:cNvPr id="3" name="Picture 4" descr="Free queen victoria female vector">
            <a:extLst>
              <a:ext uri="{FF2B5EF4-FFF2-40B4-BE49-F238E27FC236}">
                <a16:creationId xmlns:a16="http://schemas.microsoft.com/office/drawing/2014/main" id="{9F061F97-6CAC-3330-6059-C902D7F2ED8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20057" y="2307122"/>
            <a:ext cx="2103256" cy="24764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phone vintage old illustration">
            <a:extLst>
              <a:ext uri="{FF2B5EF4-FFF2-40B4-BE49-F238E27FC236}">
                <a16:creationId xmlns:a16="http://schemas.microsoft.com/office/drawing/2014/main" id="{1864A3BA-54C9-76A3-BCC3-6DC8AEB90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478" y="1100116"/>
            <a:ext cx="4373765" cy="437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The Victorians</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938064"/>
            <a:ext cx="6427259"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Victorian age was a period in time in the </a:t>
            </a:r>
            <a:r>
              <a:rPr lang="en-GB" sz="2400" b="1" dirty="0">
                <a:cs typeface="Arial" panose="020B0604020202020204" pitchFamily="34" charset="0"/>
              </a:rPr>
              <a:t>United Kingdom </a:t>
            </a:r>
            <a:r>
              <a:rPr lang="en-GB" sz="2400" dirty="0">
                <a:cs typeface="Arial" panose="020B0604020202020204" pitchFamily="34" charset="0"/>
              </a:rPr>
              <a:t>where </a:t>
            </a:r>
            <a:r>
              <a:rPr lang="en-GB" sz="2400" b="1" dirty="0">
                <a:cs typeface="Arial" panose="020B0604020202020204" pitchFamily="34" charset="0"/>
              </a:rPr>
              <a:t>Queen Victoria </a:t>
            </a:r>
            <a:r>
              <a:rPr lang="en-GB" sz="2400" dirty="0">
                <a:cs typeface="Arial" panose="020B0604020202020204" pitchFamily="34" charset="0"/>
              </a:rPr>
              <a:t>reigned </a:t>
            </a: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This was between </a:t>
            </a:r>
            <a:r>
              <a:rPr lang="en-GB" sz="2400" b="1" dirty="0">
                <a:cs typeface="Arial" panose="020B0604020202020204" pitchFamily="34" charset="0"/>
              </a:rPr>
              <a:t>June 1837 </a:t>
            </a:r>
            <a:r>
              <a:rPr lang="en-GB" sz="2400" dirty="0">
                <a:cs typeface="Arial" panose="020B0604020202020204" pitchFamily="34" charset="0"/>
              </a:rPr>
              <a:t>and </a:t>
            </a:r>
            <a:r>
              <a:rPr lang="en-GB" sz="2400" b="1" dirty="0">
                <a:cs typeface="Arial" panose="020B0604020202020204" pitchFamily="34" charset="0"/>
              </a:rPr>
              <a:t>January 1901</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There were huge </a:t>
            </a:r>
            <a:r>
              <a:rPr lang="en-GB" sz="2400" b="1" dirty="0">
                <a:cs typeface="Arial" panose="020B0604020202020204" pitchFamily="34" charset="0"/>
              </a:rPr>
              <a:t>changes</a:t>
            </a:r>
            <a:r>
              <a:rPr lang="en-GB" sz="2400" dirty="0">
                <a:cs typeface="Arial" panose="020B0604020202020204" pitchFamily="34" charset="0"/>
              </a:rPr>
              <a:t> to how </a:t>
            </a:r>
            <a:r>
              <a:rPr lang="en-GB" sz="2400" b="1" dirty="0">
                <a:cs typeface="Arial" panose="020B0604020202020204" pitchFamily="34" charset="0"/>
              </a:rPr>
              <a:t>people lived and worked</a:t>
            </a:r>
            <a:r>
              <a:rPr lang="en-GB" sz="2400" dirty="0">
                <a:cs typeface="Arial" panose="020B0604020202020204" pitchFamily="34" charset="0"/>
              </a:rPr>
              <a:t> during this period</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In this activity you will learn about the </a:t>
            </a:r>
            <a:r>
              <a:rPr lang="en-GB" sz="2400" b="1" dirty="0">
                <a:cs typeface="Arial" panose="020B0604020202020204" pitchFamily="34" charset="0"/>
              </a:rPr>
              <a:t>key events </a:t>
            </a:r>
            <a:r>
              <a:rPr lang="en-GB" sz="2400" dirty="0">
                <a:cs typeface="Arial" panose="020B0604020202020204" pitchFamily="34" charset="0"/>
              </a:rPr>
              <a:t>that shaped the Victorian era!</a:t>
            </a:r>
          </a:p>
        </p:txBody>
      </p:sp>
      <p:pic>
        <p:nvPicPr>
          <p:cNvPr id="1028" name="Picture 4" descr="Free queen victoria female vector">
            <a:extLst>
              <a:ext uri="{FF2B5EF4-FFF2-40B4-BE49-F238E27FC236}">
                <a16:creationId xmlns:a16="http://schemas.microsoft.com/office/drawing/2014/main" id="{337F369A-DC2C-40E7-C93B-F5E9201FD1D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1316" y="2158425"/>
            <a:ext cx="1905635" cy="224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241327"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Victorian Timeline</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2012120"/>
            <a:ext cx="5125609" cy="3416320"/>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Victorian era saw many </a:t>
            </a:r>
            <a:r>
              <a:rPr lang="en-GB" sz="2400" b="1" dirty="0">
                <a:cs typeface="Arial" panose="020B0604020202020204" pitchFamily="34" charset="0"/>
              </a:rPr>
              <a:t>important events </a:t>
            </a:r>
            <a:r>
              <a:rPr lang="en-GB" sz="2400" dirty="0">
                <a:cs typeface="Arial" panose="020B0604020202020204" pitchFamily="34" charset="0"/>
              </a:rPr>
              <a:t>that still affect our lives today</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Produce a </a:t>
            </a:r>
            <a:r>
              <a:rPr lang="en-GB" sz="2400" b="1" dirty="0">
                <a:cs typeface="Arial" panose="020B0604020202020204" pitchFamily="34" charset="0"/>
              </a:rPr>
              <a:t>timeline of events </a:t>
            </a:r>
            <a:r>
              <a:rPr lang="en-GB" sz="2400" dirty="0">
                <a:cs typeface="Arial" panose="020B0604020202020204" pitchFamily="34" charset="0"/>
              </a:rPr>
              <a:t>that took place during the Victorian era</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Use the </a:t>
            </a:r>
            <a:r>
              <a:rPr lang="en-GB" sz="2400" b="1" dirty="0">
                <a:cs typeface="Arial" panose="020B0604020202020204" pitchFamily="34" charset="0"/>
              </a:rPr>
              <a:t>template</a:t>
            </a:r>
            <a:r>
              <a:rPr lang="en-GB" sz="2400" dirty="0">
                <a:cs typeface="Arial" panose="020B0604020202020204" pitchFamily="34" charset="0"/>
              </a:rPr>
              <a:t> given by your teacher to help</a:t>
            </a:r>
          </a:p>
        </p:txBody>
      </p:sp>
      <p:pic>
        <p:nvPicPr>
          <p:cNvPr id="1026" name="Picture 2" descr="Free Police Service photo and picture">
            <a:extLst>
              <a:ext uri="{FF2B5EF4-FFF2-40B4-BE49-F238E27FC236}">
                <a16:creationId xmlns:a16="http://schemas.microsoft.com/office/drawing/2014/main" id="{09BD27F4-1FAA-BB4F-0EBC-4AD71E57B88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05833" y="1835140"/>
            <a:ext cx="2175884" cy="386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0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D6B1F-6FDC-7EAC-BF0C-EC4F3679DFB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5CC4716-7E88-F1A0-E816-A6B169028C11}"/>
              </a:ext>
            </a:extLst>
          </p:cNvPr>
          <p:cNvSpPr>
            <a:spLocks noGrp="1"/>
          </p:cNvSpPr>
          <p:nvPr>
            <p:ph type="title"/>
          </p:nvPr>
        </p:nvSpPr>
        <p:spPr>
          <a:xfrm>
            <a:off x="231036" y="1154621"/>
            <a:ext cx="7241327"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Victorian Timeline Template</a:t>
            </a:r>
          </a:p>
        </p:txBody>
      </p:sp>
      <p:cxnSp>
        <p:nvCxnSpPr>
          <p:cNvPr id="5" name="Straight Connector 4">
            <a:extLst>
              <a:ext uri="{FF2B5EF4-FFF2-40B4-BE49-F238E27FC236}">
                <a16:creationId xmlns:a16="http://schemas.microsoft.com/office/drawing/2014/main" id="{62CA8C96-1812-2AC8-D960-20C02C6E8CDA}"/>
              </a:ext>
            </a:extLst>
          </p:cNvPr>
          <p:cNvCxnSpPr>
            <a:cxnSpLocks/>
          </p:cNvCxnSpPr>
          <p:nvPr/>
        </p:nvCxnSpPr>
        <p:spPr>
          <a:xfrm>
            <a:off x="478465" y="3429000"/>
            <a:ext cx="818707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AB57517-934E-0C1E-6E72-673CF208529F}"/>
              </a:ext>
            </a:extLst>
          </p:cNvPr>
          <p:cNvSpPr txBox="1"/>
          <p:nvPr/>
        </p:nvSpPr>
        <p:spPr>
          <a:xfrm>
            <a:off x="3686068" y="5502995"/>
            <a:ext cx="1786270" cy="461665"/>
          </a:xfrm>
          <a:prstGeom prst="rect">
            <a:avLst/>
          </a:prstGeom>
          <a:noFill/>
        </p:spPr>
        <p:txBody>
          <a:bodyPr wrap="square" rtlCol="0">
            <a:spAutoFit/>
          </a:bodyPr>
          <a:lstStyle/>
          <a:p>
            <a:pPr algn="ctr"/>
            <a:r>
              <a:rPr lang="en-GB" sz="1200" dirty="0"/>
              <a:t>Victoria becomes Queen - 1837</a:t>
            </a:r>
          </a:p>
        </p:txBody>
      </p:sp>
      <p:sp>
        <p:nvSpPr>
          <p:cNvPr id="8" name="TextBox 7">
            <a:extLst>
              <a:ext uri="{FF2B5EF4-FFF2-40B4-BE49-F238E27FC236}">
                <a16:creationId xmlns:a16="http://schemas.microsoft.com/office/drawing/2014/main" id="{3BC741DB-263E-1A73-5683-BE914134DA90}"/>
              </a:ext>
            </a:extLst>
          </p:cNvPr>
          <p:cNvSpPr txBox="1"/>
          <p:nvPr/>
        </p:nvSpPr>
        <p:spPr>
          <a:xfrm>
            <a:off x="103446" y="5022861"/>
            <a:ext cx="1786270" cy="461665"/>
          </a:xfrm>
          <a:prstGeom prst="rect">
            <a:avLst/>
          </a:prstGeom>
          <a:noFill/>
        </p:spPr>
        <p:txBody>
          <a:bodyPr wrap="square" rtlCol="0">
            <a:spAutoFit/>
          </a:bodyPr>
          <a:lstStyle/>
          <a:p>
            <a:pPr algn="ctr"/>
            <a:r>
              <a:rPr lang="en-GB" sz="1200" dirty="0"/>
              <a:t>Queen Victoria dies - 1901</a:t>
            </a:r>
          </a:p>
        </p:txBody>
      </p:sp>
      <p:sp>
        <p:nvSpPr>
          <p:cNvPr id="10" name="TextBox 9">
            <a:extLst>
              <a:ext uri="{FF2B5EF4-FFF2-40B4-BE49-F238E27FC236}">
                <a16:creationId xmlns:a16="http://schemas.microsoft.com/office/drawing/2014/main" id="{6B20C8A2-41E4-DB93-D712-8D1121AFE953}"/>
              </a:ext>
            </a:extLst>
          </p:cNvPr>
          <p:cNvSpPr txBox="1"/>
          <p:nvPr/>
        </p:nvSpPr>
        <p:spPr>
          <a:xfrm>
            <a:off x="7081284" y="5041330"/>
            <a:ext cx="1786270" cy="461665"/>
          </a:xfrm>
          <a:prstGeom prst="rect">
            <a:avLst/>
          </a:prstGeom>
          <a:noFill/>
        </p:spPr>
        <p:txBody>
          <a:bodyPr wrap="square" rtlCol="0">
            <a:spAutoFit/>
          </a:bodyPr>
          <a:lstStyle/>
          <a:p>
            <a:pPr algn="ctr"/>
            <a:r>
              <a:rPr lang="en-GB" sz="1200" dirty="0"/>
              <a:t>Britain abolishes slavery - 1838</a:t>
            </a:r>
          </a:p>
        </p:txBody>
      </p:sp>
      <p:sp>
        <p:nvSpPr>
          <p:cNvPr id="11" name="TextBox 10">
            <a:extLst>
              <a:ext uri="{FF2B5EF4-FFF2-40B4-BE49-F238E27FC236}">
                <a16:creationId xmlns:a16="http://schemas.microsoft.com/office/drawing/2014/main" id="{9EF8919A-7A22-BE12-B3CE-D7D829039490}"/>
              </a:ext>
            </a:extLst>
          </p:cNvPr>
          <p:cNvSpPr txBox="1"/>
          <p:nvPr/>
        </p:nvSpPr>
        <p:spPr>
          <a:xfrm>
            <a:off x="152649" y="5451973"/>
            <a:ext cx="1786270" cy="461665"/>
          </a:xfrm>
          <a:prstGeom prst="rect">
            <a:avLst/>
          </a:prstGeom>
          <a:noFill/>
        </p:spPr>
        <p:txBody>
          <a:bodyPr wrap="square" rtlCol="0">
            <a:spAutoFit/>
          </a:bodyPr>
          <a:lstStyle/>
          <a:p>
            <a:pPr algn="ctr"/>
            <a:r>
              <a:rPr lang="en-GB" sz="1200" dirty="0"/>
              <a:t>Development of national police force - 1856</a:t>
            </a:r>
          </a:p>
        </p:txBody>
      </p:sp>
      <p:sp>
        <p:nvSpPr>
          <p:cNvPr id="12" name="TextBox 11">
            <a:extLst>
              <a:ext uri="{FF2B5EF4-FFF2-40B4-BE49-F238E27FC236}">
                <a16:creationId xmlns:a16="http://schemas.microsoft.com/office/drawing/2014/main" id="{E04F39C3-FCC1-8DA3-3B96-CBCFCB5E26EC}"/>
              </a:ext>
            </a:extLst>
          </p:cNvPr>
          <p:cNvSpPr txBox="1"/>
          <p:nvPr/>
        </p:nvSpPr>
        <p:spPr>
          <a:xfrm>
            <a:off x="1889716" y="5484526"/>
            <a:ext cx="1786270" cy="461665"/>
          </a:xfrm>
          <a:prstGeom prst="rect">
            <a:avLst/>
          </a:prstGeom>
          <a:noFill/>
        </p:spPr>
        <p:txBody>
          <a:bodyPr wrap="square" rtlCol="0">
            <a:spAutoFit/>
          </a:bodyPr>
          <a:lstStyle/>
          <a:p>
            <a:pPr algn="ctr"/>
            <a:r>
              <a:rPr lang="en-GB" sz="1200" dirty="0"/>
              <a:t>The Great Exhibition opens - 1851</a:t>
            </a:r>
          </a:p>
        </p:txBody>
      </p:sp>
      <p:sp>
        <p:nvSpPr>
          <p:cNvPr id="13" name="TextBox 12">
            <a:extLst>
              <a:ext uri="{FF2B5EF4-FFF2-40B4-BE49-F238E27FC236}">
                <a16:creationId xmlns:a16="http://schemas.microsoft.com/office/drawing/2014/main" id="{F7440D5C-4F16-FB59-37D0-39A627A42DE4}"/>
              </a:ext>
            </a:extLst>
          </p:cNvPr>
          <p:cNvSpPr txBox="1"/>
          <p:nvPr/>
        </p:nvSpPr>
        <p:spPr>
          <a:xfrm>
            <a:off x="1894757" y="5022860"/>
            <a:ext cx="1786270" cy="461665"/>
          </a:xfrm>
          <a:prstGeom prst="rect">
            <a:avLst/>
          </a:prstGeom>
          <a:noFill/>
        </p:spPr>
        <p:txBody>
          <a:bodyPr wrap="square" rtlCol="0">
            <a:spAutoFit/>
          </a:bodyPr>
          <a:lstStyle/>
          <a:p>
            <a:pPr algn="ctr"/>
            <a:r>
              <a:rPr lang="en-GB" sz="1200" dirty="0"/>
              <a:t>The London Underground opens - 1863</a:t>
            </a:r>
          </a:p>
        </p:txBody>
      </p:sp>
      <p:sp>
        <p:nvSpPr>
          <p:cNvPr id="14" name="TextBox 13">
            <a:extLst>
              <a:ext uri="{FF2B5EF4-FFF2-40B4-BE49-F238E27FC236}">
                <a16:creationId xmlns:a16="http://schemas.microsoft.com/office/drawing/2014/main" id="{F857DB08-0C13-7F3B-381D-609F86655D0C}"/>
              </a:ext>
            </a:extLst>
          </p:cNvPr>
          <p:cNvSpPr txBox="1"/>
          <p:nvPr/>
        </p:nvSpPr>
        <p:spPr>
          <a:xfrm>
            <a:off x="3681027" y="5041330"/>
            <a:ext cx="1786270" cy="461665"/>
          </a:xfrm>
          <a:prstGeom prst="rect">
            <a:avLst/>
          </a:prstGeom>
          <a:noFill/>
        </p:spPr>
        <p:txBody>
          <a:bodyPr wrap="square" rtlCol="0">
            <a:spAutoFit/>
          </a:bodyPr>
          <a:lstStyle/>
          <a:p>
            <a:pPr algn="ctr"/>
            <a:r>
              <a:rPr lang="en-GB" sz="1200" dirty="0"/>
              <a:t>The first telephone call is made - 1876</a:t>
            </a:r>
          </a:p>
        </p:txBody>
      </p:sp>
      <p:sp>
        <p:nvSpPr>
          <p:cNvPr id="15" name="TextBox 14">
            <a:extLst>
              <a:ext uri="{FF2B5EF4-FFF2-40B4-BE49-F238E27FC236}">
                <a16:creationId xmlns:a16="http://schemas.microsoft.com/office/drawing/2014/main" id="{EE9C2400-F703-3770-B7DB-2121C9C653EA}"/>
              </a:ext>
            </a:extLst>
          </p:cNvPr>
          <p:cNvSpPr txBox="1"/>
          <p:nvPr/>
        </p:nvSpPr>
        <p:spPr>
          <a:xfrm>
            <a:off x="5295014" y="5032096"/>
            <a:ext cx="1786270" cy="461665"/>
          </a:xfrm>
          <a:prstGeom prst="rect">
            <a:avLst/>
          </a:prstGeom>
          <a:noFill/>
        </p:spPr>
        <p:txBody>
          <a:bodyPr wrap="square" rtlCol="0">
            <a:spAutoFit/>
          </a:bodyPr>
          <a:lstStyle/>
          <a:p>
            <a:pPr algn="ctr"/>
            <a:r>
              <a:rPr lang="en-GB" sz="1200" dirty="0"/>
              <a:t>Opening of the Suez Canal - 1869</a:t>
            </a:r>
          </a:p>
        </p:txBody>
      </p:sp>
      <p:sp>
        <p:nvSpPr>
          <p:cNvPr id="16" name="TextBox 15">
            <a:extLst>
              <a:ext uri="{FF2B5EF4-FFF2-40B4-BE49-F238E27FC236}">
                <a16:creationId xmlns:a16="http://schemas.microsoft.com/office/drawing/2014/main" id="{18159523-853F-64F3-FC9C-DDF2A4FB7ECF}"/>
              </a:ext>
            </a:extLst>
          </p:cNvPr>
          <p:cNvSpPr txBox="1"/>
          <p:nvPr/>
        </p:nvSpPr>
        <p:spPr>
          <a:xfrm>
            <a:off x="6868633" y="5502994"/>
            <a:ext cx="2211572" cy="461665"/>
          </a:xfrm>
          <a:prstGeom prst="rect">
            <a:avLst/>
          </a:prstGeom>
          <a:noFill/>
        </p:spPr>
        <p:txBody>
          <a:bodyPr wrap="square" rtlCol="0">
            <a:spAutoFit/>
          </a:bodyPr>
          <a:lstStyle/>
          <a:p>
            <a:pPr algn="ctr"/>
            <a:r>
              <a:rPr lang="en-GB" sz="1200" dirty="0"/>
              <a:t>Education becomes compulsory for children under 10 - 1880</a:t>
            </a:r>
          </a:p>
        </p:txBody>
      </p:sp>
      <p:sp>
        <p:nvSpPr>
          <p:cNvPr id="17" name="TextBox 16">
            <a:extLst>
              <a:ext uri="{FF2B5EF4-FFF2-40B4-BE49-F238E27FC236}">
                <a16:creationId xmlns:a16="http://schemas.microsoft.com/office/drawing/2014/main" id="{275C236B-644D-7A0C-D16D-7720FABF7B8C}"/>
              </a:ext>
            </a:extLst>
          </p:cNvPr>
          <p:cNvSpPr txBox="1"/>
          <p:nvPr/>
        </p:nvSpPr>
        <p:spPr>
          <a:xfrm>
            <a:off x="5274830" y="5515299"/>
            <a:ext cx="1786270" cy="461665"/>
          </a:xfrm>
          <a:prstGeom prst="rect">
            <a:avLst/>
          </a:prstGeom>
          <a:noFill/>
        </p:spPr>
        <p:txBody>
          <a:bodyPr wrap="square" rtlCol="0">
            <a:spAutoFit/>
          </a:bodyPr>
          <a:lstStyle/>
          <a:p>
            <a:pPr algn="ctr"/>
            <a:r>
              <a:rPr lang="en-GB" sz="1200" dirty="0"/>
              <a:t>Creation of the Public Health Act -1848</a:t>
            </a:r>
          </a:p>
        </p:txBody>
      </p:sp>
    </p:spTree>
    <p:extLst>
      <p:ext uri="{BB962C8B-B14F-4D97-AF65-F5344CB8AC3E}">
        <p14:creationId xmlns:p14="http://schemas.microsoft.com/office/powerpoint/2010/main" val="158276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CDB32-A946-E50E-3638-8E2234AEC6E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02923E5-849F-EA48-CD9C-7096C6BC4788}"/>
              </a:ext>
            </a:extLst>
          </p:cNvPr>
          <p:cNvSpPr>
            <a:spLocks noGrp="1"/>
          </p:cNvSpPr>
          <p:nvPr>
            <p:ph type="title"/>
          </p:nvPr>
        </p:nvSpPr>
        <p:spPr>
          <a:xfrm>
            <a:off x="231036" y="1154621"/>
            <a:ext cx="7241327"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Victorian Timeline Template</a:t>
            </a:r>
          </a:p>
        </p:txBody>
      </p:sp>
      <p:cxnSp>
        <p:nvCxnSpPr>
          <p:cNvPr id="5" name="Straight Connector 4">
            <a:extLst>
              <a:ext uri="{FF2B5EF4-FFF2-40B4-BE49-F238E27FC236}">
                <a16:creationId xmlns:a16="http://schemas.microsoft.com/office/drawing/2014/main" id="{FA2C02F7-8A22-CD85-9DE9-EBF73B8566C9}"/>
              </a:ext>
            </a:extLst>
          </p:cNvPr>
          <p:cNvCxnSpPr>
            <a:cxnSpLocks/>
          </p:cNvCxnSpPr>
          <p:nvPr/>
        </p:nvCxnSpPr>
        <p:spPr>
          <a:xfrm>
            <a:off x="478465" y="3741234"/>
            <a:ext cx="818707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43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241327"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Effects of the Victorian Era</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2012120"/>
            <a:ext cx="5125609" cy="2677656"/>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Write a </a:t>
            </a:r>
            <a:r>
              <a:rPr lang="en-GB" sz="2400" b="1" dirty="0">
                <a:cs typeface="Arial" panose="020B0604020202020204" pitchFamily="34" charset="0"/>
              </a:rPr>
              <a:t>short summary </a:t>
            </a:r>
            <a:r>
              <a:rPr lang="en-GB" sz="2400" dirty="0">
                <a:cs typeface="Arial" panose="020B0604020202020204" pitchFamily="34" charset="0"/>
              </a:rPr>
              <a:t>of </a:t>
            </a:r>
            <a:r>
              <a:rPr lang="en-GB" sz="2400" b="1" dirty="0">
                <a:cs typeface="Arial" panose="020B0604020202020204" pitchFamily="34" charset="0"/>
              </a:rPr>
              <a:t>one way </a:t>
            </a:r>
            <a:r>
              <a:rPr lang="en-GB" sz="2400" dirty="0">
                <a:cs typeface="Arial" panose="020B0604020202020204" pitchFamily="34" charset="0"/>
              </a:rPr>
              <a:t>in which the Victorian era has </a:t>
            </a:r>
            <a:r>
              <a:rPr lang="en-GB" sz="2400" b="1" dirty="0">
                <a:cs typeface="Arial" panose="020B0604020202020204" pitchFamily="34" charset="0"/>
              </a:rPr>
              <a:t>influenced</a:t>
            </a:r>
            <a:r>
              <a:rPr lang="en-GB" sz="2400" dirty="0">
                <a:cs typeface="Arial" panose="020B0604020202020204" pitchFamily="34" charset="0"/>
              </a:rPr>
              <a:t> modern engineering and/or society</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You must limit this to a </a:t>
            </a:r>
            <a:r>
              <a:rPr lang="en-GB" sz="2400" b="1" dirty="0">
                <a:cs typeface="Arial" panose="020B0604020202020204" pitchFamily="34" charset="0"/>
              </a:rPr>
              <a:t>social media post </a:t>
            </a:r>
            <a:r>
              <a:rPr lang="en-GB" sz="2400" dirty="0">
                <a:cs typeface="Arial" panose="020B0604020202020204" pitchFamily="34" charset="0"/>
              </a:rPr>
              <a:t>of </a:t>
            </a:r>
            <a:r>
              <a:rPr lang="en-GB" sz="2400" b="1" dirty="0">
                <a:cs typeface="Arial" panose="020B0604020202020204" pitchFamily="34" charset="0"/>
              </a:rPr>
              <a:t>one paragraph</a:t>
            </a:r>
          </a:p>
        </p:txBody>
      </p:sp>
      <p:pic>
        <p:nvPicPr>
          <p:cNvPr id="2" name="Picture 4" descr="Free queen victoria female vector">
            <a:extLst>
              <a:ext uri="{FF2B5EF4-FFF2-40B4-BE49-F238E27FC236}">
                <a16:creationId xmlns:a16="http://schemas.microsoft.com/office/drawing/2014/main" id="{51733EAD-DF68-377F-7A65-B7C712EA59B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00228" y="2384943"/>
            <a:ext cx="2103256" cy="247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2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241327"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Extension</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2012120"/>
            <a:ext cx="8187100" cy="2677656"/>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Produce timelines for </a:t>
            </a:r>
            <a:r>
              <a:rPr lang="en-GB" sz="2400" b="1" dirty="0">
                <a:cs typeface="Arial" panose="020B0604020202020204" pitchFamily="34" charset="0"/>
              </a:rPr>
              <a:t>other key periods </a:t>
            </a:r>
            <a:r>
              <a:rPr lang="en-GB" sz="2400" dirty="0">
                <a:cs typeface="Arial" panose="020B0604020202020204" pitchFamily="34" charset="0"/>
              </a:rPr>
              <a:t>in the history of the </a:t>
            </a:r>
            <a:r>
              <a:rPr lang="en-GB" sz="2400" b="1" dirty="0">
                <a:cs typeface="Arial" panose="020B0604020202020204" pitchFamily="34" charset="0"/>
              </a:rPr>
              <a:t>United Kingdom</a:t>
            </a:r>
            <a:r>
              <a:rPr lang="en-GB" sz="2400" dirty="0">
                <a:cs typeface="Arial" panose="020B0604020202020204" pitchFamily="34" charset="0"/>
              </a:rPr>
              <a:t>. E.g. the Elizabethan era, the Georgian era</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Produce a </a:t>
            </a:r>
            <a:r>
              <a:rPr lang="en-GB" sz="2400" b="1" dirty="0">
                <a:cs typeface="Arial" panose="020B0604020202020204" pitchFamily="34" charset="0"/>
              </a:rPr>
              <a:t>class display </a:t>
            </a:r>
            <a:r>
              <a:rPr lang="en-GB" sz="2400" dirty="0">
                <a:cs typeface="Arial" panose="020B0604020202020204" pitchFamily="34" charset="0"/>
              </a:rPr>
              <a:t>of different technological inventions that occurred during the Victorian era, and how they have </a:t>
            </a:r>
            <a:r>
              <a:rPr lang="en-GB" sz="2400" b="1" dirty="0">
                <a:cs typeface="Arial" panose="020B0604020202020204" pitchFamily="34" charset="0"/>
              </a:rPr>
              <a:t>influenced technology today</a:t>
            </a:r>
          </a:p>
          <a:p>
            <a:pPr marL="342900" indent="-342900">
              <a:buFont typeface="Arial" panose="020B0604020202020204" pitchFamily="34" charset="0"/>
              <a:buChar char="•"/>
            </a:pPr>
            <a:endParaRPr lang="en-GB" sz="2400" b="1" dirty="0">
              <a:cs typeface="Arial" panose="020B0604020202020204" pitchFamily="34" charset="0"/>
            </a:endParaRPr>
          </a:p>
        </p:txBody>
      </p:sp>
    </p:spTree>
    <p:extLst>
      <p:ext uri="{BB962C8B-B14F-4D97-AF65-F5344CB8AC3E}">
        <p14:creationId xmlns:p14="http://schemas.microsoft.com/office/powerpoint/2010/main" val="228543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D6B1F-6FDC-7EAC-BF0C-EC4F3679DFB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5CC4716-7E88-F1A0-E816-A6B169028C11}"/>
              </a:ext>
            </a:extLst>
          </p:cNvPr>
          <p:cNvSpPr>
            <a:spLocks noGrp="1"/>
          </p:cNvSpPr>
          <p:nvPr>
            <p:ph type="title"/>
          </p:nvPr>
        </p:nvSpPr>
        <p:spPr>
          <a:xfrm>
            <a:off x="231036" y="1154621"/>
            <a:ext cx="7241327"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Completed Victorian Timeline</a:t>
            </a:r>
          </a:p>
        </p:txBody>
      </p:sp>
      <p:cxnSp>
        <p:nvCxnSpPr>
          <p:cNvPr id="5" name="Straight Connector 4">
            <a:extLst>
              <a:ext uri="{FF2B5EF4-FFF2-40B4-BE49-F238E27FC236}">
                <a16:creationId xmlns:a16="http://schemas.microsoft.com/office/drawing/2014/main" id="{62CA8C96-1812-2AC8-D960-20C02C6E8CDA}"/>
              </a:ext>
            </a:extLst>
          </p:cNvPr>
          <p:cNvCxnSpPr>
            <a:cxnSpLocks/>
          </p:cNvCxnSpPr>
          <p:nvPr/>
        </p:nvCxnSpPr>
        <p:spPr>
          <a:xfrm>
            <a:off x="478465" y="3429000"/>
            <a:ext cx="818707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AB57517-934E-0C1E-6E72-673CF208529F}"/>
              </a:ext>
            </a:extLst>
          </p:cNvPr>
          <p:cNvSpPr txBox="1"/>
          <p:nvPr/>
        </p:nvSpPr>
        <p:spPr>
          <a:xfrm>
            <a:off x="64575" y="2578764"/>
            <a:ext cx="1786270" cy="461665"/>
          </a:xfrm>
          <a:prstGeom prst="rect">
            <a:avLst/>
          </a:prstGeom>
          <a:noFill/>
        </p:spPr>
        <p:txBody>
          <a:bodyPr wrap="square" rtlCol="0">
            <a:spAutoFit/>
          </a:bodyPr>
          <a:lstStyle/>
          <a:p>
            <a:pPr algn="ctr"/>
            <a:r>
              <a:rPr lang="en-GB" sz="1200" dirty="0"/>
              <a:t>Victoria becomes Queen - 1837</a:t>
            </a:r>
          </a:p>
        </p:txBody>
      </p:sp>
      <p:sp>
        <p:nvSpPr>
          <p:cNvPr id="8" name="TextBox 7">
            <a:extLst>
              <a:ext uri="{FF2B5EF4-FFF2-40B4-BE49-F238E27FC236}">
                <a16:creationId xmlns:a16="http://schemas.microsoft.com/office/drawing/2014/main" id="{3BC741DB-263E-1A73-5683-BE914134DA90}"/>
              </a:ext>
            </a:extLst>
          </p:cNvPr>
          <p:cNvSpPr txBox="1"/>
          <p:nvPr/>
        </p:nvSpPr>
        <p:spPr>
          <a:xfrm>
            <a:off x="7293155" y="2579669"/>
            <a:ext cx="1786270" cy="461665"/>
          </a:xfrm>
          <a:prstGeom prst="rect">
            <a:avLst/>
          </a:prstGeom>
          <a:noFill/>
        </p:spPr>
        <p:txBody>
          <a:bodyPr wrap="square" rtlCol="0">
            <a:spAutoFit/>
          </a:bodyPr>
          <a:lstStyle/>
          <a:p>
            <a:pPr algn="ctr"/>
            <a:r>
              <a:rPr lang="en-GB" sz="1200" dirty="0"/>
              <a:t>Queen Victoria dies - 1901</a:t>
            </a:r>
          </a:p>
        </p:txBody>
      </p:sp>
      <p:sp>
        <p:nvSpPr>
          <p:cNvPr id="10" name="TextBox 9">
            <a:extLst>
              <a:ext uri="{FF2B5EF4-FFF2-40B4-BE49-F238E27FC236}">
                <a16:creationId xmlns:a16="http://schemas.microsoft.com/office/drawing/2014/main" id="{6B20C8A2-41E4-DB93-D712-8D1121AFE953}"/>
              </a:ext>
            </a:extLst>
          </p:cNvPr>
          <p:cNvSpPr txBox="1"/>
          <p:nvPr/>
        </p:nvSpPr>
        <p:spPr>
          <a:xfrm>
            <a:off x="478465" y="3800898"/>
            <a:ext cx="1786270" cy="461665"/>
          </a:xfrm>
          <a:prstGeom prst="rect">
            <a:avLst/>
          </a:prstGeom>
          <a:noFill/>
        </p:spPr>
        <p:txBody>
          <a:bodyPr wrap="square" rtlCol="0">
            <a:spAutoFit/>
          </a:bodyPr>
          <a:lstStyle/>
          <a:p>
            <a:pPr algn="ctr"/>
            <a:r>
              <a:rPr lang="en-GB" sz="1200" dirty="0"/>
              <a:t>Britain abolishes slavery - 1838</a:t>
            </a:r>
          </a:p>
        </p:txBody>
      </p:sp>
      <p:sp>
        <p:nvSpPr>
          <p:cNvPr id="11" name="TextBox 10">
            <a:extLst>
              <a:ext uri="{FF2B5EF4-FFF2-40B4-BE49-F238E27FC236}">
                <a16:creationId xmlns:a16="http://schemas.microsoft.com/office/drawing/2014/main" id="{9EF8919A-7A22-BE12-B3CE-D7D829039490}"/>
              </a:ext>
            </a:extLst>
          </p:cNvPr>
          <p:cNvSpPr txBox="1"/>
          <p:nvPr/>
        </p:nvSpPr>
        <p:spPr>
          <a:xfrm>
            <a:off x="2773710" y="2584051"/>
            <a:ext cx="1786270" cy="461665"/>
          </a:xfrm>
          <a:prstGeom prst="rect">
            <a:avLst/>
          </a:prstGeom>
          <a:noFill/>
        </p:spPr>
        <p:txBody>
          <a:bodyPr wrap="square" rtlCol="0">
            <a:spAutoFit/>
          </a:bodyPr>
          <a:lstStyle/>
          <a:p>
            <a:pPr algn="ctr"/>
            <a:r>
              <a:rPr lang="en-GB" sz="1200" dirty="0"/>
              <a:t>Development of national police force - 1856</a:t>
            </a:r>
          </a:p>
        </p:txBody>
      </p:sp>
      <p:sp>
        <p:nvSpPr>
          <p:cNvPr id="12" name="TextBox 11">
            <a:extLst>
              <a:ext uri="{FF2B5EF4-FFF2-40B4-BE49-F238E27FC236}">
                <a16:creationId xmlns:a16="http://schemas.microsoft.com/office/drawing/2014/main" id="{E04F39C3-FCC1-8DA3-3B96-CBCFCB5E26EC}"/>
              </a:ext>
            </a:extLst>
          </p:cNvPr>
          <p:cNvSpPr txBox="1"/>
          <p:nvPr/>
        </p:nvSpPr>
        <p:spPr>
          <a:xfrm>
            <a:off x="2087910" y="4382712"/>
            <a:ext cx="1786270" cy="461665"/>
          </a:xfrm>
          <a:prstGeom prst="rect">
            <a:avLst/>
          </a:prstGeom>
          <a:noFill/>
        </p:spPr>
        <p:txBody>
          <a:bodyPr wrap="square" rtlCol="0">
            <a:spAutoFit/>
          </a:bodyPr>
          <a:lstStyle/>
          <a:p>
            <a:pPr algn="ctr"/>
            <a:r>
              <a:rPr lang="en-GB" sz="1200" dirty="0"/>
              <a:t>The Great Exhibition opens - 1851</a:t>
            </a:r>
          </a:p>
        </p:txBody>
      </p:sp>
      <p:sp>
        <p:nvSpPr>
          <p:cNvPr id="13" name="TextBox 12">
            <a:extLst>
              <a:ext uri="{FF2B5EF4-FFF2-40B4-BE49-F238E27FC236}">
                <a16:creationId xmlns:a16="http://schemas.microsoft.com/office/drawing/2014/main" id="{F7440D5C-4F16-FB59-37D0-39A627A42DE4}"/>
              </a:ext>
            </a:extLst>
          </p:cNvPr>
          <p:cNvSpPr txBox="1"/>
          <p:nvPr/>
        </p:nvSpPr>
        <p:spPr>
          <a:xfrm>
            <a:off x="3671413" y="3800899"/>
            <a:ext cx="1786270" cy="461665"/>
          </a:xfrm>
          <a:prstGeom prst="rect">
            <a:avLst/>
          </a:prstGeom>
          <a:noFill/>
        </p:spPr>
        <p:txBody>
          <a:bodyPr wrap="square" rtlCol="0">
            <a:spAutoFit/>
          </a:bodyPr>
          <a:lstStyle/>
          <a:p>
            <a:pPr algn="ctr"/>
            <a:r>
              <a:rPr lang="en-GB" sz="1200" dirty="0"/>
              <a:t>The London Underground opens - 1863</a:t>
            </a:r>
          </a:p>
        </p:txBody>
      </p:sp>
      <p:sp>
        <p:nvSpPr>
          <p:cNvPr id="14" name="TextBox 13">
            <a:extLst>
              <a:ext uri="{FF2B5EF4-FFF2-40B4-BE49-F238E27FC236}">
                <a16:creationId xmlns:a16="http://schemas.microsoft.com/office/drawing/2014/main" id="{F857DB08-0C13-7F3B-381D-609F86655D0C}"/>
              </a:ext>
            </a:extLst>
          </p:cNvPr>
          <p:cNvSpPr txBox="1"/>
          <p:nvPr/>
        </p:nvSpPr>
        <p:spPr>
          <a:xfrm>
            <a:off x="5419840" y="4382483"/>
            <a:ext cx="1786270" cy="461665"/>
          </a:xfrm>
          <a:prstGeom prst="rect">
            <a:avLst/>
          </a:prstGeom>
          <a:noFill/>
        </p:spPr>
        <p:txBody>
          <a:bodyPr wrap="square" rtlCol="0">
            <a:spAutoFit/>
          </a:bodyPr>
          <a:lstStyle/>
          <a:p>
            <a:pPr algn="ctr"/>
            <a:r>
              <a:rPr lang="en-GB" sz="1200" dirty="0"/>
              <a:t>The first telephone call is made - 1876</a:t>
            </a:r>
          </a:p>
        </p:txBody>
      </p:sp>
      <p:sp>
        <p:nvSpPr>
          <p:cNvPr id="15" name="TextBox 14">
            <a:extLst>
              <a:ext uri="{FF2B5EF4-FFF2-40B4-BE49-F238E27FC236}">
                <a16:creationId xmlns:a16="http://schemas.microsoft.com/office/drawing/2014/main" id="{EE9C2400-F703-3770-B7DB-2121C9C653EA}"/>
              </a:ext>
            </a:extLst>
          </p:cNvPr>
          <p:cNvSpPr txBox="1"/>
          <p:nvPr/>
        </p:nvSpPr>
        <p:spPr>
          <a:xfrm>
            <a:off x="4488021" y="2131237"/>
            <a:ext cx="1786270" cy="461665"/>
          </a:xfrm>
          <a:prstGeom prst="rect">
            <a:avLst/>
          </a:prstGeom>
          <a:noFill/>
        </p:spPr>
        <p:txBody>
          <a:bodyPr wrap="square" rtlCol="0">
            <a:spAutoFit/>
          </a:bodyPr>
          <a:lstStyle/>
          <a:p>
            <a:pPr algn="ctr"/>
            <a:r>
              <a:rPr lang="en-GB" sz="1200" dirty="0"/>
              <a:t>Opening of the Suez Canal - 1869</a:t>
            </a:r>
          </a:p>
        </p:txBody>
      </p:sp>
      <p:sp>
        <p:nvSpPr>
          <p:cNvPr id="16" name="TextBox 15">
            <a:extLst>
              <a:ext uri="{FF2B5EF4-FFF2-40B4-BE49-F238E27FC236}">
                <a16:creationId xmlns:a16="http://schemas.microsoft.com/office/drawing/2014/main" id="{18159523-853F-64F3-FC9C-DDF2A4FB7ECF}"/>
              </a:ext>
            </a:extLst>
          </p:cNvPr>
          <p:cNvSpPr txBox="1"/>
          <p:nvPr/>
        </p:nvSpPr>
        <p:spPr>
          <a:xfrm>
            <a:off x="6244492" y="3790326"/>
            <a:ext cx="2211572" cy="461665"/>
          </a:xfrm>
          <a:prstGeom prst="rect">
            <a:avLst/>
          </a:prstGeom>
          <a:noFill/>
        </p:spPr>
        <p:txBody>
          <a:bodyPr wrap="square" rtlCol="0">
            <a:spAutoFit/>
          </a:bodyPr>
          <a:lstStyle/>
          <a:p>
            <a:pPr algn="ctr"/>
            <a:r>
              <a:rPr lang="en-GB" sz="1200" dirty="0"/>
              <a:t>Education becomes compulsory for children under 10 - 1880</a:t>
            </a:r>
          </a:p>
        </p:txBody>
      </p:sp>
      <p:sp>
        <p:nvSpPr>
          <p:cNvPr id="17" name="TextBox 16">
            <a:extLst>
              <a:ext uri="{FF2B5EF4-FFF2-40B4-BE49-F238E27FC236}">
                <a16:creationId xmlns:a16="http://schemas.microsoft.com/office/drawing/2014/main" id="{275C236B-644D-7A0C-D16D-7720FABF7B8C}"/>
              </a:ext>
            </a:extLst>
          </p:cNvPr>
          <p:cNvSpPr txBox="1"/>
          <p:nvPr/>
        </p:nvSpPr>
        <p:spPr>
          <a:xfrm>
            <a:off x="1194775" y="2092910"/>
            <a:ext cx="1786270" cy="461665"/>
          </a:xfrm>
          <a:prstGeom prst="rect">
            <a:avLst/>
          </a:prstGeom>
          <a:noFill/>
        </p:spPr>
        <p:txBody>
          <a:bodyPr wrap="square" rtlCol="0">
            <a:spAutoFit/>
          </a:bodyPr>
          <a:lstStyle/>
          <a:p>
            <a:pPr algn="ctr"/>
            <a:r>
              <a:rPr lang="en-GB" sz="1200" dirty="0"/>
              <a:t>Creation of the Public Health Act -1848</a:t>
            </a:r>
          </a:p>
        </p:txBody>
      </p:sp>
      <p:cxnSp>
        <p:nvCxnSpPr>
          <p:cNvPr id="4" name="Straight Connector 3">
            <a:extLst>
              <a:ext uri="{FF2B5EF4-FFF2-40B4-BE49-F238E27FC236}">
                <a16:creationId xmlns:a16="http://schemas.microsoft.com/office/drawing/2014/main" id="{5A5394CC-F086-FD95-24E7-80015598B26F}"/>
              </a:ext>
            </a:extLst>
          </p:cNvPr>
          <p:cNvCxnSpPr>
            <a:cxnSpLocks/>
            <a:stCxn id="7" idx="2"/>
          </p:cNvCxnSpPr>
          <p:nvPr/>
        </p:nvCxnSpPr>
        <p:spPr>
          <a:xfrm>
            <a:off x="957710" y="3040429"/>
            <a:ext cx="0" cy="388571"/>
          </a:xfrm>
          <a:prstGeom prst="line">
            <a:avLst/>
          </a:prstGeom>
          <a:ln w="317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10B3B1F-D45F-B690-95B5-4AF86FF1887A}"/>
              </a:ext>
            </a:extLst>
          </p:cNvPr>
          <p:cNvCxnSpPr>
            <a:cxnSpLocks/>
          </p:cNvCxnSpPr>
          <p:nvPr/>
        </p:nvCxnSpPr>
        <p:spPr>
          <a:xfrm>
            <a:off x="1110110" y="3434287"/>
            <a:ext cx="0" cy="388571"/>
          </a:xfrm>
          <a:prstGeom prst="line">
            <a:avLst/>
          </a:prstGeom>
          <a:ln w="317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6DAF0A8-1709-4F85-3A09-3F5AA022C05F}"/>
              </a:ext>
            </a:extLst>
          </p:cNvPr>
          <p:cNvCxnSpPr>
            <a:cxnSpLocks/>
          </p:cNvCxnSpPr>
          <p:nvPr/>
        </p:nvCxnSpPr>
        <p:spPr>
          <a:xfrm>
            <a:off x="4559980" y="3434287"/>
            <a:ext cx="0" cy="388571"/>
          </a:xfrm>
          <a:prstGeom prst="line">
            <a:avLst/>
          </a:prstGeom>
          <a:ln w="317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43B221A-5311-5A8A-DBE3-50305C9D4E66}"/>
              </a:ext>
            </a:extLst>
          </p:cNvPr>
          <p:cNvCxnSpPr>
            <a:cxnSpLocks/>
          </p:cNvCxnSpPr>
          <p:nvPr/>
        </p:nvCxnSpPr>
        <p:spPr>
          <a:xfrm>
            <a:off x="7206110" y="3429000"/>
            <a:ext cx="0" cy="388571"/>
          </a:xfrm>
          <a:prstGeom prst="line">
            <a:avLst/>
          </a:prstGeom>
          <a:ln w="317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9708281-9644-7FAD-7B88-DBFDF7FF9589}"/>
              </a:ext>
            </a:extLst>
          </p:cNvPr>
          <p:cNvCxnSpPr>
            <a:cxnSpLocks/>
          </p:cNvCxnSpPr>
          <p:nvPr/>
        </p:nvCxnSpPr>
        <p:spPr>
          <a:xfrm>
            <a:off x="8190271" y="3045716"/>
            <a:ext cx="0" cy="388571"/>
          </a:xfrm>
          <a:prstGeom prst="line">
            <a:avLst/>
          </a:prstGeom>
          <a:ln w="317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CD7AD3B-61B4-A238-7E13-079097001FFA}"/>
              </a:ext>
            </a:extLst>
          </p:cNvPr>
          <p:cNvCxnSpPr>
            <a:cxnSpLocks/>
          </p:cNvCxnSpPr>
          <p:nvPr/>
        </p:nvCxnSpPr>
        <p:spPr>
          <a:xfrm>
            <a:off x="3666845" y="2998543"/>
            <a:ext cx="0" cy="388571"/>
          </a:xfrm>
          <a:prstGeom prst="line">
            <a:avLst/>
          </a:prstGeom>
          <a:ln w="317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92FE4F8-D93A-1990-B1BD-744617EC70BA}"/>
              </a:ext>
            </a:extLst>
          </p:cNvPr>
          <p:cNvCxnSpPr>
            <a:cxnSpLocks/>
          </p:cNvCxnSpPr>
          <p:nvPr/>
        </p:nvCxnSpPr>
        <p:spPr>
          <a:xfrm>
            <a:off x="2087910" y="2615310"/>
            <a:ext cx="0" cy="818977"/>
          </a:xfrm>
          <a:prstGeom prst="line">
            <a:avLst/>
          </a:prstGeom>
          <a:ln w="317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F0B5217-1DAB-5103-C6B5-0DCF6EF4F162}"/>
              </a:ext>
            </a:extLst>
          </p:cNvPr>
          <p:cNvCxnSpPr>
            <a:cxnSpLocks/>
          </p:cNvCxnSpPr>
          <p:nvPr/>
        </p:nvCxnSpPr>
        <p:spPr>
          <a:xfrm>
            <a:off x="6272846" y="3449917"/>
            <a:ext cx="0" cy="818977"/>
          </a:xfrm>
          <a:prstGeom prst="line">
            <a:avLst/>
          </a:prstGeom>
          <a:ln w="317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47DA7D5-36D6-DFC8-0BC7-22E44C675673}"/>
              </a:ext>
            </a:extLst>
          </p:cNvPr>
          <p:cNvCxnSpPr>
            <a:cxnSpLocks/>
          </p:cNvCxnSpPr>
          <p:nvPr/>
        </p:nvCxnSpPr>
        <p:spPr>
          <a:xfrm>
            <a:off x="3021387" y="3408082"/>
            <a:ext cx="0" cy="818977"/>
          </a:xfrm>
          <a:prstGeom prst="line">
            <a:avLst/>
          </a:prstGeom>
          <a:ln w="317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796C015-E47A-1701-291A-BF3FBFC0B346}"/>
              </a:ext>
            </a:extLst>
          </p:cNvPr>
          <p:cNvCxnSpPr>
            <a:cxnSpLocks/>
          </p:cNvCxnSpPr>
          <p:nvPr/>
        </p:nvCxnSpPr>
        <p:spPr>
          <a:xfrm>
            <a:off x="5457683" y="2630940"/>
            <a:ext cx="0" cy="818977"/>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45099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665</Words>
  <Application>Microsoft Office PowerPoint</Application>
  <PresentationFormat>On-screen Show (4:3)</PresentationFormat>
  <Paragraphs>75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(body)</vt:lpstr>
      <vt:lpstr>Calibri Light</vt:lpstr>
      <vt:lpstr>Symbol</vt:lpstr>
      <vt:lpstr>Office Theme</vt:lpstr>
      <vt:lpstr>PowerPoint Presentation</vt:lpstr>
      <vt:lpstr>PowerPoint Presentation</vt:lpstr>
      <vt:lpstr>The Victorians</vt:lpstr>
      <vt:lpstr>Victorian Timeline</vt:lpstr>
      <vt:lpstr>Victorian Timeline Template</vt:lpstr>
      <vt:lpstr>Victorian Timeline Template</vt:lpstr>
      <vt:lpstr>Effects of the Victorian Era</vt:lpstr>
      <vt:lpstr>Extension</vt:lpstr>
      <vt:lpstr>Completed Victorian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timeline presentation</dc:title>
  <dc:creator>Attainment in Education Ltd</dc:creator>
  <cp:lastModifiedBy>Holly Margerison-Smith</cp:lastModifiedBy>
  <cp:revision>259</cp:revision>
  <dcterms:created xsi:type="dcterms:W3CDTF">2017-06-28T15:11:57Z</dcterms:created>
  <dcterms:modified xsi:type="dcterms:W3CDTF">2024-05-22T09:30:23Z</dcterms:modified>
</cp:coreProperties>
</file>