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7" r:id="rId2"/>
    <p:sldId id="258" r:id="rId3"/>
    <p:sldId id="322" r:id="rId4"/>
    <p:sldId id="336" r:id="rId5"/>
    <p:sldId id="335" r:id="rId6"/>
    <p:sldId id="337" r:id="rId7"/>
    <p:sldId id="338" r:id="rId8"/>
    <p:sldId id="339" r:id="rId9"/>
    <p:sldId id="340" r:id="rId10"/>
    <p:sldId id="342" r:id="rId11"/>
    <p:sldId id="341" r:id="rId12"/>
    <p:sldId id="343" r:id="rId13"/>
    <p:sldId id="345" r:id="rId14"/>
    <p:sldId id="344"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3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p:restoredTop sz="86275" autoAdjust="0"/>
  </p:normalViewPr>
  <p:slideViewPr>
    <p:cSldViewPr snapToGrid="0" snapToObjects="1">
      <p:cViewPr varScale="1">
        <p:scale>
          <a:sx n="64" d="100"/>
          <a:sy n="64" d="100"/>
        </p:scale>
        <p:origin x="1328" y="40"/>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E5DAB-A635-4C49-99C6-06AFDAB91276}" type="datetimeFigureOut">
              <a:rPr lang="en-GB" smtClean="0"/>
              <a:t>22/07/2024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38C6A-27F3-4D9F-AFF5-F53EC4158501}" type="slidenum">
              <a:rPr lang="en-GB" smtClean="0"/>
              <a:t>‹#›</a:t>
            </a:fld>
            <a:endParaRPr lang="en-GB" dirty="0"/>
          </a:p>
        </p:txBody>
      </p:sp>
    </p:spTree>
    <p:extLst>
      <p:ext uri="{BB962C8B-B14F-4D97-AF65-F5344CB8AC3E}">
        <p14:creationId xmlns:p14="http://schemas.microsoft.com/office/powerpoint/2010/main" val="187847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a:t>
            </a:fld>
            <a:endParaRPr lang="en-GB" dirty="0"/>
          </a:p>
        </p:txBody>
      </p:sp>
    </p:spTree>
    <p:extLst>
      <p:ext uri="{BB962C8B-B14F-4D97-AF65-F5344CB8AC3E}">
        <p14:creationId xmlns:p14="http://schemas.microsoft.com/office/powerpoint/2010/main" val="1547959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10</a:t>
            </a:fld>
            <a:endParaRPr lang="en-GB"/>
          </a:p>
        </p:txBody>
      </p:sp>
    </p:spTree>
    <p:extLst>
      <p:ext uri="{BB962C8B-B14F-4D97-AF65-F5344CB8AC3E}">
        <p14:creationId xmlns:p14="http://schemas.microsoft.com/office/powerpoint/2010/main" val="242716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11</a:t>
            </a:fld>
            <a:endParaRPr lang="en-GB"/>
          </a:p>
        </p:txBody>
      </p:sp>
    </p:spTree>
    <p:extLst>
      <p:ext uri="{BB962C8B-B14F-4D97-AF65-F5344CB8AC3E}">
        <p14:creationId xmlns:p14="http://schemas.microsoft.com/office/powerpoint/2010/main" val="3677368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12</a:t>
            </a:fld>
            <a:endParaRPr lang="en-GB"/>
          </a:p>
        </p:txBody>
      </p:sp>
    </p:spTree>
    <p:extLst>
      <p:ext uri="{BB962C8B-B14F-4D97-AF65-F5344CB8AC3E}">
        <p14:creationId xmlns:p14="http://schemas.microsoft.com/office/powerpoint/2010/main" val="3749640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body)"/>
                <a:ea typeface="Times New Roman" panose="02020603050405020304" pitchFamily="18" charset="0"/>
              </a:rPr>
              <a:t>This is a good opportunity to discuss the difference between components that are polarised, and those that are not.</a:t>
            </a:r>
          </a:p>
          <a:p>
            <a:r>
              <a:rPr lang="en-GB" sz="1200" dirty="0">
                <a:effectLst/>
                <a:latin typeface="Calibri (body)"/>
                <a:ea typeface="Times New Roman" panose="02020603050405020304" pitchFamily="18" charset="0"/>
              </a:rPr>
              <a:t>Explain that polarised means that the capacitor has a positive (+) leg and a negative (-) leg and must be fitted the right way around on the PCB. </a:t>
            </a:r>
          </a:p>
          <a:p>
            <a:r>
              <a:rPr lang="en-GB" sz="1200" dirty="0">
                <a:effectLst/>
                <a:latin typeface="Calibri (body)"/>
                <a:ea typeface="Times New Roman" panose="02020603050405020304" pitchFamily="18" charset="0"/>
              </a:rPr>
              <a:t>The PCB has labels showing which way round to put each one on the board itself. </a:t>
            </a:r>
          </a:p>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13</a:t>
            </a:fld>
            <a:endParaRPr lang="en-GB"/>
          </a:p>
        </p:txBody>
      </p:sp>
    </p:spTree>
    <p:extLst>
      <p:ext uri="{BB962C8B-B14F-4D97-AF65-F5344CB8AC3E}">
        <p14:creationId xmlns:p14="http://schemas.microsoft.com/office/powerpoint/2010/main" val="389048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body)"/>
                <a:ea typeface="Times New Roman" panose="02020603050405020304" pitchFamily="18" charset="0"/>
              </a:rPr>
              <a:t>This is a good opportunity to discuss the difference between components that are polarised, and those that are not.</a:t>
            </a:r>
          </a:p>
          <a:p>
            <a:r>
              <a:rPr lang="en-GB" sz="1200" dirty="0">
                <a:effectLst/>
                <a:latin typeface="Calibri (body)"/>
                <a:ea typeface="Times New Roman" panose="02020603050405020304" pitchFamily="18" charset="0"/>
              </a:rPr>
              <a:t>Explain that polarised means that the capacitor has a positive (+) leg and a negative (-) leg and must be fitted the right way around on the PCB. </a:t>
            </a:r>
          </a:p>
          <a:p>
            <a:r>
              <a:rPr lang="en-GB" sz="1200" dirty="0">
                <a:effectLst/>
                <a:latin typeface="Calibri (body)"/>
                <a:ea typeface="Times New Roman" panose="02020603050405020304" pitchFamily="18" charset="0"/>
              </a:rPr>
              <a:t>The PCB has labels showing which way round to put each one on the board itself. </a:t>
            </a:r>
          </a:p>
        </p:txBody>
      </p:sp>
      <p:sp>
        <p:nvSpPr>
          <p:cNvPr id="4" name="Slide Number Placeholder 3"/>
          <p:cNvSpPr>
            <a:spLocks noGrp="1"/>
          </p:cNvSpPr>
          <p:nvPr>
            <p:ph type="sldNum" sz="quarter" idx="5"/>
          </p:nvPr>
        </p:nvSpPr>
        <p:spPr/>
        <p:txBody>
          <a:bodyPr/>
          <a:lstStyle/>
          <a:p>
            <a:fld id="{36FFA728-7C25-4CCC-8013-DCE6384EC718}" type="slidenum">
              <a:rPr lang="en-GB" smtClean="0"/>
              <a:t>14</a:t>
            </a:fld>
            <a:endParaRPr lang="en-GB"/>
          </a:p>
        </p:txBody>
      </p:sp>
    </p:spTree>
    <p:extLst>
      <p:ext uri="{BB962C8B-B14F-4D97-AF65-F5344CB8AC3E}">
        <p14:creationId xmlns:p14="http://schemas.microsoft.com/office/powerpoint/2010/main" val="1474067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15</a:t>
            </a:fld>
            <a:endParaRPr lang="en-GB"/>
          </a:p>
        </p:txBody>
      </p:sp>
    </p:spTree>
    <p:extLst>
      <p:ext uri="{BB962C8B-B14F-4D97-AF65-F5344CB8AC3E}">
        <p14:creationId xmlns:p14="http://schemas.microsoft.com/office/powerpoint/2010/main" val="330980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16</a:t>
            </a:fld>
            <a:endParaRPr lang="en-GB"/>
          </a:p>
        </p:txBody>
      </p:sp>
    </p:spTree>
    <p:extLst>
      <p:ext uri="{BB962C8B-B14F-4D97-AF65-F5344CB8AC3E}">
        <p14:creationId xmlns:p14="http://schemas.microsoft.com/office/powerpoint/2010/main" val="18229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17</a:t>
            </a:fld>
            <a:endParaRPr lang="en-GB"/>
          </a:p>
        </p:txBody>
      </p:sp>
    </p:spTree>
    <p:extLst>
      <p:ext uri="{BB962C8B-B14F-4D97-AF65-F5344CB8AC3E}">
        <p14:creationId xmlns:p14="http://schemas.microsoft.com/office/powerpoint/2010/main" val="1358752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18</a:t>
            </a:fld>
            <a:endParaRPr lang="en-GB"/>
          </a:p>
        </p:txBody>
      </p:sp>
    </p:spTree>
    <p:extLst>
      <p:ext uri="{BB962C8B-B14F-4D97-AF65-F5344CB8AC3E}">
        <p14:creationId xmlns:p14="http://schemas.microsoft.com/office/powerpoint/2010/main" val="2698172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19</a:t>
            </a:fld>
            <a:endParaRPr lang="en-GB"/>
          </a:p>
        </p:txBody>
      </p:sp>
    </p:spTree>
    <p:extLst>
      <p:ext uri="{BB962C8B-B14F-4D97-AF65-F5344CB8AC3E}">
        <p14:creationId xmlns:p14="http://schemas.microsoft.com/office/powerpoint/2010/main" val="2796905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Safety Warning</a:t>
            </a:r>
          </a:p>
        </p:txBody>
      </p:sp>
      <p:sp>
        <p:nvSpPr>
          <p:cNvPr id="4" name="Slide Number Placeholder 3"/>
          <p:cNvSpPr>
            <a:spLocks noGrp="1"/>
          </p:cNvSpPr>
          <p:nvPr>
            <p:ph type="sldNum" sz="quarter" idx="10"/>
          </p:nvPr>
        </p:nvSpPr>
        <p:spPr/>
        <p:txBody>
          <a:bodyPr/>
          <a:lstStyle/>
          <a:p>
            <a:fld id="{9FAD2273-74D6-40EF-A458-75E4AFD88CD9}" type="slidenum">
              <a:rPr lang="en-GB" smtClean="0"/>
              <a:t>2</a:t>
            </a:fld>
            <a:endParaRPr lang="en-GB" dirty="0"/>
          </a:p>
        </p:txBody>
      </p:sp>
    </p:spTree>
    <p:extLst>
      <p:ext uri="{BB962C8B-B14F-4D97-AF65-F5344CB8AC3E}">
        <p14:creationId xmlns:p14="http://schemas.microsoft.com/office/powerpoint/2010/main" val="3836724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20</a:t>
            </a:fld>
            <a:endParaRPr lang="en-GB"/>
          </a:p>
        </p:txBody>
      </p:sp>
    </p:spTree>
    <p:extLst>
      <p:ext uri="{BB962C8B-B14F-4D97-AF65-F5344CB8AC3E}">
        <p14:creationId xmlns:p14="http://schemas.microsoft.com/office/powerpoint/2010/main" val="1831814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These are the controls for volume and tuning.</a:t>
            </a:r>
          </a:p>
        </p:txBody>
      </p:sp>
      <p:sp>
        <p:nvSpPr>
          <p:cNvPr id="4" name="Slide Number Placeholder 3"/>
          <p:cNvSpPr>
            <a:spLocks noGrp="1"/>
          </p:cNvSpPr>
          <p:nvPr>
            <p:ph type="sldNum" sz="quarter" idx="5"/>
          </p:nvPr>
        </p:nvSpPr>
        <p:spPr/>
        <p:txBody>
          <a:bodyPr/>
          <a:lstStyle/>
          <a:p>
            <a:fld id="{36FFA728-7C25-4CCC-8013-DCE6384EC718}" type="slidenum">
              <a:rPr lang="en-GB" smtClean="0"/>
              <a:t>21</a:t>
            </a:fld>
            <a:endParaRPr lang="en-GB"/>
          </a:p>
        </p:txBody>
      </p:sp>
    </p:spTree>
    <p:extLst>
      <p:ext uri="{BB962C8B-B14F-4D97-AF65-F5344CB8AC3E}">
        <p14:creationId xmlns:p14="http://schemas.microsoft.com/office/powerpoint/2010/main" val="829166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These are the controls for volume and tuning.</a:t>
            </a:r>
          </a:p>
        </p:txBody>
      </p:sp>
      <p:sp>
        <p:nvSpPr>
          <p:cNvPr id="4" name="Slide Number Placeholder 3"/>
          <p:cNvSpPr>
            <a:spLocks noGrp="1"/>
          </p:cNvSpPr>
          <p:nvPr>
            <p:ph type="sldNum" sz="quarter" idx="5"/>
          </p:nvPr>
        </p:nvSpPr>
        <p:spPr/>
        <p:txBody>
          <a:bodyPr/>
          <a:lstStyle/>
          <a:p>
            <a:fld id="{36FFA728-7C25-4CCC-8013-DCE6384EC718}" type="slidenum">
              <a:rPr lang="en-GB" smtClean="0"/>
              <a:t>22</a:t>
            </a:fld>
            <a:endParaRPr lang="en-GB"/>
          </a:p>
        </p:txBody>
      </p:sp>
    </p:spTree>
    <p:extLst>
      <p:ext uri="{BB962C8B-B14F-4D97-AF65-F5344CB8AC3E}">
        <p14:creationId xmlns:p14="http://schemas.microsoft.com/office/powerpoint/2010/main" val="3946590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23</a:t>
            </a:fld>
            <a:endParaRPr lang="en-GB"/>
          </a:p>
        </p:txBody>
      </p:sp>
    </p:spTree>
    <p:extLst>
      <p:ext uri="{BB962C8B-B14F-4D97-AF65-F5344CB8AC3E}">
        <p14:creationId xmlns:p14="http://schemas.microsoft.com/office/powerpoint/2010/main" val="859550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24</a:t>
            </a:fld>
            <a:endParaRPr lang="en-GB"/>
          </a:p>
        </p:txBody>
      </p:sp>
    </p:spTree>
    <p:extLst>
      <p:ext uri="{BB962C8B-B14F-4D97-AF65-F5344CB8AC3E}">
        <p14:creationId xmlns:p14="http://schemas.microsoft.com/office/powerpoint/2010/main" val="3368130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This will be the antenna that receives the radio signal.</a:t>
            </a:r>
          </a:p>
          <a:p>
            <a:r>
              <a:rPr lang="en-GB" sz="1200" dirty="0">
                <a:effectLst/>
                <a:latin typeface="Calibri (body)"/>
                <a:ea typeface="Times New Roman" panose="02020603050405020304" pitchFamily="18" charset="0"/>
              </a:rPr>
              <a:t>Teacher could pre-cut and strip the wire to use for this to assist weaker learners or reduce the time needed.</a:t>
            </a:r>
          </a:p>
        </p:txBody>
      </p:sp>
      <p:sp>
        <p:nvSpPr>
          <p:cNvPr id="4" name="Slide Number Placeholder 3"/>
          <p:cNvSpPr>
            <a:spLocks noGrp="1"/>
          </p:cNvSpPr>
          <p:nvPr>
            <p:ph type="sldNum" sz="quarter" idx="5"/>
          </p:nvPr>
        </p:nvSpPr>
        <p:spPr/>
        <p:txBody>
          <a:bodyPr/>
          <a:lstStyle/>
          <a:p>
            <a:fld id="{36FFA728-7C25-4CCC-8013-DCE6384EC718}" type="slidenum">
              <a:rPr lang="en-GB" smtClean="0"/>
              <a:t>25</a:t>
            </a:fld>
            <a:endParaRPr lang="en-GB"/>
          </a:p>
        </p:txBody>
      </p:sp>
    </p:spTree>
    <p:extLst>
      <p:ext uri="{BB962C8B-B14F-4D97-AF65-F5344CB8AC3E}">
        <p14:creationId xmlns:p14="http://schemas.microsoft.com/office/powerpoint/2010/main" val="252840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This will be the antenna that receives the radio signal.</a:t>
            </a:r>
          </a:p>
          <a:p>
            <a:r>
              <a:rPr lang="en-GB" sz="1200" dirty="0">
                <a:effectLst/>
                <a:latin typeface="Calibri (body)"/>
                <a:ea typeface="Times New Roman" panose="02020603050405020304" pitchFamily="18" charset="0"/>
              </a:rPr>
              <a:t>Teacher could pre-cut and strip the wire to use for this to assist weaker learners or reduce the time needed.</a:t>
            </a:r>
          </a:p>
        </p:txBody>
      </p:sp>
      <p:sp>
        <p:nvSpPr>
          <p:cNvPr id="4" name="Slide Number Placeholder 3"/>
          <p:cNvSpPr>
            <a:spLocks noGrp="1"/>
          </p:cNvSpPr>
          <p:nvPr>
            <p:ph type="sldNum" sz="quarter" idx="5"/>
          </p:nvPr>
        </p:nvSpPr>
        <p:spPr/>
        <p:txBody>
          <a:bodyPr/>
          <a:lstStyle/>
          <a:p>
            <a:fld id="{36FFA728-7C25-4CCC-8013-DCE6384EC718}" type="slidenum">
              <a:rPr lang="en-GB" smtClean="0"/>
              <a:t>26</a:t>
            </a:fld>
            <a:endParaRPr lang="en-GB"/>
          </a:p>
        </p:txBody>
      </p:sp>
    </p:spTree>
    <p:extLst>
      <p:ext uri="{BB962C8B-B14F-4D97-AF65-F5344CB8AC3E}">
        <p14:creationId xmlns:p14="http://schemas.microsoft.com/office/powerpoint/2010/main" val="3610184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Black is the negative battery wire (-).</a:t>
            </a:r>
          </a:p>
          <a:p>
            <a:r>
              <a:rPr lang="en-GB" sz="1200" dirty="0">
                <a:effectLst/>
                <a:latin typeface="Calibri (body)"/>
                <a:ea typeface="Times New Roman" panose="02020603050405020304" pitchFamily="18" charset="0"/>
              </a:rPr>
              <a:t>Red is the positive battery wire (+).</a:t>
            </a:r>
          </a:p>
          <a:p>
            <a:r>
              <a:rPr lang="en-GB" sz="1200" dirty="0">
                <a:effectLst/>
                <a:latin typeface="Calibri (body)"/>
                <a:ea typeface="Times New Roman" panose="02020603050405020304" pitchFamily="18" charset="0"/>
              </a:rPr>
              <a:t>Do not put the batteries into the battery pack at this stage.</a:t>
            </a:r>
          </a:p>
        </p:txBody>
      </p:sp>
      <p:sp>
        <p:nvSpPr>
          <p:cNvPr id="4" name="Slide Number Placeholder 3"/>
          <p:cNvSpPr>
            <a:spLocks noGrp="1"/>
          </p:cNvSpPr>
          <p:nvPr>
            <p:ph type="sldNum" sz="quarter" idx="5"/>
          </p:nvPr>
        </p:nvSpPr>
        <p:spPr/>
        <p:txBody>
          <a:bodyPr/>
          <a:lstStyle/>
          <a:p>
            <a:fld id="{36FFA728-7C25-4CCC-8013-DCE6384EC718}" type="slidenum">
              <a:rPr lang="en-GB" smtClean="0"/>
              <a:t>27</a:t>
            </a:fld>
            <a:endParaRPr lang="en-GB"/>
          </a:p>
        </p:txBody>
      </p:sp>
    </p:spTree>
    <p:extLst>
      <p:ext uri="{BB962C8B-B14F-4D97-AF65-F5344CB8AC3E}">
        <p14:creationId xmlns:p14="http://schemas.microsoft.com/office/powerpoint/2010/main" val="4026924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Black is the negative battery wire (-).</a:t>
            </a:r>
          </a:p>
          <a:p>
            <a:r>
              <a:rPr lang="en-GB" sz="1200" dirty="0">
                <a:effectLst/>
                <a:latin typeface="Calibri (body)"/>
                <a:ea typeface="Times New Roman" panose="02020603050405020304" pitchFamily="18" charset="0"/>
              </a:rPr>
              <a:t>Red is the positive battery wire (+).</a:t>
            </a:r>
          </a:p>
          <a:p>
            <a:r>
              <a:rPr lang="en-GB" sz="1200" dirty="0">
                <a:effectLst/>
                <a:latin typeface="Calibri (body)"/>
                <a:ea typeface="Times New Roman" panose="02020603050405020304" pitchFamily="18" charset="0"/>
              </a:rPr>
              <a:t>Do not put the batteries into the battery pack at this stage.</a:t>
            </a:r>
          </a:p>
        </p:txBody>
      </p:sp>
      <p:sp>
        <p:nvSpPr>
          <p:cNvPr id="4" name="Slide Number Placeholder 3"/>
          <p:cNvSpPr>
            <a:spLocks noGrp="1"/>
          </p:cNvSpPr>
          <p:nvPr>
            <p:ph type="sldNum" sz="quarter" idx="5"/>
          </p:nvPr>
        </p:nvSpPr>
        <p:spPr/>
        <p:txBody>
          <a:bodyPr/>
          <a:lstStyle/>
          <a:p>
            <a:fld id="{36FFA728-7C25-4CCC-8013-DCE6384EC718}" type="slidenum">
              <a:rPr lang="en-GB" smtClean="0"/>
              <a:t>28</a:t>
            </a:fld>
            <a:endParaRPr lang="en-GB"/>
          </a:p>
        </p:txBody>
      </p:sp>
    </p:spTree>
    <p:extLst>
      <p:ext uri="{BB962C8B-B14F-4D97-AF65-F5344CB8AC3E}">
        <p14:creationId xmlns:p14="http://schemas.microsoft.com/office/powerpoint/2010/main" val="1512773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Teacher could pre-cut and strip the wires to use for this to assist weaker learners or reduce the time needed.</a:t>
            </a:r>
          </a:p>
          <a:p>
            <a:r>
              <a:rPr lang="en-GB" sz="1200" dirty="0">
                <a:effectLst/>
                <a:latin typeface="Calibri (body)"/>
                <a:ea typeface="Times New Roman" panose="02020603050405020304" pitchFamily="18" charset="0"/>
              </a:rPr>
              <a:t>Wires can be twisted together for a tidier finish.</a:t>
            </a:r>
          </a:p>
        </p:txBody>
      </p:sp>
      <p:sp>
        <p:nvSpPr>
          <p:cNvPr id="4" name="Slide Number Placeholder 3"/>
          <p:cNvSpPr>
            <a:spLocks noGrp="1"/>
          </p:cNvSpPr>
          <p:nvPr>
            <p:ph type="sldNum" sz="quarter" idx="5"/>
          </p:nvPr>
        </p:nvSpPr>
        <p:spPr/>
        <p:txBody>
          <a:bodyPr/>
          <a:lstStyle/>
          <a:p>
            <a:fld id="{36FFA728-7C25-4CCC-8013-DCE6384EC718}" type="slidenum">
              <a:rPr lang="en-GB" smtClean="0"/>
              <a:t>29</a:t>
            </a:fld>
            <a:endParaRPr lang="en-GB"/>
          </a:p>
        </p:txBody>
      </p:sp>
    </p:spTree>
    <p:extLst>
      <p:ext uri="{BB962C8B-B14F-4D97-AF65-F5344CB8AC3E}">
        <p14:creationId xmlns:p14="http://schemas.microsoft.com/office/powerpoint/2010/main" val="13897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The role of radio during the war: https://www.bbc.co.uk/bitesize/guides/zwscng8/revision/2</a:t>
            </a:r>
          </a:p>
          <a:p>
            <a:r>
              <a:rPr lang="en-GB" sz="1200" dirty="0">
                <a:effectLst/>
                <a:latin typeface="Calibri (body)"/>
                <a:ea typeface="Times New Roman" panose="02020603050405020304" pitchFamily="18" charset="0"/>
              </a:rPr>
              <a:t>FM radio: https://en.wikipedia.org/wiki/FM_broadcasting </a:t>
            </a:r>
          </a:p>
        </p:txBody>
      </p:sp>
      <p:sp>
        <p:nvSpPr>
          <p:cNvPr id="4" name="Slide Number Placeholder 3"/>
          <p:cNvSpPr>
            <a:spLocks noGrp="1"/>
          </p:cNvSpPr>
          <p:nvPr>
            <p:ph type="sldNum" sz="quarter" idx="5"/>
          </p:nvPr>
        </p:nvSpPr>
        <p:spPr/>
        <p:txBody>
          <a:bodyPr/>
          <a:lstStyle/>
          <a:p>
            <a:fld id="{36FFA728-7C25-4CCC-8013-DCE6384EC718}" type="slidenum">
              <a:rPr lang="en-GB" smtClean="0"/>
              <a:t>3</a:t>
            </a:fld>
            <a:endParaRPr lang="en-GB"/>
          </a:p>
        </p:txBody>
      </p:sp>
    </p:spTree>
    <p:extLst>
      <p:ext uri="{BB962C8B-B14F-4D97-AF65-F5344CB8AC3E}">
        <p14:creationId xmlns:p14="http://schemas.microsoft.com/office/powerpoint/2010/main" val="2491716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Teacher could pre-cut and strip the wires to use for this to assist weaker learners or reduce the time needed.</a:t>
            </a:r>
          </a:p>
          <a:p>
            <a:r>
              <a:rPr lang="en-GB" sz="1200" dirty="0">
                <a:effectLst/>
                <a:latin typeface="Calibri (body)"/>
                <a:ea typeface="Times New Roman" panose="02020603050405020304" pitchFamily="18" charset="0"/>
              </a:rPr>
              <a:t>Wires can be twisted together for a tidier finish.</a:t>
            </a:r>
          </a:p>
        </p:txBody>
      </p:sp>
      <p:sp>
        <p:nvSpPr>
          <p:cNvPr id="4" name="Slide Number Placeholder 3"/>
          <p:cNvSpPr>
            <a:spLocks noGrp="1"/>
          </p:cNvSpPr>
          <p:nvPr>
            <p:ph type="sldNum" sz="quarter" idx="5"/>
          </p:nvPr>
        </p:nvSpPr>
        <p:spPr/>
        <p:txBody>
          <a:bodyPr/>
          <a:lstStyle/>
          <a:p>
            <a:fld id="{36FFA728-7C25-4CCC-8013-DCE6384EC718}" type="slidenum">
              <a:rPr lang="en-GB" smtClean="0"/>
              <a:t>30</a:t>
            </a:fld>
            <a:endParaRPr lang="en-GB"/>
          </a:p>
        </p:txBody>
      </p:sp>
    </p:spTree>
    <p:extLst>
      <p:ext uri="{BB962C8B-B14F-4D97-AF65-F5344CB8AC3E}">
        <p14:creationId xmlns:p14="http://schemas.microsoft.com/office/powerpoint/2010/main" val="380231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Make sure the positive and negative ends of the batteries are the right way round in the battery pack.</a:t>
            </a:r>
          </a:p>
        </p:txBody>
      </p:sp>
      <p:sp>
        <p:nvSpPr>
          <p:cNvPr id="4" name="Slide Number Placeholder 3"/>
          <p:cNvSpPr>
            <a:spLocks noGrp="1"/>
          </p:cNvSpPr>
          <p:nvPr>
            <p:ph type="sldNum" sz="quarter" idx="5"/>
          </p:nvPr>
        </p:nvSpPr>
        <p:spPr/>
        <p:txBody>
          <a:bodyPr/>
          <a:lstStyle/>
          <a:p>
            <a:fld id="{36FFA728-7C25-4CCC-8013-DCE6384EC718}" type="slidenum">
              <a:rPr lang="en-GB" smtClean="0"/>
              <a:t>31</a:t>
            </a:fld>
            <a:endParaRPr lang="en-GB"/>
          </a:p>
        </p:txBody>
      </p:sp>
    </p:spTree>
    <p:extLst>
      <p:ext uri="{BB962C8B-B14F-4D97-AF65-F5344CB8AC3E}">
        <p14:creationId xmlns:p14="http://schemas.microsoft.com/office/powerpoint/2010/main" val="237013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Show learners a finished physical example if possible and have this available to check against whilst they are making their own.</a:t>
            </a:r>
          </a:p>
        </p:txBody>
      </p:sp>
      <p:sp>
        <p:nvSpPr>
          <p:cNvPr id="4" name="Slide Number Placeholder 3"/>
          <p:cNvSpPr>
            <a:spLocks noGrp="1"/>
          </p:cNvSpPr>
          <p:nvPr>
            <p:ph type="sldNum" sz="quarter" idx="5"/>
          </p:nvPr>
        </p:nvSpPr>
        <p:spPr/>
        <p:txBody>
          <a:bodyPr/>
          <a:lstStyle/>
          <a:p>
            <a:fld id="{36FFA728-7C25-4CCC-8013-DCE6384EC718}" type="slidenum">
              <a:rPr lang="en-GB" smtClean="0"/>
              <a:t>32</a:t>
            </a:fld>
            <a:endParaRPr lang="en-GB"/>
          </a:p>
        </p:txBody>
      </p:sp>
    </p:spTree>
    <p:extLst>
      <p:ext uri="{BB962C8B-B14F-4D97-AF65-F5344CB8AC3E}">
        <p14:creationId xmlns:p14="http://schemas.microsoft.com/office/powerpoint/2010/main" val="4194531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33</a:t>
            </a:fld>
            <a:endParaRPr lang="en-GB"/>
          </a:p>
        </p:txBody>
      </p:sp>
    </p:spTree>
    <p:extLst>
      <p:ext uri="{BB962C8B-B14F-4D97-AF65-F5344CB8AC3E}">
        <p14:creationId xmlns:p14="http://schemas.microsoft.com/office/powerpoint/2010/main" val="105005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Discuss health and safety issues with learners. </a:t>
            </a:r>
          </a:p>
          <a:p>
            <a:r>
              <a:rPr lang="en-GB" sz="1200" dirty="0">
                <a:effectLst/>
                <a:latin typeface="Calibri (body)"/>
                <a:ea typeface="Times New Roman" panose="02020603050405020304" pitchFamily="18" charset="0"/>
              </a:rPr>
              <a:t>Provide suitable fume extraction – the use of lead-free solder is strongly recommended.</a:t>
            </a:r>
          </a:p>
        </p:txBody>
      </p:sp>
      <p:sp>
        <p:nvSpPr>
          <p:cNvPr id="4" name="Slide Number Placeholder 3"/>
          <p:cNvSpPr>
            <a:spLocks noGrp="1"/>
          </p:cNvSpPr>
          <p:nvPr>
            <p:ph type="sldNum" sz="quarter" idx="5"/>
          </p:nvPr>
        </p:nvSpPr>
        <p:spPr/>
        <p:txBody>
          <a:bodyPr/>
          <a:lstStyle/>
          <a:p>
            <a:fld id="{36FFA728-7C25-4CCC-8013-DCE6384EC718}" type="slidenum">
              <a:rPr lang="en-GB" smtClean="0"/>
              <a:t>4</a:t>
            </a:fld>
            <a:endParaRPr lang="en-GB"/>
          </a:p>
        </p:txBody>
      </p:sp>
    </p:spTree>
    <p:extLst>
      <p:ext uri="{BB962C8B-B14F-4D97-AF65-F5344CB8AC3E}">
        <p14:creationId xmlns:p14="http://schemas.microsoft.com/office/powerpoint/2010/main" val="359549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This is a good opportunity to teach the resistor colour code to learners, but it is not essential to completing this activity as long as learners follow the instructions above.</a:t>
            </a:r>
          </a:p>
          <a:p>
            <a:r>
              <a:rPr lang="en-GB" sz="1200" dirty="0">
                <a:effectLst/>
                <a:latin typeface="Calibri (body)"/>
                <a:ea typeface="Times New Roman" panose="02020603050405020304" pitchFamily="18" charset="0"/>
              </a:rPr>
              <a:t>This stage could be completed in advance for weaker learners.</a:t>
            </a:r>
          </a:p>
        </p:txBody>
      </p:sp>
      <p:sp>
        <p:nvSpPr>
          <p:cNvPr id="4" name="Slide Number Placeholder 3"/>
          <p:cNvSpPr>
            <a:spLocks noGrp="1"/>
          </p:cNvSpPr>
          <p:nvPr>
            <p:ph type="sldNum" sz="quarter" idx="5"/>
          </p:nvPr>
        </p:nvSpPr>
        <p:spPr/>
        <p:txBody>
          <a:bodyPr/>
          <a:lstStyle/>
          <a:p>
            <a:fld id="{36FFA728-7C25-4CCC-8013-DCE6384EC718}" type="slidenum">
              <a:rPr lang="en-GB" smtClean="0"/>
              <a:t>5</a:t>
            </a:fld>
            <a:endParaRPr lang="en-GB"/>
          </a:p>
        </p:txBody>
      </p:sp>
    </p:spTree>
    <p:extLst>
      <p:ext uri="{BB962C8B-B14F-4D97-AF65-F5344CB8AC3E}">
        <p14:creationId xmlns:p14="http://schemas.microsoft.com/office/powerpoint/2010/main" val="2277771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body)"/>
                <a:ea typeface="Times New Roman" panose="02020603050405020304" pitchFamily="18" charset="0"/>
              </a:rPr>
              <a:t>This stage could be completed in advance for weaker learners.</a:t>
            </a:r>
          </a:p>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6</a:t>
            </a:fld>
            <a:endParaRPr lang="en-GB"/>
          </a:p>
        </p:txBody>
      </p:sp>
    </p:spTree>
    <p:extLst>
      <p:ext uri="{BB962C8B-B14F-4D97-AF65-F5344CB8AC3E}">
        <p14:creationId xmlns:p14="http://schemas.microsoft.com/office/powerpoint/2010/main" val="72408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body)"/>
                <a:ea typeface="Times New Roman" panose="02020603050405020304" pitchFamily="18" charset="0"/>
              </a:rPr>
              <a:t>This stage could be completed in advance for weaker learners.</a:t>
            </a:r>
          </a:p>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7</a:t>
            </a:fld>
            <a:endParaRPr lang="en-GB"/>
          </a:p>
        </p:txBody>
      </p:sp>
    </p:spTree>
    <p:extLst>
      <p:ext uri="{BB962C8B-B14F-4D97-AF65-F5344CB8AC3E}">
        <p14:creationId xmlns:p14="http://schemas.microsoft.com/office/powerpoint/2010/main" val="2066163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body)"/>
                <a:ea typeface="Times New Roman" panose="02020603050405020304" pitchFamily="18" charset="0"/>
              </a:rPr>
              <a:t>This stage could be completed in advance for weaker learners.</a:t>
            </a:r>
          </a:p>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8</a:t>
            </a:fld>
            <a:endParaRPr lang="en-GB"/>
          </a:p>
        </p:txBody>
      </p:sp>
    </p:spTree>
    <p:extLst>
      <p:ext uri="{BB962C8B-B14F-4D97-AF65-F5344CB8AC3E}">
        <p14:creationId xmlns:p14="http://schemas.microsoft.com/office/powerpoint/2010/main" val="419665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9</a:t>
            </a:fld>
            <a:endParaRPr lang="en-GB"/>
          </a:p>
        </p:txBody>
      </p:sp>
    </p:spTree>
    <p:extLst>
      <p:ext uri="{BB962C8B-B14F-4D97-AF65-F5344CB8AC3E}">
        <p14:creationId xmlns:p14="http://schemas.microsoft.com/office/powerpoint/2010/main" val="1827723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1312"/>
            <a:ext cx="7886700" cy="699377"/>
          </a:xfrm>
        </p:spPr>
        <p:txBody>
          <a:bodyPr/>
          <a:lstStyle/>
          <a:p>
            <a:r>
              <a:rPr lang="en-US" dirty="0"/>
              <a:t>Click to edit Master title style</a:t>
            </a:r>
          </a:p>
        </p:txBody>
      </p:sp>
      <p:sp>
        <p:nvSpPr>
          <p:cNvPr id="3" name="Content Placeholder 2"/>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7/22/2024</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2092"/>
            <a:ext cx="9143998" cy="830997"/>
          </a:xfrm>
          <a:prstGeom prst="rect">
            <a:avLst/>
          </a:prstGeom>
          <a:noFill/>
        </p:spPr>
        <p:txBody>
          <a:bodyPr wrap="square" rtlCol="0">
            <a:spAutoFit/>
          </a:bodyPr>
          <a:lstStyle/>
          <a:p>
            <a:pPr algn="ctr"/>
            <a:r>
              <a:rPr lang="en-GB" sz="4800" b="1" dirty="0">
                <a:cs typeface="Arial"/>
              </a:rPr>
              <a:t>Make a radio receiver</a:t>
            </a:r>
            <a:endParaRPr lang="en-US" sz="4800" b="1" dirty="0">
              <a:cs typeface="Arial"/>
            </a:endParaRPr>
          </a:p>
        </p:txBody>
      </p:sp>
      <p:sp>
        <p:nvSpPr>
          <p:cNvPr id="6" name="TextBox 5">
            <a:extLst>
              <a:ext uri="{FF2B5EF4-FFF2-40B4-BE49-F238E27FC236}">
                <a16:creationId xmlns:a16="http://schemas.microsoft.com/office/drawing/2014/main" id="{56DC60A3-752F-4355-B71F-61B141DF7F41}"/>
              </a:ext>
            </a:extLst>
          </p:cNvPr>
          <p:cNvSpPr txBox="1"/>
          <p:nvPr/>
        </p:nvSpPr>
        <p:spPr>
          <a:xfrm>
            <a:off x="616448" y="5201276"/>
            <a:ext cx="7921377" cy="815608"/>
          </a:xfrm>
          <a:prstGeom prst="rect">
            <a:avLst/>
          </a:prstGeom>
          <a:noFill/>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GB" sz="2350" dirty="0">
                <a:latin typeface="+mn-lt"/>
              </a:rPr>
              <a:t>Making an electronic circuit that can both receive and play </a:t>
            </a:r>
          </a:p>
          <a:p>
            <a:r>
              <a:rPr lang="en-GB" sz="2350" dirty="0">
                <a:latin typeface="+mn-lt"/>
              </a:rPr>
              <a:t>FM radio signals</a:t>
            </a:r>
          </a:p>
        </p:txBody>
      </p:sp>
      <p:pic>
        <p:nvPicPr>
          <p:cNvPr id="11" name="Picture 10" descr="A green circuit board with a battery and a black cap&#10;&#10;Description automatically generated">
            <a:extLst>
              <a:ext uri="{FF2B5EF4-FFF2-40B4-BE49-F238E27FC236}">
                <a16:creationId xmlns:a16="http://schemas.microsoft.com/office/drawing/2014/main" id="{38CE98E3-DABB-6826-42AE-1A0C318167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81527" y="2116476"/>
            <a:ext cx="6747553" cy="2931522"/>
          </a:xfrm>
          <a:prstGeom prst="rect">
            <a:avLst/>
          </a:prstGeom>
        </p:spPr>
      </p:pic>
    </p:spTree>
    <p:extLst>
      <p:ext uri="{BB962C8B-B14F-4D97-AF65-F5344CB8AC3E}">
        <p14:creationId xmlns:p14="http://schemas.microsoft.com/office/powerpoint/2010/main" val="57350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3 – Mounting ceramic capacitors</a:t>
            </a:r>
          </a:p>
        </p:txBody>
      </p:sp>
      <p:pic>
        <p:nvPicPr>
          <p:cNvPr id="6" name="Picture 5" descr="A green circuit board with many small components&#10;&#10;Description automatically generated">
            <a:extLst>
              <a:ext uri="{FF2B5EF4-FFF2-40B4-BE49-F238E27FC236}">
                <a16:creationId xmlns:a16="http://schemas.microsoft.com/office/drawing/2014/main" id="{3695E309-6447-4EAE-EA45-50DA67181D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2991" y="1863735"/>
            <a:ext cx="7238018" cy="3791343"/>
          </a:xfrm>
          <a:prstGeom prst="rect">
            <a:avLst/>
          </a:prstGeom>
        </p:spPr>
      </p:pic>
    </p:spTree>
    <p:extLst>
      <p:ext uri="{BB962C8B-B14F-4D97-AF65-F5344CB8AC3E}">
        <p14:creationId xmlns:p14="http://schemas.microsoft.com/office/powerpoint/2010/main" val="229019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4 – Soldering ceramic capacitors</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703973"/>
            <a:ext cx="3760970"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On the track side, solder the metal legs to the metal pads on the board</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Be careful not to use too much solder </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Use wire cutters to snip the ends off the legs when done</a:t>
            </a:r>
          </a:p>
        </p:txBody>
      </p:sp>
      <p:pic>
        <p:nvPicPr>
          <p:cNvPr id="9" name="Picture 8" descr="A green circuit board with many small chips&#10;&#10;Description automatically generated">
            <a:extLst>
              <a:ext uri="{FF2B5EF4-FFF2-40B4-BE49-F238E27FC236}">
                <a16:creationId xmlns:a16="http://schemas.microsoft.com/office/drawing/2014/main" id="{2124FD65-1CD6-4699-EB10-CDBFB4245F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2788" y="1898151"/>
            <a:ext cx="4503094" cy="2434960"/>
          </a:xfrm>
          <a:prstGeom prst="rect">
            <a:avLst/>
          </a:prstGeom>
        </p:spPr>
      </p:pic>
      <p:sp>
        <p:nvSpPr>
          <p:cNvPr id="2" name="TextBox 1">
            <a:extLst>
              <a:ext uri="{FF2B5EF4-FFF2-40B4-BE49-F238E27FC236}">
                <a16:creationId xmlns:a16="http://schemas.microsoft.com/office/drawing/2014/main" id="{A74F9D21-AB48-536E-5144-AC8606981810}"/>
              </a:ext>
            </a:extLst>
          </p:cNvPr>
          <p:cNvSpPr txBox="1"/>
          <p:nvPr/>
        </p:nvSpPr>
        <p:spPr>
          <a:xfrm>
            <a:off x="7475477" y="1189814"/>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609303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4 – Soldering ceramic capacitors</a:t>
            </a:r>
          </a:p>
        </p:txBody>
      </p:sp>
      <p:pic>
        <p:nvPicPr>
          <p:cNvPr id="9" name="Picture 8" descr="A green circuit board with many small chips&#10;&#10;Description automatically generated">
            <a:extLst>
              <a:ext uri="{FF2B5EF4-FFF2-40B4-BE49-F238E27FC236}">
                <a16:creationId xmlns:a16="http://schemas.microsoft.com/office/drawing/2014/main" id="{2124FD65-1CD6-4699-EB10-CDBFB4245F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6867" y="1859621"/>
            <a:ext cx="7180965" cy="3760343"/>
          </a:xfrm>
          <a:prstGeom prst="rect">
            <a:avLst/>
          </a:prstGeom>
        </p:spPr>
      </p:pic>
      <p:sp>
        <p:nvSpPr>
          <p:cNvPr id="2" name="TextBox 1">
            <a:extLst>
              <a:ext uri="{FF2B5EF4-FFF2-40B4-BE49-F238E27FC236}">
                <a16:creationId xmlns:a16="http://schemas.microsoft.com/office/drawing/2014/main" id="{F9E0595D-050A-C725-35A3-51C8ADFC3097}"/>
              </a:ext>
            </a:extLst>
          </p:cNvPr>
          <p:cNvSpPr txBox="1"/>
          <p:nvPr/>
        </p:nvSpPr>
        <p:spPr>
          <a:xfrm>
            <a:off x="7475477" y="1189814"/>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62433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5 – Mounting polarised capacitors</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8" y="1703973"/>
            <a:ext cx="8726321" cy="461665"/>
          </a:xfrm>
          <a:prstGeom prst="rect">
            <a:avLst/>
          </a:prstGeom>
          <a:noFill/>
        </p:spPr>
        <p:txBody>
          <a:bodyPr wrap="square">
            <a:spAutoFit/>
          </a:bodyPr>
          <a:lstStyle/>
          <a:p>
            <a:r>
              <a:rPr lang="en-GB" sz="2400" dirty="0">
                <a:cs typeface="Arial" panose="020B0604020202020204" pitchFamily="34" charset="0"/>
              </a:rPr>
              <a:t>Place each polarised capacitor into the right part of the circuit board:</a:t>
            </a:r>
          </a:p>
        </p:txBody>
      </p:sp>
      <p:pic>
        <p:nvPicPr>
          <p:cNvPr id="5" name="Picture 4" descr="A green circuit board with different colored components&#10;&#10;Description automatically generated">
            <a:extLst>
              <a:ext uri="{FF2B5EF4-FFF2-40B4-BE49-F238E27FC236}">
                <a16:creationId xmlns:a16="http://schemas.microsoft.com/office/drawing/2014/main" id="{9F95D75D-19CF-F277-BA96-8FAD73E39C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50172" y="2877723"/>
            <a:ext cx="4565227" cy="2487793"/>
          </a:xfrm>
          <a:prstGeom prst="rect">
            <a:avLst/>
          </a:prstGeom>
        </p:spPr>
      </p:pic>
      <p:sp>
        <p:nvSpPr>
          <p:cNvPr id="8" name="TextBox 7">
            <a:extLst>
              <a:ext uri="{FF2B5EF4-FFF2-40B4-BE49-F238E27FC236}">
                <a16:creationId xmlns:a16="http://schemas.microsoft.com/office/drawing/2014/main" id="{E76D1E58-FF41-2411-676D-B4DB06CAF3F4}"/>
              </a:ext>
            </a:extLst>
          </p:cNvPr>
          <p:cNvSpPr txBox="1"/>
          <p:nvPr/>
        </p:nvSpPr>
        <p:spPr>
          <a:xfrm>
            <a:off x="404150" y="2318528"/>
            <a:ext cx="3795095" cy="3046988"/>
          </a:xfrm>
          <a:prstGeom prst="rect">
            <a:avLst/>
          </a:prstGeom>
          <a:noFill/>
        </p:spPr>
        <p:txBody>
          <a:bodyPr wrap="square">
            <a:spAutoFit/>
          </a:bodyPr>
          <a:lstStyle/>
          <a:p>
            <a:pPr marL="342900" indent="-342900">
              <a:buFont typeface="Arial" panose="020B0604020202020204" pitchFamily="34" charset="0"/>
              <a:buChar char="•"/>
            </a:pPr>
            <a:r>
              <a:rPr lang="en-GB" sz="2400" b="1" dirty="0">
                <a:cs typeface="Arial" panose="020B0604020202020204" pitchFamily="34" charset="0"/>
              </a:rPr>
              <a:t>C10 </a:t>
            </a:r>
            <a:r>
              <a:rPr lang="en-GB" sz="2400" dirty="0">
                <a:cs typeface="Arial" panose="020B0604020202020204" pitchFamily="34" charset="0"/>
              </a:rPr>
              <a:t>– labelled 100 </a:t>
            </a:r>
            <a:r>
              <a:rPr lang="el-GR" sz="2400" dirty="0">
                <a:cs typeface="Arial" panose="020B0604020202020204" pitchFamily="34" charset="0"/>
              </a:rPr>
              <a:t>μ</a:t>
            </a:r>
            <a:r>
              <a:rPr lang="en-GB" sz="2400" dirty="0">
                <a:cs typeface="Arial" panose="020B0604020202020204" pitchFamily="34" charset="0"/>
              </a:rPr>
              <a:t>F</a:t>
            </a:r>
          </a:p>
          <a:p>
            <a:pPr marL="342900" indent="-342900">
              <a:buFont typeface="Arial" panose="020B0604020202020204" pitchFamily="34" charset="0"/>
              <a:buChar char="•"/>
            </a:pPr>
            <a:r>
              <a:rPr lang="en-GB" sz="2400" b="1" dirty="0">
                <a:cs typeface="Arial" panose="020B0604020202020204" pitchFamily="34" charset="0"/>
              </a:rPr>
              <a:t>C11, C12, C13, C15 &amp; C16 </a:t>
            </a:r>
            <a:r>
              <a:rPr lang="en-GB" sz="2400" dirty="0">
                <a:cs typeface="Arial" panose="020B0604020202020204" pitchFamily="34" charset="0"/>
              </a:rPr>
              <a:t>– labelled 1 </a:t>
            </a:r>
            <a:r>
              <a:rPr lang="el-GR" sz="2400" dirty="0">
                <a:cs typeface="Arial" panose="020B0604020202020204" pitchFamily="34" charset="0"/>
              </a:rPr>
              <a:t>μ</a:t>
            </a:r>
            <a:r>
              <a:rPr lang="en-GB" sz="2400" dirty="0">
                <a:cs typeface="Arial" panose="020B0604020202020204" pitchFamily="34" charset="0"/>
              </a:rPr>
              <a:t>F</a:t>
            </a:r>
          </a:p>
          <a:p>
            <a:endParaRPr lang="en-GB" sz="2400" dirty="0">
              <a:cs typeface="Arial" panose="020B0604020202020204" pitchFamily="34" charset="0"/>
            </a:endParaRPr>
          </a:p>
          <a:p>
            <a:r>
              <a:rPr lang="en-GB" sz="2400" dirty="0">
                <a:cs typeface="Arial" panose="020B0604020202020204" pitchFamily="34" charset="0"/>
              </a:rPr>
              <a:t>Make sure you put the </a:t>
            </a:r>
            <a:r>
              <a:rPr lang="en-GB" sz="2400" b="1" dirty="0">
                <a:cs typeface="Arial" panose="020B0604020202020204" pitchFamily="34" charset="0"/>
              </a:rPr>
              <a:t>short legs </a:t>
            </a:r>
            <a:r>
              <a:rPr lang="en-GB" sz="2400" dirty="0">
                <a:cs typeface="Arial" panose="020B0604020202020204" pitchFamily="34" charset="0"/>
              </a:rPr>
              <a:t>in the holes labelled </a:t>
            </a:r>
            <a:r>
              <a:rPr lang="en-GB" sz="2400" b="1" dirty="0">
                <a:cs typeface="Arial" panose="020B0604020202020204" pitchFamily="34" charset="0"/>
              </a:rPr>
              <a:t>-</a:t>
            </a:r>
            <a:r>
              <a:rPr lang="en-GB" sz="2400" dirty="0">
                <a:cs typeface="Arial" panose="020B0604020202020204" pitchFamily="34" charset="0"/>
              </a:rPr>
              <a:t> , and the </a:t>
            </a:r>
            <a:r>
              <a:rPr lang="en-GB" sz="2400" b="1" dirty="0">
                <a:cs typeface="Arial" panose="020B0604020202020204" pitchFamily="34" charset="0"/>
              </a:rPr>
              <a:t>long legs </a:t>
            </a:r>
            <a:r>
              <a:rPr lang="en-GB" sz="2400" dirty="0">
                <a:cs typeface="Arial" panose="020B0604020202020204" pitchFamily="34" charset="0"/>
              </a:rPr>
              <a:t>in the holes labelled </a:t>
            </a:r>
            <a:r>
              <a:rPr lang="en-GB" sz="2400" b="1" dirty="0">
                <a:cs typeface="Arial" panose="020B0604020202020204" pitchFamily="34" charset="0"/>
              </a:rPr>
              <a:t>+ </a:t>
            </a:r>
          </a:p>
        </p:txBody>
      </p:sp>
    </p:spTree>
    <p:extLst>
      <p:ext uri="{BB962C8B-B14F-4D97-AF65-F5344CB8AC3E}">
        <p14:creationId xmlns:p14="http://schemas.microsoft.com/office/powerpoint/2010/main" val="3449583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5 – Mounting polarised capacitors</a:t>
            </a:r>
          </a:p>
        </p:txBody>
      </p:sp>
      <p:pic>
        <p:nvPicPr>
          <p:cNvPr id="5" name="Picture 4" descr="A green circuit board with different colored components&#10;&#10;Description automatically generated">
            <a:extLst>
              <a:ext uri="{FF2B5EF4-FFF2-40B4-BE49-F238E27FC236}">
                <a16:creationId xmlns:a16="http://schemas.microsoft.com/office/drawing/2014/main" id="{9F95D75D-19CF-F277-BA96-8FAD73E39C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5913" y="1926771"/>
            <a:ext cx="7021287" cy="3656656"/>
          </a:xfrm>
          <a:prstGeom prst="rect">
            <a:avLst/>
          </a:prstGeom>
        </p:spPr>
      </p:pic>
    </p:spTree>
    <p:extLst>
      <p:ext uri="{BB962C8B-B14F-4D97-AF65-F5344CB8AC3E}">
        <p14:creationId xmlns:p14="http://schemas.microsoft.com/office/powerpoint/2010/main" val="3582457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6 – Soldering polarised capacitors</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703973"/>
            <a:ext cx="3760970"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On the track side, solder the metal legs to the metal pads on the board</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Be careful not to use too much solder </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Use wire cutters to snip the ends off the legs when done</a:t>
            </a:r>
          </a:p>
        </p:txBody>
      </p:sp>
      <p:pic>
        <p:nvPicPr>
          <p:cNvPr id="2" name="Picture 1" descr="A green circuit board with many small metal components&#10;&#10;Description automatically generated">
            <a:extLst>
              <a:ext uri="{FF2B5EF4-FFF2-40B4-BE49-F238E27FC236}">
                <a16:creationId xmlns:a16="http://schemas.microsoft.com/office/drawing/2014/main" id="{574A7117-63E7-70E3-2C0D-D91CA742A3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2788" y="1919730"/>
            <a:ext cx="4571116" cy="2498158"/>
          </a:xfrm>
          <a:prstGeom prst="rect">
            <a:avLst/>
          </a:prstGeom>
        </p:spPr>
      </p:pic>
      <p:sp>
        <p:nvSpPr>
          <p:cNvPr id="5" name="TextBox 4">
            <a:extLst>
              <a:ext uri="{FF2B5EF4-FFF2-40B4-BE49-F238E27FC236}">
                <a16:creationId xmlns:a16="http://schemas.microsoft.com/office/drawing/2014/main" id="{D0117CDE-7EE5-B2C1-0925-978FF44A86F6}"/>
              </a:ext>
            </a:extLst>
          </p:cNvPr>
          <p:cNvSpPr txBox="1"/>
          <p:nvPr/>
        </p:nvSpPr>
        <p:spPr>
          <a:xfrm>
            <a:off x="7782904" y="1189814"/>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123133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6 – Soldering polarised capacitors</a:t>
            </a:r>
          </a:p>
        </p:txBody>
      </p:sp>
      <p:pic>
        <p:nvPicPr>
          <p:cNvPr id="6" name="Picture 5" descr="A green circuit board with many small metal components&#10;&#10;Description automatically generated">
            <a:extLst>
              <a:ext uri="{FF2B5EF4-FFF2-40B4-BE49-F238E27FC236}">
                <a16:creationId xmlns:a16="http://schemas.microsoft.com/office/drawing/2014/main" id="{FBC7DF54-587C-BD6C-B07A-ECB328F746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0084" y="1953985"/>
            <a:ext cx="7103831" cy="3673929"/>
          </a:xfrm>
          <a:prstGeom prst="rect">
            <a:avLst/>
          </a:prstGeom>
        </p:spPr>
      </p:pic>
      <p:sp>
        <p:nvSpPr>
          <p:cNvPr id="2" name="TextBox 1">
            <a:extLst>
              <a:ext uri="{FF2B5EF4-FFF2-40B4-BE49-F238E27FC236}">
                <a16:creationId xmlns:a16="http://schemas.microsoft.com/office/drawing/2014/main" id="{86C79741-C7ED-6ECE-ADA5-6887D412DC21}"/>
              </a:ext>
            </a:extLst>
          </p:cNvPr>
          <p:cNvSpPr txBox="1"/>
          <p:nvPr/>
        </p:nvSpPr>
        <p:spPr>
          <a:xfrm>
            <a:off x="7782904" y="1189814"/>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1164572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7 – Mounting the timing crystal</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703973"/>
            <a:ext cx="8301780" cy="830997"/>
          </a:xfrm>
          <a:prstGeom prst="rect">
            <a:avLst/>
          </a:prstGeom>
          <a:noFill/>
        </p:spPr>
        <p:txBody>
          <a:bodyPr wrap="square">
            <a:spAutoFit/>
          </a:bodyPr>
          <a:lstStyle/>
          <a:p>
            <a:r>
              <a:rPr lang="en-GB" sz="2400" dirty="0">
                <a:cs typeface="Arial" panose="020B0604020202020204" pitchFamily="34" charset="0"/>
              </a:rPr>
              <a:t>Place the silver timing crystal into the part of the circuit board labelled XTAL1:</a:t>
            </a:r>
          </a:p>
        </p:txBody>
      </p:sp>
      <p:pic>
        <p:nvPicPr>
          <p:cNvPr id="6" name="Picture 5" descr="A green circuit board with different colored components&#10;&#10;Description automatically generated">
            <a:extLst>
              <a:ext uri="{FF2B5EF4-FFF2-40B4-BE49-F238E27FC236}">
                <a16:creationId xmlns:a16="http://schemas.microsoft.com/office/drawing/2014/main" id="{A94EC150-0798-19AB-835D-AAE8B73BF2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6143" y="2699363"/>
            <a:ext cx="5551714" cy="2998191"/>
          </a:xfrm>
          <a:prstGeom prst="rect">
            <a:avLst/>
          </a:prstGeom>
        </p:spPr>
      </p:pic>
    </p:spTree>
    <p:extLst>
      <p:ext uri="{BB962C8B-B14F-4D97-AF65-F5344CB8AC3E}">
        <p14:creationId xmlns:p14="http://schemas.microsoft.com/office/powerpoint/2010/main" val="166609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7 – Mounting the timing crystal</a:t>
            </a:r>
          </a:p>
        </p:txBody>
      </p:sp>
      <p:pic>
        <p:nvPicPr>
          <p:cNvPr id="6" name="Picture 5" descr="A green circuit board with different colored components&#10;&#10;Description automatically generated">
            <a:extLst>
              <a:ext uri="{FF2B5EF4-FFF2-40B4-BE49-F238E27FC236}">
                <a16:creationId xmlns:a16="http://schemas.microsoft.com/office/drawing/2014/main" id="{A94EC150-0798-19AB-835D-AAE8B73BF2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1541" y="1855343"/>
            <a:ext cx="7120918" cy="3772571"/>
          </a:xfrm>
          <a:prstGeom prst="rect">
            <a:avLst/>
          </a:prstGeom>
        </p:spPr>
      </p:pic>
    </p:spTree>
    <p:extLst>
      <p:ext uri="{BB962C8B-B14F-4D97-AF65-F5344CB8AC3E}">
        <p14:creationId xmlns:p14="http://schemas.microsoft.com/office/powerpoint/2010/main" val="428054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8 – Soldering the timing crystal</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703973"/>
            <a:ext cx="3760970"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On the track side, solder the metal legs to the metal pads on the board</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Be careful not to use too much solder </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Use wire cutters to snip the ends off the legs when done</a:t>
            </a:r>
          </a:p>
        </p:txBody>
      </p:sp>
      <p:pic>
        <p:nvPicPr>
          <p:cNvPr id="5" name="Picture 4" descr="A green circuit board with many small metal components&#10;&#10;Description automatically generated">
            <a:extLst>
              <a:ext uri="{FF2B5EF4-FFF2-40B4-BE49-F238E27FC236}">
                <a16:creationId xmlns:a16="http://schemas.microsoft.com/office/drawing/2014/main" id="{232940F0-B231-361E-E967-7FE1FB7EEA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6588" y="1898628"/>
            <a:ext cx="4614163" cy="2514793"/>
          </a:xfrm>
          <a:prstGeom prst="rect">
            <a:avLst/>
          </a:prstGeom>
        </p:spPr>
      </p:pic>
      <p:sp>
        <p:nvSpPr>
          <p:cNvPr id="2" name="TextBox 1">
            <a:extLst>
              <a:ext uri="{FF2B5EF4-FFF2-40B4-BE49-F238E27FC236}">
                <a16:creationId xmlns:a16="http://schemas.microsoft.com/office/drawing/2014/main" id="{670F0761-C7C6-DF32-A5DC-35E6D42907C9}"/>
              </a:ext>
            </a:extLst>
          </p:cNvPr>
          <p:cNvSpPr txBox="1"/>
          <p:nvPr/>
        </p:nvSpPr>
        <p:spPr>
          <a:xfrm>
            <a:off x="7309567" y="1189814"/>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49069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FF7871-7151-D8E4-3983-3F498EF6082E}"/>
              </a:ext>
            </a:extLst>
          </p:cNvPr>
          <p:cNvSpPr txBox="1"/>
          <p:nvPr/>
        </p:nvSpPr>
        <p:spPr>
          <a:xfrm>
            <a:off x="899592" y="1143759"/>
            <a:ext cx="7344816" cy="4570482"/>
          </a:xfrm>
          <a:prstGeom prst="rect">
            <a:avLst/>
          </a:prstGeom>
          <a:noFill/>
        </p:spPr>
        <p:txBody>
          <a:bodyPr wrap="square">
            <a:spAutoFit/>
          </a:bodyPr>
          <a:lstStyle/>
          <a:p>
            <a:pPr fontAlgn="base"/>
            <a:r>
              <a:rPr lang="en-GB" sz="2000" b="1" u="sng" dirty="0">
                <a:effectLst/>
                <a:latin typeface="Calibri" panose="020F0502020204030204" pitchFamily="34" charset="0"/>
                <a:ea typeface="Times New Roman" panose="02020603050405020304" pitchFamily="18" charset="0"/>
                <a:cs typeface="Calibri" panose="020F0502020204030204" pitchFamily="34" charset="0"/>
              </a:rPr>
              <a:t>Stay safe</a:t>
            </a:r>
            <a:r>
              <a:rPr lang="en-GB" sz="2000" b="1" dirty="0">
                <a:effectLst/>
                <a:latin typeface="Calibri" panose="020F0502020204030204" pitchFamily="34" charset="0"/>
                <a:ea typeface="Times New Roman" panose="02020603050405020304" pitchFamily="18" charset="0"/>
                <a:cs typeface="Calibri" panose="020F0502020204030204" pitchFamily="34" charset="0"/>
              </a:rPr>
              <a:t>  </a:t>
            </a:r>
          </a:p>
          <a:p>
            <a:pPr fontAlgn="base"/>
            <a:endParaRPr lang="en-GB" sz="11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Whether you are a scientist researching a new medicine or an engineer solving climate change, safety always comes first. An adult must always be around and supervising when doing this activity. You are responsible for:</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cs typeface="Calibri" panose="020F0502020204030204" pitchFamily="34" charset="0"/>
              </a:rPr>
              <a:t>ensuring that any equipment used for this activity is in good working condition</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cs typeface="Calibri" panose="020F0502020204030204" pitchFamily="34" charset="0"/>
              </a:rPr>
              <a:t>behaving sensibly and following any safety instructions so as not to hurt or injure yourself or others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Please note that in the absence of any negligence or other breach of duty by us, this activity is carried out at your own risk. It is important to take extra care at the stages marked with this symbol: ⚠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54751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8 – Soldering the timing crystal</a:t>
            </a:r>
          </a:p>
        </p:txBody>
      </p:sp>
      <p:pic>
        <p:nvPicPr>
          <p:cNvPr id="5" name="Picture 4" descr="A green circuit board with many small metal components&#10;&#10;Description automatically generated">
            <a:extLst>
              <a:ext uri="{FF2B5EF4-FFF2-40B4-BE49-F238E27FC236}">
                <a16:creationId xmlns:a16="http://schemas.microsoft.com/office/drawing/2014/main" id="{232940F0-B231-361E-E967-7FE1FB7EEA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7866" y="1904654"/>
            <a:ext cx="7048267" cy="3626778"/>
          </a:xfrm>
          <a:prstGeom prst="rect">
            <a:avLst/>
          </a:prstGeom>
        </p:spPr>
      </p:pic>
      <p:sp>
        <p:nvSpPr>
          <p:cNvPr id="2" name="TextBox 1">
            <a:extLst>
              <a:ext uri="{FF2B5EF4-FFF2-40B4-BE49-F238E27FC236}">
                <a16:creationId xmlns:a16="http://schemas.microsoft.com/office/drawing/2014/main" id="{8E77E9F6-9022-CD8F-AD11-21018857CD1C}"/>
              </a:ext>
            </a:extLst>
          </p:cNvPr>
          <p:cNvSpPr txBox="1"/>
          <p:nvPr/>
        </p:nvSpPr>
        <p:spPr>
          <a:xfrm>
            <a:off x="7309567" y="1189814"/>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917873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9 – Mounting the potentiometers</a:t>
            </a:r>
          </a:p>
        </p:txBody>
      </p:sp>
      <p:sp>
        <p:nvSpPr>
          <p:cNvPr id="2" name="TextBox 1">
            <a:extLst>
              <a:ext uri="{FF2B5EF4-FFF2-40B4-BE49-F238E27FC236}">
                <a16:creationId xmlns:a16="http://schemas.microsoft.com/office/drawing/2014/main" id="{F6428BA5-F9A9-E83A-A162-4BD862DAC210}"/>
              </a:ext>
            </a:extLst>
          </p:cNvPr>
          <p:cNvSpPr txBox="1"/>
          <p:nvPr/>
        </p:nvSpPr>
        <p:spPr>
          <a:xfrm>
            <a:off x="287048" y="1703973"/>
            <a:ext cx="8281599" cy="1646605"/>
          </a:xfrm>
          <a:prstGeom prst="rect">
            <a:avLst/>
          </a:prstGeom>
          <a:noFill/>
        </p:spPr>
        <p:txBody>
          <a:bodyPr wrap="square">
            <a:spAutoFit/>
          </a:bodyPr>
          <a:lstStyle/>
          <a:p>
            <a:r>
              <a:rPr lang="en-GB" sz="2400" dirty="0">
                <a:cs typeface="Arial" panose="020B0604020202020204" pitchFamily="34" charset="0"/>
              </a:rPr>
              <a:t>Place the ‘volume’ and ‘tune’ potentiometers into the right parts of the circuit board:</a:t>
            </a:r>
          </a:p>
          <a:p>
            <a:endParaRPr lang="en-GB" sz="500" dirty="0">
              <a:cs typeface="Arial" panose="020B0604020202020204" pitchFamily="34" charset="0"/>
            </a:endParaRPr>
          </a:p>
          <a:p>
            <a:pPr marL="342900" indent="-342900">
              <a:buFont typeface="Arial" panose="020B0604020202020204" pitchFamily="34" charset="0"/>
              <a:buChar char="•"/>
            </a:pPr>
            <a:r>
              <a:rPr lang="en-GB" sz="2400" b="1" dirty="0">
                <a:cs typeface="Arial" panose="020B0604020202020204" pitchFamily="34" charset="0"/>
              </a:rPr>
              <a:t>R7 = Volume </a:t>
            </a:r>
            <a:r>
              <a:rPr lang="en-GB" sz="2400" dirty="0">
                <a:cs typeface="Arial" panose="020B0604020202020204" pitchFamily="34" charset="0"/>
              </a:rPr>
              <a:t>– labelled 10 k</a:t>
            </a:r>
          </a:p>
          <a:p>
            <a:pPr marL="342900" indent="-342900">
              <a:buFont typeface="Arial" panose="020B0604020202020204" pitchFamily="34" charset="0"/>
              <a:buChar char="•"/>
            </a:pPr>
            <a:r>
              <a:rPr lang="en-GB" sz="2400" b="1" dirty="0">
                <a:cs typeface="Arial" panose="020B0604020202020204" pitchFamily="34" charset="0"/>
              </a:rPr>
              <a:t>R4 = Tune </a:t>
            </a:r>
            <a:r>
              <a:rPr lang="en-GB" sz="2400" dirty="0">
                <a:cs typeface="Arial" panose="020B0604020202020204" pitchFamily="34" charset="0"/>
              </a:rPr>
              <a:t>– labelled 100 k</a:t>
            </a:r>
          </a:p>
        </p:txBody>
      </p:sp>
      <p:pic>
        <p:nvPicPr>
          <p:cNvPr id="7" name="Picture 6" descr="A green circuit board with metal knobs and other components&#10;&#10;Description automatically generated">
            <a:extLst>
              <a:ext uri="{FF2B5EF4-FFF2-40B4-BE49-F238E27FC236}">
                <a16:creationId xmlns:a16="http://schemas.microsoft.com/office/drawing/2014/main" id="{83B70D79-CCD0-45F9-EE0F-8292BC02F8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7851" y="3467370"/>
            <a:ext cx="2989781" cy="2363978"/>
          </a:xfrm>
          <a:prstGeom prst="rect">
            <a:avLst/>
          </a:prstGeom>
        </p:spPr>
      </p:pic>
      <p:pic>
        <p:nvPicPr>
          <p:cNvPr id="9" name="Picture 8" descr="A green circuit board with metal knobs and metal rods&#10;&#10;Description automatically generated">
            <a:extLst>
              <a:ext uri="{FF2B5EF4-FFF2-40B4-BE49-F238E27FC236}">
                <a16:creationId xmlns:a16="http://schemas.microsoft.com/office/drawing/2014/main" id="{65EE4A26-7648-C5CB-B221-6449C2FC67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38435" y="2438889"/>
            <a:ext cx="4267007" cy="1984438"/>
          </a:xfrm>
          <a:prstGeom prst="rect">
            <a:avLst/>
          </a:prstGeom>
        </p:spPr>
      </p:pic>
    </p:spTree>
    <p:extLst>
      <p:ext uri="{BB962C8B-B14F-4D97-AF65-F5344CB8AC3E}">
        <p14:creationId xmlns:p14="http://schemas.microsoft.com/office/powerpoint/2010/main" val="3847036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9 – Mounting the potentiometers</a:t>
            </a:r>
          </a:p>
        </p:txBody>
      </p:sp>
      <p:pic>
        <p:nvPicPr>
          <p:cNvPr id="7" name="Picture 6" descr="A green circuit board with metal knobs and other components&#10;&#10;Description automatically generated">
            <a:extLst>
              <a:ext uri="{FF2B5EF4-FFF2-40B4-BE49-F238E27FC236}">
                <a16:creationId xmlns:a16="http://schemas.microsoft.com/office/drawing/2014/main" id="{83B70D79-CCD0-45F9-EE0F-8292BC02F8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8057" y="1751585"/>
            <a:ext cx="5067885" cy="4007106"/>
          </a:xfrm>
          <a:prstGeom prst="rect">
            <a:avLst/>
          </a:prstGeom>
        </p:spPr>
      </p:pic>
    </p:spTree>
    <p:extLst>
      <p:ext uri="{BB962C8B-B14F-4D97-AF65-F5344CB8AC3E}">
        <p14:creationId xmlns:p14="http://schemas.microsoft.com/office/powerpoint/2010/main" val="773254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10 – Soldering the potentiometers</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2428949"/>
            <a:ext cx="3760970" cy="2308324"/>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On the track side, solder the metal legs to the metal pads on the board</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Be careful not to use too much solder </a:t>
            </a:r>
          </a:p>
        </p:txBody>
      </p:sp>
      <p:pic>
        <p:nvPicPr>
          <p:cNvPr id="6" name="Picture 5" descr="A green circuit board with silver and black metal components&#10;&#10;Description automatically generated">
            <a:extLst>
              <a:ext uri="{FF2B5EF4-FFF2-40B4-BE49-F238E27FC236}">
                <a16:creationId xmlns:a16="http://schemas.microsoft.com/office/drawing/2014/main" id="{1B3A697B-E5F6-83C5-DD4B-1915BA35CF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12404" y="2014012"/>
            <a:ext cx="4500082" cy="3138199"/>
          </a:xfrm>
          <a:prstGeom prst="rect">
            <a:avLst/>
          </a:prstGeom>
        </p:spPr>
      </p:pic>
      <p:sp>
        <p:nvSpPr>
          <p:cNvPr id="2" name="TextBox 1">
            <a:extLst>
              <a:ext uri="{FF2B5EF4-FFF2-40B4-BE49-F238E27FC236}">
                <a16:creationId xmlns:a16="http://schemas.microsoft.com/office/drawing/2014/main" id="{8FB6E038-6F6D-10DA-5F49-7D8363A73CF2}"/>
              </a:ext>
            </a:extLst>
          </p:cNvPr>
          <p:cNvSpPr txBox="1"/>
          <p:nvPr/>
        </p:nvSpPr>
        <p:spPr>
          <a:xfrm>
            <a:off x="7891099" y="1189814"/>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1726270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10 – Soldering the potentiometers</a:t>
            </a:r>
          </a:p>
        </p:txBody>
      </p:sp>
      <p:pic>
        <p:nvPicPr>
          <p:cNvPr id="6" name="Picture 5" descr="A green circuit board with silver and black metal components&#10;&#10;Description automatically generated">
            <a:extLst>
              <a:ext uri="{FF2B5EF4-FFF2-40B4-BE49-F238E27FC236}">
                <a16:creationId xmlns:a16="http://schemas.microsoft.com/office/drawing/2014/main" id="{1B3A697B-E5F6-83C5-DD4B-1915BA35CF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90099" y="1765167"/>
            <a:ext cx="5763802" cy="4019473"/>
          </a:xfrm>
          <a:prstGeom prst="rect">
            <a:avLst/>
          </a:prstGeom>
        </p:spPr>
      </p:pic>
      <p:sp>
        <p:nvSpPr>
          <p:cNvPr id="2" name="TextBox 1">
            <a:extLst>
              <a:ext uri="{FF2B5EF4-FFF2-40B4-BE49-F238E27FC236}">
                <a16:creationId xmlns:a16="http://schemas.microsoft.com/office/drawing/2014/main" id="{25BEB615-4B58-3054-14F4-3FD4B2BEA151}"/>
              </a:ext>
            </a:extLst>
          </p:cNvPr>
          <p:cNvSpPr txBox="1"/>
          <p:nvPr/>
        </p:nvSpPr>
        <p:spPr>
          <a:xfrm>
            <a:off x="7891099" y="1189814"/>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3997159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11 – Adding the antenna</a:t>
            </a:r>
          </a:p>
        </p:txBody>
      </p:sp>
      <p:sp>
        <p:nvSpPr>
          <p:cNvPr id="2" name="TextBox 1">
            <a:extLst>
              <a:ext uri="{FF2B5EF4-FFF2-40B4-BE49-F238E27FC236}">
                <a16:creationId xmlns:a16="http://schemas.microsoft.com/office/drawing/2014/main" id="{F6428BA5-F9A9-E83A-A162-4BD862DAC210}"/>
              </a:ext>
            </a:extLst>
          </p:cNvPr>
          <p:cNvSpPr txBox="1"/>
          <p:nvPr/>
        </p:nvSpPr>
        <p:spPr>
          <a:xfrm>
            <a:off x="287049" y="1813478"/>
            <a:ext cx="4415580"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Cut a 600 mm long piece of wire</a:t>
            </a:r>
          </a:p>
          <a:p>
            <a:pPr marL="342900" indent="-342900">
              <a:buFont typeface="Arial" panose="020B0604020202020204" pitchFamily="34" charset="0"/>
              <a:buChar char="•"/>
            </a:pPr>
            <a:r>
              <a:rPr lang="en-GB" sz="2400" dirty="0">
                <a:cs typeface="Arial" panose="020B0604020202020204" pitchFamily="34" charset="0"/>
              </a:rPr>
              <a:t>Strip the insulation off one end with wire strippers</a:t>
            </a:r>
          </a:p>
          <a:p>
            <a:pPr marL="342900" indent="-342900">
              <a:buFont typeface="Arial" panose="020B0604020202020204" pitchFamily="34" charset="0"/>
              <a:buChar char="•"/>
            </a:pPr>
            <a:r>
              <a:rPr lang="en-GB" sz="2400" dirty="0">
                <a:cs typeface="Arial" panose="020B0604020202020204" pitchFamily="34" charset="0"/>
              </a:rPr>
              <a:t>Place this end into the hole on the PCB marked ‘antenna’</a:t>
            </a:r>
          </a:p>
          <a:p>
            <a:pPr marL="342900" indent="-342900">
              <a:buFont typeface="Arial" panose="020B0604020202020204" pitchFamily="34" charset="0"/>
              <a:buChar char="•"/>
            </a:pPr>
            <a:r>
              <a:rPr lang="en-GB" sz="2400" dirty="0">
                <a:cs typeface="Arial" panose="020B0604020202020204" pitchFamily="34" charset="0"/>
              </a:rPr>
              <a:t>Solder on the other side of the board</a:t>
            </a:r>
          </a:p>
          <a:p>
            <a:pPr marL="342900" indent="-342900">
              <a:buFont typeface="Arial" panose="020B0604020202020204" pitchFamily="34" charset="0"/>
              <a:buChar char="•"/>
            </a:pPr>
            <a:r>
              <a:rPr lang="en-GB" sz="2400" dirty="0">
                <a:cs typeface="Arial" panose="020B0604020202020204" pitchFamily="34" charset="0"/>
              </a:rPr>
              <a:t>Use wire cutters to snip the ends off the legs when done</a:t>
            </a:r>
          </a:p>
        </p:txBody>
      </p:sp>
      <p:pic>
        <p:nvPicPr>
          <p:cNvPr id="5" name="Picture 4" descr="A black tool with a wire&#10;&#10;Description automatically generated">
            <a:extLst>
              <a:ext uri="{FF2B5EF4-FFF2-40B4-BE49-F238E27FC236}">
                <a16:creationId xmlns:a16="http://schemas.microsoft.com/office/drawing/2014/main" id="{E1DADD3E-DD6F-D916-230B-C0C2646D67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85659" y="1817914"/>
            <a:ext cx="3620914" cy="1948544"/>
          </a:xfrm>
          <a:prstGeom prst="rect">
            <a:avLst/>
          </a:prstGeom>
        </p:spPr>
      </p:pic>
      <p:pic>
        <p:nvPicPr>
          <p:cNvPr id="8" name="Picture 7">
            <a:extLst>
              <a:ext uri="{FF2B5EF4-FFF2-40B4-BE49-F238E27FC236}">
                <a16:creationId xmlns:a16="http://schemas.microsoft.com/office/drawing/2014/main" id="{EF7953BD-C998-BC31-E082-F78F230191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85659" y="3908773"/>
            <a:ext cx="3620914" cy="1911570"/>
          </a:xfrm>
          <a:prstGeom prst="rect">
            <a:avLst/>
          </a:prstGeom>
        </p:spPr>
      </p:pic>
      <p:sp>
        <p:nvSpPr>
          <p:cNvPr id="4" name="TextBox 3">
            <a:extLst>
              <a:ext uri="{FF2B5EF4-FFF2-40B4-BE49-F238E27FC236}">
                <a16:creationId xmlns:a16="http://schemas.microsoft.com/office/drawing/2014/main" id="{15315C9D-2E8C-CC83-FB9B-0512AECA382D}"/>
              </a:ext>
            </a:extLst>
          </p:cNvPr>
          <p:cNvSpPr txBox="1"/>
          <p:nvPr/>
        </p:nvSpPr>
        <p:spPr>
          <a:xfrm>
            <a:off x="6040784" y="1211343"/>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2918929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11 – Adding the antenna</a:t>
            </a:r>
          </a:p>
        </p:txBody>
      </p:sp>
      <p:pic>
        <p:nvPicPr>
          <p:cNvPr id="6" name="Picture 5">
            <a:extLst>
              <a:ext uri="{FF2B5EF4-FFF2-40B4-BE49-F238E27FC236}">
                <a16:creationId xmlns:a16="http://schemas.microsoft.com/office/drawing/2014/main" id="{9D5B1EFE-F64D-F7D9-4438-96F398893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25667" y="1815751"/>
            <a:ext cx="6692666" cy="3892689"/>
          </a:xfrm>
          <a:prstGeom prst="rect">
            <a:avLst/>
          </a:prstGeom>
        </p:spPr>
      </p:pic>
      <p:sp>
        <p:nvSpPr>
          <p:cNvPr id="2" name="TextBox 1">
            <a:extLst>
              <a:ext uri="{FF2B5EF4-FFF2-40B4-BE49-F238E27FC236}">
                <a16:creationId xmlns:a16="http://schemas.microsoft.com/office/drawing/2014/main" id="{00E93184-1FCA-857D-376E-4FAFCE352F90}"/>
              </a:ext>
            </a:extLst>
          </p:cNvPr>
          <p:cNvSpPr txBox="1"/>
          <p:nvPr/>
        </p:nvSpPr>
        <p:spPr>
          <a:xfrm>
            <a:off x="6040784" y="1211343"/>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659497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12 – Adding the battery pack</a:t>
            </a:r>
          </a:p>
        </p:txBody>
      </p:sp>
      <p:sp>
        <p:nvSpPr>
          <p:cNvPr id="2" name="TextBox 1">
            <a:extLst>
              <a:ext uri="{FF2B5EF4-FFF2-40B4-BE49-F238E27FC236}">
                <a16:creationId xmlns:a16="http://schemas.microsoft.com/office/drawing/2014/main" id="{F6428BA5-F9A9-E83A-A162-4BD862DAC210}"/>
              </a:ext>
            </a:extLst>
          </p:cNvPr>
          <p:cNvSpPr txBox="1"/>
          <p:nvPr/>
        </p:nvSpPr>
        <p:spPr>
          <a:xfrm>
            <a:off x="287049" y="1813478"/>
            <a:ext cx="4415580"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Place both wires through the strain hole</a:t>
            </a:r>
          </a:p>
          <a:p>
            <a:pPr marL="342900" indent="-342900">
              <a:buFont typeface="Arial" panose="020B0604020202020204" pitchFamily="34" charset="0"/>
              <a:buChar char="•"/>
            </a:pPr>
            <a:r>
              <a:rPr lang="en-GB" sz="2400" dirty="0">
                <a:cs typeface="Arial" panose="020B0604020202020204" pitchFamily="34" charset="0"/>
              </a:rPr>
              <a:t>Mount the red wire where it says ‘red’ on the PCB</a:t>
            </a:r>
          </a:p>
          <a:p>
            <a:pPr marL="342900" indent="-342900">
              <a:buFont typeface="Arial" panose="020B0604020202020204" pitchFamily="34" charset="0"/>
              <a:buChar char="•"/>
            </a:pPr>
            <a:r>
              <a:rPr lang="en-GB" sz="2400" dirty="0">
                <a:cs typeface="Arial" panose="020B0604020202020204" pitchFamily="34" charset="0"/>
              </a:rPr>
              <a:t>Mount the black wire where it says ‘black’ on the PCB</a:t>
            </a:r>
          </a:p>
          <a:p>
            <a:pPr marL="342900" indent="-342900">
              <a:buFont typeface="Arial" panose="020B0604020202020204" pitchFamily="34" charset="0"/>
              <a:buChar char="•"/>
            </a:pPr>
            <a:r>
              <a:rPr lang="en-GB" sz="2400" dirty="0">
                <a:cs typeface="Arial" panose="020B0604020202020204" pitchFamily="34" charset="0"/>
              </a:rPr>
              <a:t>Solder on the other side of the board</a:t>
            </a:r>
          </a:p>
          <a:p>
            <a:pPr marL="342900" indent="-342900">
              <a:buFont typeface="Arial" panose="020B0604020202020204" pitchFamily="34" charset="0"/>
              <a:buChar char="•"/>
            </a:pPr>
            <a:r>
              <a:rPr lang="en-GB" sz="2400" dirty="0">
                <a:cs typeface="Arial" panose="020B0604020202020204" pitchFamily="34" charset="0"/>
              </a:rPr>
              <a:t>Use wire cutters to snip the ends off the legs when done</a:t>
            </a:r>
          </a:p>
        </p:txBody>
      </p:sp>
      <p:pic>
        <p:nvPicPr>
          <p:cNvPr id="6" name="Picture 5">
            <a:extLst>
              <a:ext uri="{FF2B5EF4-FFF2-40B4-BE49-F238E27FC236}">
                <a16:creationId xmlns:a16="http://schemas.microsoft.com/office/drawing/2014/main" id="{C92AB98D-D1E6-0F1A-E8E9-35E0599082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2629" y="1971540"/>
            <a:ext cx="4045465" cy="3034099"/>
          </a:xfrm>
          <a:prstGeom prst="rect">
            <a:avLst/>
          </a:prstGeom>
        </p:spPr>
      </p:pic>
      <p:sp>
        <p:nvSpPr>
          <p:cNvPr id="4" name="TextBox 3">
            <a:extLst>
              <a:ext uri="{FF2B5EF4-FFF2-40B4-BE49-F238E27FC236}">
                <a16:creationId xmlns:a16="http://schemas.microsoft.com/office/drawing/2014/main" id="{6DCA3EA4-816C-42AE-F583-10493CD5D737}"/>
              </a:ext>
            </a:extLst>
          </p:cNvPr>
          <p:cNvSpPr txBox="1"/>
          <p:nvPr/>
        </p:nvSpPr>
        <p:spPr>
          <a:xfrm>
            <a:off x="6847608" y="1211343"/>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413979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12 – Adding the battery pack</a:t>
            </a:r>
          </a:p>
        </p:txBody>
      </p:sp>
      <p:pic>
        <p:nvPicPr>
          <p:cNvPr id="5" name="Picture 4" descr="A green circuit board with black wires&#10;&#10;Description automatically generated">
            <a:extLst>
              <a:ext uri="{FF2B5EF4-FFF2-40B4-BE49-F238E27FC236}">
                <a16:creationId xmlns:a16="http://schemas.microsoft.com/office/drawing/2014/main" id="{C171473B-277E-3D88-055F-74D3677FF8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91342" y="1839685"/>
            <a:ext cx="6161315" cy="3879347"/>
          </a:xfrm>
          <a:prstGeom prst="rect">
            <a:avLst/>
          </a:prstGeom>
        </p:spPr>
      </p:pic>
      <p:sp>
        <p:nvSpPr>
          <p:cNvPr id="2" name="TextBox 1">
            <a:extLst>
              <a:ext uri="{FF2B5EF4-FFF2-40B4-BE49-F238E27FC236}">
                <a16:creationId xmlns:a16="http://schemas.microsoft.com/office/drawing/2014/main" id="{68CF9F62-56EA-A4AB-36DE-5F701F14B20E}"/>
              </a:ext>
            </a:extLst>
          </p:cNvPr>
          <p:cNvSpPr txBox="1"/>
          <p:nvPr/>
        </p:nvSpPr>
        <p:spPr>
          <a:xfrm>
            <a:off x="6847608" y="1211343"/>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4110212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13 – Adding the speakers</a:t>
            </a:r>
          </a:p>
        </p:txBody>
      </p:sp>
      <p:sp>
        <p:nvSpPr>
          <p:cNvPr id="2" name="TextBox 1">
            <a:extLst>
              <a:ext uri="{FF2B5EF4-FFF2-40B4-BE49-F238E27FC236}">
                <a16:creationId xmlns:a16="http://schemas.microsoft.com/office/drawing/2014/main" id="{F6428BA5-F9A9-E83A-A162-4BD862DAC210}"/>
              </a:ext>
            </a:extLst>
          </p:cNvPr>
          <p:cNvSpPr txBox="1"/>
          <p:nvPr/>
        </p:nvSpPr>
        <p:spPr>
          <a:xfrm>
            <a:off x="287049" y="1714066"/>
            <a:ext cx="5543596" cy="4154984"/>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Cut and strip two wires for the speaker</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Mount and solder one end of each wire to the speaker</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Mount and solder the other end of each wire  to the part of the PCB marked ‘speaker’</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Use wire cutters to snip the ends off the legs when done</a:t>
            </a:r>
          </a:p>
        </p:txBody>
      </p:sp>
      <p:pic>
        <p:nvPicPr>
          <p:cNvPr id="5" name="Picture 4" descr="A round metal speaker with wires&#10;&#10;Description automatically generated">
            <a:extLst>
              <a:ext uri="{FF2B5EF4-FFF2-40B4-BE49-F238E27FC236}">
                <a16:creationId xmlns:a16="http://schemas.microsoft.com/office/drawing/2014/main" id="{5781DD52-2D03-26D6-9919-41D06BE31D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2766" y="1813478"/>
            <a:ext cx="2665207" cy="1998905"/>
          </a:xfrm>
          <a:prstGeom prst="rect">
            <a:avLst/>
          </a:prstGeom>
        </p:spPr>
      </p:pic>
      <p:pic>
        <p:nvPicPr>
          <p:cNvPr id="8" name="Picture 7" descr="A speaker and circuit board&#10;&#10;Description automatically generated">
            <a:extLst>
              <a:ext uri="{FF2B5EF4-FFF2-40B4-BE49-F238E27FC236}">
                <a16:creationId xmlns:a16="http://schemas.microsoft.com/office/drawing/2014/main" id="{753781CA-569C-7470-4CC6-92E32A8BF13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02766" y="3950261"/>
            <a:ext cx="2665207" cy="1702186"/>
          </a:xfrm>
          <a:prstGeom prst="rect">
            <a:avLst/>
          </a:prstGeom>
        </p:spPr>
      </p:pic>
      <p:sp>
        <p:nvSpPr>
          <p:cNvPr id="9" name="TextBox 8">
            <a:extLst>
              <a:ext uri="{FF2B5EF4-FFF2-40B4-BE49-F238E27FC236}">
                <a16:creationId xmlns:a16="http://schemas.microsoft.com/office/drawing/2014/main" id="{74D1E948-3202-3D85-15F0-AF21744C180E}"/>
              </a:ext>
            </a:extLst>
          </p:cNvPr>
          <p:cNvSpPr txBox="1"/>
          <p:nvPr/>
        </p:nvSpPr>
        <p:spPr>
          <a:xfrm>
            <a:off x="6116088" y="1211343"/>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352318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094614"/>
            <a:ext cx="7911478"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Radio in World War 2</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742391"/>
            <a:ext cx="4850030" cy="4154984"/>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The second world war happened between </a:t>
            </a:r>
            <a:r>
              <a:rPr lang="en-GB" sz="2400" b="1" dirty="0">
                <a:cs typeface="Arial" panose="020B0604020202020204" pitchFamily="34" charset="0"/>
              </a:rPr>
              <a:t>1939 and 1945</a:t>
            </a:r>
          </a:p>
          <a:p>
            <a:pPr marL="342900" indent="-342900">
              <a:buFont typeface="Arial" panose="020B0604020202020204" pitchFamily="34" charset="0"/>
              <a:buChar char="•"/>
            </a:pPr>
            <a:r>
              <a:rPr lang="en-GB" sz="2400" dirty="0">
                <a:cs typeface="Arial" panose="020B0604020202020204" pitchFamily="34" charset="0"/>
              </a:rPr>
              <a:t>Radio played an important part in the </a:t>
            </a:r>
            <a:r>
              <a:rPr lang="en-GB" sz="2400" b="1" dirty="0">
                <a:cs typeface="Arial" panose="020B0604020202020204" pitchFamily="34" charset="0"/>
              </a:rPr>
              <a:t>Allies</a:t>
            </a:r>
            <a:r>
              <a:rPr lang="en-GB" sz="2400" dirty="0">
                <a:cs typeface="Arial" panose="020B0604020202020204" pitchFamily="34" charset="0"/>
              </a:rPr>
              <a:t> winning the war</a:t>
            </a:r>
          </a:p>
          <a:p>
            <a:pPr marL="342900" indent="-342900">
              <a:buFont typeface="Arial" panose="020B0604020202020204" pitchFamily="34" charset="0"/>
              <a:buChar char="•"/>
            </a:pPr>
            <a:r>
              <a:rPr lang="en-GB" sz="2400" b="1" dirty="0">
                <a:cs typeface="Arial" panose="020B0604020202020204" pitchFamily="34" charset="0"/>
              </a:rPr>
              <a:t>FM radio </a:t>
            </a:r>
            <a:r>
              <a:rPr lang="en-GB" sz="2400" dirty="0">
                <a:cs typeface="Arial" panose="020B0604020202020204" pitchFamily="34" charset="0"/>
              </a:rPr>
              <a:t>was used to allow ground soldiers, and aircraft, to </a:t>
            </a:r>
            <a:r>
              <a:rPr lang="en-GB" sz="2400" b="1" dirty="0">
                <a:cs typeface="Arial" panose="020B0604020202020204" pitchFamily="34" charset="0"/>
              </a:rPr>
              <a:t>talk to each other </a:t>
            </a:r>
            <a:r>
              <a:rPr lang="en-GB" sz="2400" dirty="0">
                <a:cs typeface="Arial" panose="020B0604020202020204" pitchFamily="34" charset="0"/>
              </a:rPr>
              <a:t>at short range</a:t>
            </a:r>
          </a:p>
          <a:p>
            <a:pPr marL="342900" indent="-342900">
              <a:buFont typeface="Arial" panose="020B0604020202020204" pitchFamily="34" charset="0"/>
              <a:buChar char="•"/>
            </a:pPr>
            <a:r>
              <a:rPr lang="en-GB" sz="2400" dirty="0">
                <a:cs typeface="Arial" panose="020B0604020202020204" pitchFamily="34" charset="0"/>
              </a:rPr>
              <a:t>This was because of its </a:t>
            </a:r>
            <a:r>
              <a:rPr lang="en-GB" sz="2400" b="1" dirty="0">
                <a:cs typeface="Arial" panose="020B0604020202020204" pitchFamily="34" charset="0"/>
              </a:rPr>
              <a:t>high-quality</a:t>
            </a:r>
            <a:r>
              <a:rPr lang="en-GB" sz="2400" dirty="0">
                <a:cs typeface="Arial" panose="020B0604020202020204" pitchFamily="34" charset="0"/>
              </a:rPr>
              <a:t> sound</a:t>
            </a:r>
          </a:p>
          <a:p>
            <a:pPr marL="342900" indent="-342900">
              <a:buFont typeface="Arial" panose="020B0604020202020204" pitchFamily="34" charset="0"/>
              <a:buChar char="•"/>
            </a:pPr>
            <a:r>
              <a:rPr lang="en-GB" sz="2400" dirty="0">
                <a:cs typeface="Arial" panose="020B0604020202020204" pitchFamily="34" charset="0"/>
              </a:rPr>
              <a:t>Radio was also used to </a:t>
            </a:r>
            <a:r>
              <a:rPr lang="en-GB" sz="2400" b="1" dirty="0">
                <a:cs typeface="Arial" panose="020B0604020202020204" pitchFamily="34" charset="0"/>
              </a:rPr>
              <a:t>boost morale </a:t>
            </a:r>
            <a:r>
              <a:rPr lang="en-GB" sz="2400" dirty="0">
                <a:cs typeface="Arial" panose="020B0604020202020204" pitchFamily="34" charset="0"/>
              </a:rPr>
              <a:t>for people at home</a:t>
            </a:r>
          </a:p>
        </p:txBody>
      </p:sp>
      <p:pic>
        <p:nvPicPr>
          <p:cNvPr id="1026" name="Picture 2" descr="Free Radio Retro illustration and picture">
            <a:extLst>
              <a:ext uri="{FF2B5EF4-FFF2-40B4-BE49-F238E27FC236}">
                <a16:creationId xmlns:a16="http://schemas.microsoft.com/office/drawing/2014/main" id="{86F654D1-B142-A41C-800D-37EC0ADC17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9456" y="3429000"/>
            <a:ext cx="2919939" cy="2760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fighter aircraft world war ii museum illustration">
            <a:extLst>
              <a:ext uri="{FF2B5EF4-FFF2-40B4-BE49-F238E27FC236}">
                <a16:creationId xmlns:a16="http://schemas.microsoft.com/office/drawing/2014/main" id="{900B6965-5C1B-DC1F-4E21-C20B4A3FFBB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1179989"/>
            <a:ext cx="4373328" cy="290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529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13 – Adding the speakers</a:t>
            </a:r>
          </a:p>
        </p:txBody>
      </p:sp>
      <p:pic>
        <p:nvPicPr>
          <p:cNvPr id="6" name="Picture 5" descr="A green circuit board with wires and a speaker&#10;&#10;Description automatically generated">
            <a:extLst>
              <a:ext uri="{FF2B5EF4-FFF2-40B4-BE49-F238E27FC236}">
                <a16:creationId xmlns:a16="http://schemas.microsoft.com/office/drawing/2014/main" id="{0154E5EC-E6B3-41E3-44E2-93495C46F2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24405" y="1766943"/>
            <a:ext cx="5895190" cy="4111537"/>
          </a:xfrm>
          <a:prstGeom prst="rect">
            <a:avLst/>
          </a:prstGeom>
        </p:spPr>
      </p:pic>
      <p:sp>
        <p:nvSpPr>
          <p:cNvPr id="7" name="TextBox 6">
            <a:extLst>
              <a:ext uri="{FF2B5EF4-FFF2-40B4-BE49-F238E27FC236}">
                <a16:creationId xmlns:a16="http://schemas.microsoft.com/office/drawing/2014/main" id="{5B356EF5-900B-9D16-9247-D050548BAC4B}"/>
              </a:ext>
            </a:extLst>
          </p:cNvPr>
          <p:cNvSpPr txBox="1"/>
          <p:nvPr/>
        </p:nvSpPr>
        <p:spPr>
          <a:xfrm>
            <a:off x="6232753" y="1189814"/>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2109356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14 – Testing </a:t>
            </a:r>
          </a:p>
        </p:txBody>
      </p:sp>
      <p:sp>
        <p:nvSpPr>
          <p:cNvPr id="2" name="TextBox 1">
            <a:extLst>
              <a:ext uri="{FF2B5EF4-FFF2-40B4-BE49-F238E27FC236}">
                <a16:creationId xmlns:a16="http://schemas.microsoft.com/office/drawing/2014/main" id="{F6428BA5-F9A9-E83A-A162-4BD862DAC210}"/>
              </a:ext>
            </a:extLst>
          </p:cNvPr>
          <p:cNvSpPr txBox="1"/>
          <p:nvPr/>
        </p:nvSpPr>
        <p:spPr>
          <a:xfrm>
            <a:off x="287049" y="1821642"/>
            <a:ext cx="4005252"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Put 3 AA batteries into the battery pack</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Use the volume and tuning knobs to hear different radio stations playing</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If the signal is poor, move the antenna around or try going outside</a:t>
            </a:r>
          </a:p>
        </p:txBody>
      </p:sp>
      <p:pic>
        <p:nvPicPr>
          <p:cNvPr id="6" name="Picture 5" descr="Batteries in a battery holder with wires&#10;&#10;Description automatically generated">
            <a:extLst>
              <a:ext uri="{FF2B5EF4-FFF2-40B4-BE49-F238E27FC236}">
                <a16:creationId xmlns:a16="http://schemas.microsoft.com/office/drawing/2014/main" id="{BC183D29-442B-5E19-4552-59BA8713F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1992794"/>
            <a:ext cx="4271683" cy="3203762"/>
          </a:xfrm>
          <a:prstGeom prst="rect">
            <a:avLst/>
          </a:prstGeom>
        </p:spPr>
      </p:pic>
      <p:sp>
        <p:nvSpPr>
          <p:cNvPr id="7" name="TextBox 6">
            <a:extLst>
              <a:ext uri="{FF2B5EF4-FFF2-40B4-BE49-F238E27FC236}">
                <a16:creationId xmlns:a16="http://schemas.microsoft.com/office/drawing/2014/main" id="{B0C163E0-B4C9-8261-D3B1-620E17AD5464}"/>
              </a:ext>
            </a:extLst>
          </p:cNvPr>
          <p:cNvSpPr txBox="1"/>
          <p:nvPr/>
        </p:nvSpPr>
        <p:spPr>
          <a:xfrm>
            <a:off x="3677446" y="1211343"/>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3313529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Finished example</a:t>
            </a:r>
          </a:p>
        </p:txBody>
      </p:sp>
      <p:pic>
        <p:nvPicPr>
          <p:cNvPr id="5" name="Picture 4" descr="A green circuit board with a battery and a black cap&#10;&#10;Description automatically generated">
            <a:extLst>
              <a:ext uri="{FF2B5EF4-FFF2-40B4-BE49-F238E27FC236}">
                <a16:creationId xmlns:a16="http://schemas.microsoft.com/office/drawing/2014/main" id="{6FB8EE3A-97D9-1A2A-79DC-FCE565A3AB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176" y="1879996"/>
            <a:ext cx="8211647" cy="3735496"/>
          </a:xfrm>
          <a:prstGeom prst="rect">
            <a:avLst/>
          </a:prstGeom>
        </p:spPr>
      </p:pic>
    </p:spTree>
    <p:extLst>
      <p:ext uri="{BB962C8B-B14F-4D97-AF65-F5344CB8AC3E}">
        <p14:creationId xmlns:p14="http://schemas.microsoft.com/office/powerpoint/2010/main" val="4233418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54621"/>
            <a:ext cx="5136093"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Extension</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943997"/>
            <a:ext cx="8693665" cy="193899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Design a casing for the radio circuit</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Make a model of your casing in card</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Design a carry case for the radio</a:t>
            </a:r>
          </a:p>
        </p:txBody>
      </p:sp>
    </p:spTree>
    <p:extLst>
      <p:ext uri="{BB962C8B-B14F-4D97-AF65-F5344CB8AC3E}">
        <p14:creationId xmlns:p14="http://schemas.microsoft.com/office/powerpoint/2010/main" val="26822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068212"/>
            <a:ext cx="7911478"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Making an FM radio receiver safely</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742391"/>
            <a:ext cx="5024690" cy="4154984"/>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You are going to make an </a:t>
            </a:r>
            <a:r>
              <a:rPr lang="en-GB" sz="2400" b="1" dirty="0">
                <a:cs typeface="Arial" panose="020B0604020202020204" pitchFamily="34" charset="0"/>
              </a:rPr>
              <a:t>electronic circuit </a:t>
            </a:r>
            <a:r>
              <a:rPr lang="en-GB" sz="2400" dirty="0">
                <a:cs typeface="Arial" panose="020B0604020202020204" pitchFamily="34" charset="0"/>
              </a:rPr>
              <a:t>that can receive and play FM radio signals</a:t>
            </a:r>
          </a:p>
          <a:p>
            <a:pPr marL="342900" indent="-342900">
              <a:buFont typeface="Arial" panose="020B0604020202020204" pitchFamily="34" charset="0"/>
              <a:buChar char="•"/>
            </a:pPr>
            <a:r>
              <a:rPr lang="en-GB" sz="2400" dirty="0">
                <a:cs typeface="Arial" panose="020B0604020202020204" pitchFamily="34" charset="0"/>
              </a:rPr>
              <a:t>Soldering irons can get </a:t>
            </a:r>
            <a:r>
              <a:rPr lang="en-GB" sz="2400" b="1" dirty="0">
                <a:cs typeface="Arial" panose="020B0604020202020204" pitchFamily="34" charset="0"/>
              </a:rPr>
              <a:t>very hot</a:t>
            </a:r>
          </a:p>
          <a:p>
            <a:pPr marL="342900" indent="-342900">
              <a:buFont typeface="Arial" panose="020B0604020202020204" pitchFamily="34" charset="0"/>
              <a:buChar char="•"/>
            </a:pPr>
            <a:r>
              <a:rPr lang="en-GB" sz="2400" b="1" dirty="0">
                <a:cs typeface="Arial" panose="020B0604020202020204" pitchFamily="34" charset="0"/>
              </a:rPr>
              <a:t>Never touch </a:t>
            </a:r>
            <a:r>
              <a:rPr lang="en-GB" sz="2400" dirty="0">
                <a:cs typeface="Arial" panose="020B0604020202020204" pitchFamily="34" charset="0"/>
              </a:rPr>
              <a:t>the metal part of the soldering iron</a:t>
            </a:r>
          </a:p>
          <a:p>
            <a:pPr marL="342900" indent="-342900">
              <a:buFont typeface="Arial" panose="020B0604020202020204" pitchFamily="34" charset="0"/>
              <a:buChar char="•"/>
            </a:pPr>
            <a:r>
              <a:rPr lang="en-GB" sz="2400" dirty="0">
                <a:cs typeface="Arial" panose="020B0604020202020204" pitchFamily="34" charset="0"/>
              </a:rPr>
              <a:t>Put the iron in its </a:t>
            </a:r>
            <a:r>
              <a:rPr lang="en-GB" sz="2400" b="1" dirty="0">
                <a:cs typeface="Arial" panose="020B0604020202020204" pitchFamily="34" charset="0"/>
              </a:rPr>
              <a:t>stand</a:t>
            </a:r>
            <a:r>
              <a:rPr lang="en-GB" sz="2400" dirty="0">
                <a:cs typeface="Arial" panose="020B0604020202020204" pitchFamily="34" charset="0"/>
              </a:rPr>
              <a:t> when you are not using it</a:t>
            </a:r>
          </a:p>
          <a:p>
            <a:pPr marL="342900" indent="-342900">
              <a:buFont typeface="Arial" panose="020B0604020202020204" pitchFamily="34" charset="0"/>
              <a:buChar char="•"/>
            </a:pPr>
            <a:r>
              <a:rPr lang="en-GB" sz="2400" dirty="0">
                <a:cs typeface="Arial" panose="020B0604020202020204" pitchFamily="34" charset="0"/>
              </a:rPr>
              <a:t>Use a </a:t>
            </a:r>
            <a:r>
              <a:rPr lang="en-GB" sz="2400" b="1" dirty="0">
                <a:cs typeface="Arial" panose="020B0604020202020204" pitchFamily="34" charset="0"/>
              </a:rPr>
              <a:t>board</a:t>
            </a:r>
            <a:r>
              <a:rPr lang="en-GB" sz="2400" dirty="0">
                <a:cs typeface="Arial" panose="020B0604020202020204" pitchFamily="34" charset="0"/>
              </a:rPr>
              <a:t> to protect the desk</a:t>
            </a:r>
          </a:p>
          <a:p>
            <a:pPr marL="342900" indent="-342900">
              <a:buFont typeface="Arial" panose="020B0604020202020204" pitchFamily="34" charset="0"/>
              <a:buChar char="•"/>
            </a:pPr>
            <a:r>
              <a:rPr lang="en-GB" sz="2400" dirty="0">
                <a:cs typeface="Arial" panose="020B0604020202020204" pitchFamily="34" charset="0"/>
              </a:rPr>
              <a:t>Wear </a:t>
            </a:r>
            <a:r>
              <a:rPr lang="en-GB" sz="2400" b="1" dirty="0">
                <a:cs typeface="Arial" panose="020B0604020202020204" pitchFamily="34" charset="0"/>
              </a:rPr>
              <a:t>safety glasses </a:t>
            </a:r>
            <a:r>
              <a:rPr lang="en-GB" sz="2400" dirty="0">
                <a:cs typeface="Arial" panose="020B0604020202020204" pitchFamily="34" charset="0"/>
              </a:rPr>
              <a:t>to protect your eyes</a:t>
            </a:r>
          </a:p>
        </p:txBody>
      </p:sp>
      <p:pic>
        <p:nvPicPr>
          <p:cNvPr id="5" name="Picture 4" descr="A close up of a board&#10;&#10;Description automatically generated">
            <a:extLst>
              <a:ext uri="{FF2B5EF4-FFF2-40B4-BE49-F238E27FC236}">
                <a16:creationId xmlns:a16="http://schemas.microsoft.com/office/drawing/2014/main" id="{43A6BAD8-71C3-6658-1270-366C7AE313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9142" y="1776985"/>
            <a:ext cx="3041150" cy="2219218"/>
          </a:xfrm>
          <a:prstGeom prst="rect">
            <a:avLst/>
          </a:prstGeom>
        </p:spPr>
      </p:pic>
      <p:pic>
        <p:nvPicPr>
          <p:cNvPr id="7" name="Picture 6" descr="A green circuit board with gold colored chips&#10;&#10;Description automatically generated">
            <a:extLst>
              <a:ext uri="{FF2B5EF4-FFF2-40B4-BE49-F238E27FC236}">
                <a16:creationId xmlns:a16="http://schemas.microsoft.com/office/drawing/2014/main" id="{72E3A872-0EDE-8B69-2AD5-45BF18D117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89142" y="4173094"/>
            <a:ext cx="3041150" cy="1660004"/>
          </a:xfrm>
          <a:prstGeom prst="rect">
            <a:avLst/>
          </a:prstGeom>
        </p:spPr>
      </p:pic>
      <p:sp>
        <p:nvSpPr>
          <p:cNvPr id="2" name="TextBox 1">
            <a:extLst>
              <a:ext uri="{FF2B5EF4-FFF2-40B4-BE49-F238E27FC236}">
                <a16:creationId xmlns:a16="http://schemas.microsoft.com/office/drawing/2014/main" id="{92CA823E-36D2-4FAB-625C-5111734BB584}"/>
              </a:ext>
            </a:extLst>
          </p:cNvPr>
          <p:cNvSpPr txBox="1"/>
          <p:nvPr/>
        </p:nvSpPr>
        <p:spPr>
          <a:xfrm>
            <a:off x="7109717" y="1223805"/>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3973836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 – Mounting resistors</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629656"/>
            <a:ext cx="8528178" cy="4231928"/>
          </a:xfrm>
          <a:prstGeom prst="rect">
            <a:avLst/>
          </a:prstGeom>
          <a:noFill/>
        </p:spPr>
        <p:txBody>
          <a:bodyPr wrap="square">
            <a:spAutoFit/>
          </a:bodyPr>
          <a:lstStyle/>
          <a:p>
            <a:r>
              <a:rPr lang="en-GB" sz="2400" dirty="0">
                <a:cs typeface="Arial" panose="020B0604020202020204" pitchFamily="34" charset="0"/>
              </a:rPr>
              <a:t>Using the colour code, place each resistor into the right part of the circuit board:</a:t>
            </a:r>
          </a:p>
          <a:p>
            <a:endParaRPr lang="en-GB" sz="500" dirty="0">
              <a:cs typeface="Arial" panose="020B0604020202020204" pitchFamily="34" charset="0"/>
            </a:endParaRPr>
          </a:p>
          <a:p>
            <a:pPr marL="342900" indent="-342900">
              <a:buFont typeface="Arial" panose="020B0604020202020204" pitchFamily="34" charset="0"/>
              <a:buChar char="•"/>
            </a:pPr>
            <a:r>
              <a:rPr lang="en-GB" sz="2400" b="1" dirty="0">
                <a:cs typeface="Arial" panose="020B0604020202020204" pitchFamily="34" charset="0"/>
              </a:rPr>
              <a:t>R1</a:t>
            </a:r>
            <a:r>
              <a:rPr lang="en-GB" sz="2400" dirty="0">
                <a:cs typeface="Arial" panose="020B0604020202020204" pitchFamily="34" charset="0"/>
              </a:rPr>
              <a:t> – brown, black, yellow</a:t>
            </a:r>
          </a:p>
          <a:p>
            <a:pPr marL="342900" indent="-342900">
              <a:buFont typeface="Arial" panose="020B0604020202020204" pitchFamily="34" charset="0"/>
              <a:buChar char="•"/>
            </a:pPr>
            <a:r>
              <a:rPr lang="en-GB" sz="2400" b="1" dirty="0">
                <a:cs typeface="Arial" panose="020B0604020202020204" pitchFamily="34" charset="0"/>
              </a:rPr>
              <a:t>R2 &amp; R9 </a:t>
            </a:r>
            <a:r>
              <a:rPr lang="en-GB" sz="2400" dirty="0">
                <a:cs typeface="Arial" panose="020B0604020202020204" pitchFamily="34" charset="0"/>
              </a:rPr>
              <a:t>– red, red, yellow</a:t>
            </a:r>
          </a:p>
          <a:p>
            <a:pPr marL="342900" indent="-342900">
              <a:buFont typeface="Arial" panose="020B0604020202020204" pitchFamily="34" charset="0"/>
              <a:buChar char="•"/>
            </a:pPr>
            <a:r>
              <a:rPr lang="en-GB" sz="2400" b="1" dirty="0">
                <a:cs typeface="Arial" panose="020B0604020202020204" pitchFamily="34" charset="0"/>
              </a:rPr>
              <a:t>R3 </a:t>
            </a:r>
            <a:r>
              <a:rPr lang="en-GB" sz="2400" dirty="0">
                <a:cs typeface="Arial" panose="020B0604020202020204" pitchFamily="34" charset="0"/>
              </a:rPr>
              <a:t>– green, blue, orange</a:t>
            </a:r>
          </a:p>
          <a:p>
            <a:pPr marL="342900" indent="-342900">
              <a:buFont typeface="Arial" panose="020B0604020202020204" pitchFamily="34" charset="0"/>
              <a:buChar char="•"/>
            </a:pPr>
            <a:r>
              <a:rPr lang="en-GB" sz="2400" b="1" dirty="0">
                <a:cs typeface="Arial" panose="020B0604020202020204" pitchFamily="34" charset="0"/>
              </a:rPr>
              <a:t>R5 &amp; R11 </a:t>
            </a:r>
            <a:r>
              <a:rPr lang="en-GB" sz="2400" dirty="0">
                <a:cs typeface="Arial" panose="020B0604020202020204" pitchFamily="34" charset="0"/>
              </a:rPr>
              <a:t>– black</a:t>
            </a:r>
          </a:p>
          <a:p>
            <a:pPr marL="342900" indent="-342900">
              <a:buFont typeface="Arial" panose="020B0604020202020204" pitchFamily="34" charset="0"/>
              <a:buChar char="•"/>
            </a:pPr>
            <a:r>
              <a:rPr lang="en-GB" sz="2400" b="1" dirty="0">
                <a:cs typeface="Arial" panose="020B0604020202020204" pitchFamily="34" charset="0"/>
              </a:rPr>
              <a:t>R6</a:t>
            </a:r>
            <a:r>
              <a:rPr lang="en-GB" sz="2400" dirty="0">
                <a:cs typeface="Arial" panose="020B0604020202020204" pitchFamily="34" charset="0"/>
              </a:rPr>
              <a:t> – blue, grey, red</a:t>
            </a:r>
          </a:p>
          <a:p>
            <a:pPr marL="342900" indent="-342900">
              <a:buFont typeface="Arial" panose="020B0604020202020204" pitchFamily="34" charset="0"/>
              <a:buChar char="•"/>
            </a:pPr>
            <a:r>
              <a:rPr lang="en-GB" sz="2400" b="1" dirty="0">
                <a:cs typeface="Arial" panose="020B0604020202020204" pitchFamily="34" charset="0"/>
              </a:rPr>
              <a:t>R8</a:t>
            </a:r>
            <a:r>
              <a:rPr lang="en-GB" sz="2400" dirty="0">
                <a:cs typeface="Arial" panose="020B0604020202020204" pitchFamily="34" charset="0"/>
              </a:rPr>
              <a:t> – orange, orange, red</a:t>
            </a:r>
          </a:p>
          <a:p>
            <a:pPr marL="342900" indent="-342900">
              <a:buFont typeface="Arial" panose="020B0604020202020204" pitchFamily="34" charset="0"/>
              <a:buChar char="•"/>
            </a:pPr>
            <a:r>
              <a:rPr lang="en-GB" sz="2400" b="1" dirty="0">
                <a:cs typeface="Arial" panose="020B0604020202020204" pitchFamily="34" charset="0"/>
              </a:rPr>
              <a:t>R10</a:t>
            </a:r>
            <a:r>
              <a:rPr lang="en-GB" sz="2400" dirty="0">
                <a:cs typeface="Arial" panose="020B0604020202020204" pitchFamily="34" charset="0"/>
              </a:rPr>
              <a:t> – brown, black, brown</a:t>
            </a:r>
          </a:p>
          <a:p>
            <a:pPr marL="342900" indent="-342900">
              <a:buFont typeface="Arial" panose="020B0604020202020204" pitchFamily="34" charset="0"/>
              <a:buChar char="•"/>
            </a:pPr>
            <a:r>
              <a:rPr lang="en-GB" sz="2400" b="1" dirty="0">
                <a:cs typeface="Arial" panose="020B0604020202020204" pitchFamily="34" charset="0"/>
              </a:rPr>
              <a:t>R12</a:t>
            </a:r>
            <a:r>
              <a:rPr lang="en-GB" sz="2400" dirty="0">
                <a:cs typeface="Arial" panose="020B0604020202020204" pitchFamily="34" charset="0"/>
              </a:rPr>
              <a:t> – yellow, purple, brown</a:t>
            </a:r>
          </a:p>
          <a:p>
            <a:pPr marL="342900" indent="-342900">
              <a:buFont typeface="Arial" panose="020B0604020202020204" pitchFamily="34" charset="0"/>
              <a:buChar char="•"/>
            </a:pPr>
            <a:r>
              <a:rPr lang="en-GB" sz="2400" b="1" dirty="0">
                <a:cs typeface="Arial" panose="020B0604020202020204" pitchFamily="34" charset="0"/>
              </a:rPr>
              <a:t>R13</a:t>
            </a:r>
            <a:r>
              <a:rPr lang="en-GB" sz="2400" dirty="0">
                <a:cs typeface="Arial" panose="020B0604020202020204" pitchFamily="34" charset="0"/>
              </a:rPr>
              <a:t> – brown, black, orange</a:t>
            </a:r>
          </a:p>
        </p:txBody>
      </p:sp>
      <p:grpSp>
        <p:nvGrpSpPr>
          <p:cNvPr id="20" name="Group 19">
            <a:extLst>
              <a:ext uri="{FF2B5EF4-FFF2-40B4-BE49-F238E27FC236}">
                <a16:creationId xmlns:a16="http://schemas.microsoft.com/office/drawing/2014/main" id="{30BD985F-70B4-E814-A5BB-60C90E597F41}"/>
              </a:ext>
            </a:extLst>
          </p:cNvPr>
          <p:cNvGrpSpPr/>
          <p:nvPr/>
        </p:nvGrpSpPr>
        <p:grpSpPr>
          <a:xfrm>
            <a:off x="5153818" y="2234078"/>
            <a:ext cx="3115373" cy="3453748"/>
            <a:chOff x="5153818" y="2111429"/>
            <a:chExt cx="3115373" cy="3453748"/>
          </a:xfrm>
        </p:grpSpPr>
        <p:pic>
          <p:nvPicPr>
            <p:cNvPr id="17" name="Picture 16" descr="A green circuit board with many small round objects&#10;&#10;Description automatically generated">
              <a:extLst>
                <a:ext uri="{FF2B5EF4-FFF2-40B4-BE49-F238E27FC236}">
                  <a16:creationId xmlns:a16="http://schemas.microsoft.com/office/drawing/2014/main" id="{16A99F79-AB59-D857-1735-9845248E7F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53818" y="2111429"/>
              <a:ext cx="3115373" cy="1735626"/>
            </a:xfrm>
            <a:prstGeom prst="rect">
              <a:avLst/>
            </a:prstGeom>
          </p:spPr>
        </p:pic>
        <p:pic>
          <p:nvPicPr>
            <p:cNvPr id="19" name="Picture 18" descr="A green circuit board with many wires&#10;&#10;Description automatically generated">
              <a:extLst>
                <a:ext uri="{FF2B5EF4-FFF2-40B4-BE49-F238E27FC236}">
                  <a16:creationId xmlns:a16="http://schemas.microsoft.com/office/drawing/2014/main" id="{71E6F8D2-69C9-3CED-441D-7C3FE6DFDB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53818" y="3960952"/>
              <a:ext cx="3115373" cy="1604225"/>
            </a:xfrm>
            <a:prstGeom prst="rect">
              <a:avLst/>
            </a:prstGeom>
          </p:spPr>
        </p:pic>
      </p:grpSp>
    </p:spTree>
    <p:extLst>
      <p:ext uri="{BB962C8B-B14F-4D97-AF65-F5344CB8AC3E}">
        <p14:creationId xmlns:p14="http://schemas.microsoft.com/office/powerpoint/2010/main" val="4211194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een circuit board with many small round objects&#10;&#10;Description automatically generated">
            <a:extLst>
              <a:ext uri="{FF2B5EF4-FFF2-40B4-BE49-F238E27FC236}">
                <a16:creationId xmlns:a16="http://schemas.microsoft.com/office/drawing/2014/main" id="{16A99F79-AB59-D857-1735-9845248E7F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6615" y="1869895"/>
            <a:ext cx="7310769" cy="3729519"/>
          </a:xfrm>
          <a:prstGeom prst="rect">
            <a:avLst/>
          </a:prstGeom>
        </p:spPr>
      </p:pic>
      <p:sp>
        <p:nvSpPr>
          <p:cNvPr id="6" name="Title 1">
            <a:extLst>
              <a:ext uri="{FF2B5EF4-FFF2-40B4-BE49-F238E27FC236}">
                <a16:creationId xmlns:a16="http://schemas.microsoft.com/office/drawing/2014/main" id="{865BCE7C-C9E3-A84F-F215-FC880B86064F}"/>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1 – Mounting resistors</a:t>
            </a:r>
          </a:p>
        </p:txBody>
      </p:sp>
    </p:spTree>
    <p:extLst>
      <p:ext uri="{BB962C8B-B14F-4D97-AF65-F5344CB8AC3E}">
        <p14:creationId xmlns:p14="http://schemas.microsoft.com/office/powerpoint/2010/main" val="241415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2 – Soldering resistors</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9" y="1703973"/>
            <a:ext cx="4038371" cy="3416320"/>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On the track side, solder the metal legs to the metal pads on the board</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Be careful not to use too much solder </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Use wire cutters to snip the ends off the legs when done</a:t>
            </a:r>
          </a:p>
        </p:txBody>
      </p:sp>
      <p:pic>
        <p:nvPicPr>
          <p:cNvPr id="5" name="Picture 4" descr="A pliers cutting a circuit board&#10;&#10;Description automatically generated">
            <a:extLst>
              <a:ext uri="{FF2B5EF4-FFF2-40B4-BE49-F238E27FC236}">
                <a16:creationId xmlns:a16="http://schemas.microsoft.com/office/drawing/2014/main" id="{DA9C0DB9-DC0D-C429-939A-AE2F893E68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3689" y="1720256"/>
            <a:ext cx="2727454" cy="2045590"/>
          </a:xfrm>
          <a:prstGeom prst="rect">
            <a:avLst/>
          </a:prstGeom>
        </p:spPr>
      </p:pic>
      <p:pic>
        <p:nvPicPr>
          <p:cNvPr id="7" name="Picture 6" descr="A green circuit board with many small holes and small screws&#10;&#10;Description automatically generated">
            <a:extLst>
              <a:ext uri="{FF2B5EF4-FFF2-40B4-BE49-F238E27FC236}">
                <a16:creationId xmlns:a16="http://schemas.microsoft.com/office/drawing/2014/main" id="{85C65705-9A55-D4B3-98E2-222E6B3FD5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18582" y="4046708"/>
            <a:ext cx="3672561" cy="1886071"/>
          </a:xfrm>
          <a:prstGeom prst="rect">
            <a:avLst/>
          </a:prstGeom>
        </p:spPr>
      </p:pic>
      <p:sp>
        <p:nvSpPr>
          <p:cNvPr id="2" name="TextBox 1">
            <a:extLst>
              <a:ext uri="{FF2B5EF4-FFF2-40B4-BE49-F238E27FC236}">
                <a16:creationId xmlns:a16="http://schemas.microsoft.com/office/drawing/2014/main" id="{618497D4-3BAF-20DA-3700-DFA794C8042A}"/>
              </a:ext>
            </a:extLst>
          </p:cNvPr>
          <p:cNvSpPr txBox="1"/>
          <p:nvPr/>
        </p:nvSpPr>
        <p:spPr>
          <a:xfrm>
            <a:off x="5614404" y="1189814"/>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1136068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2 – Soldering resistors</a:t>
            </a:r>
          </a:p>
        </p:txBody>
      </p:sp>
      <p:pic>
        <p:nvPicPr>
          <p:cNvPr id="7" name="Picture 6" descr="A green circuit board with many small holes and small screws&#10;&#10;Description automatically generated">
            <a:extLst>
              <a:ext uri="{FF2B5EF4-FFF2-40B4-BE49-F238E27FC236}">
                <a16:creationId xmlns:a16="http://schemas.microsoft.com/office/drawing/2014/main" id="{85C65705-9A55-D4B3-98E2-222E6B3FD5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7938" y="1900719"/>
            <a:ext cx="7188124" cy="3667874"/>
          </a:xfrm>
          <a:prstGeom prst="rect">
            <a:avLst/>
          </a:prstGeom>
        </p:spPr>
      </p:pic>
      <p:sp>
        <p:nvSpPr>
          <p:cNvPr id="2" name="TextBox 1">
            <a:extLst>
              <a:ext uri="{FF2B5EF4-FFF2-40B4-BE49-F238E27FC236}">
                <a16:creationId xmlns:a16="http://schemas.microsoft.com/office/drawing/2014/main" id="{19C5BF3C-CF45-3273-5524-C8D42231BF08}"/>
              </a:ext>
            </a:extLst>
          </p:cNvPr>
          <p:cNvSpPr txBox="1"/>
          <p:nvPr/>
        </p:nvSpPr>
        <p:spPr>
          <a:xfrm>
            <a:off x="5614404" y="1189814"/>
            <a:ext cx="614855" cy="369332"/>
          </a:xfrm>
          <a:prstGeom prst="rect">
            <a:avLst/>
          </a:prstGeom>
          <a:noFill/>
        </p:spPr>
        <p:txBody>
          <a:bodyPr wrap="square">
            <a:spAutoFit/>
          </a:bodyPr>
          <a:lstStyle/>
          <a:p>
            <a:r>
              <a:rPr lang="en-GB" sz="180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185671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87049" y="1073360"/>
            <a:ext cx="7911478" cy="602240"/>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Step 3 – Mounting ceramic capacitors</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8" y="1703973"/>
            <a:ext cx="8281599" cy="3123932"/>
          </a:xfrm>
          <a:prstGeom prst="rect">
            <a:avLst/>
          </a:prstGeom>
          <a:noFill/>
        </p:spPr>
        <p:txBody>
          <a:bodyPr wrap="square">
            <a:spAutoFit/>
          </a:bodyPr>
          <a:lstStyle/>
          <a:p>
            <a:r>
              <a:rPr lang="en-GB" sz="2400" dirty="0">
                <a:cs typeface="Arial" panose="020B0604020202020204" pitchFamily="34" charset="0"/>
              </a:rPr>
              <a:t>Place each ceramic capacitor into the right part of the circuit board:</a:t>
            </a:r>
          </a:p>
          <a:p>
            <a:endParaRPr lang="en-GB" sz="500" dirty="0">
              <a:cs typeface="Arial" panose="020B0604020202020204" pitchFamily="34" charset="0"/>
            </a:endParaRPr>
          </a:p>
          <a:p>
            <a:pPr marL="342900" indent="-342900">
              <a:buFont typeface="Arial" panose="020B0604020202020204" pitchFamily="34" charset="0"/>
              <a:buChar char="•"/>
            </a:pPr>
            <a:r>
              <a:rPr lang="en-GB" sz="2400" b="1" dirty="0">
                <a:cs typeface="Arial" panose="020B0604020202020204" pitchFamily="34" charset="0"/>
              </a:rPr>
              <a:t>C1, C2 &amp; C14 </a:t>
            </a:r>
            <a:r>
              <a:rPr lang="en-GB" sz="2400" dirty="0">
                <a:cs typeface="Arial" panose="020B0604020202020204" pitchFamily="34" charset="0"/>
              </a:rPr>
              <a:t>– labelled 104</a:t>
            </a:r>
          </a:p>
          <a:p>
            <a:pPr marL="342900" indent="-342900">
              <a:buFont typeface="Arial" panose="020B0604020202020204" pitchFamily="34" charset="0"/>
              <a:buChar char="•"/>
            </a:pPr>
            <a:r>
              <a:rPr lang="en-GB" sz="2400" b="1" dirty="0">
                <a:cs typeface="Arial" panose="020B0604020202020204" pitchFamily="34" charset="0"/>
              </a:rPr>
              <a:t>C3 &amp; C4 </a:t>
            </a:r>
            <a:r>
              <a:rPr lang="en-GB" sz="2400" dirty="0">
                <a:cs typeface="Arial" panose="020B0604020202020204" pitchFamily="34" charset="0"/>
              </a:rPr>
              <a:t>- labelled 22</a:t>
            </a:r>
          </a:p>
          <a:p>
            <a:pPr marL="342900" indent="-342900">
              <a:buFont typeface="Arial" panose="020B0604020202020204" pitchFamily="34" charset="0"/>
              <a:buChar char="•"/>
            </a:pPr>
            <a:r>
              <a:rPr lang="en-GB" sz="2400" b="1" dirty="0">
                <a:cs typeface="Arial" panose="020B0604020202020204" pitchFamily="34" charset="0"/>
              </a:rPr>
              <a:t>C5 &amp; C6 </a:t>
            </a:r>
            <a:r>
              <a:rPr lang="en-GB" sz="2400" dirty="0">
                <a:cs typeface="Arial" panose="020B0604020202020204" pitchFamily="34" charset="0"/>
              </a:rPr>
              <a:t>– labelled 474</a:t>
            </a:r>
          </a:p>
          <a:p>
            <a:pPr marL="342900" indent="-342900">
              <a:buFont typeface="Arial" panose="020B0604020202020204" pitchFamily="34" charset="0"/>
              <a:buChar char="•"/>
            </a:pPr>
            <a:r>
              <a:rPr lang="en-GB" sz="2400" b="1" dirty="0">
                <a:cs typeface="Arial" panose="020B0604020202020204" pitchFamily="34" charset="0"/>
              </a:rPr>
              <a:t>C7</a:t>
            </a:r>
            <a:r>
              <a:rPr lang="en-GB" sz="2400" dirty="0">
                <a:cs typeface="Arial" panose="020B0604020202020204" pitchFamily="34" charset="0"/>
              </a:rPr>
              <a:t> – labelled 471</a:t>
            </a:r>
          </a:p>
          <a:p>
            <a:pPr marL="342900" indent="-342900">
              <a:buFont typeface="Arial" panose="020B0604020202020204" pitchFamily="34" charset="0"/>
              <a:buChar char="•"/>
            </a:pPr>
            <a:r>
              <a:rPr lang="en-GB" sz="2400" b="1" dirty="0">
                <a:cs typeface="Arial" panose="020B0604020202020204" pitchFamily="34" charset="0"/>
              </a:rPr>
              <a:t>C8</a:t>
            </a:r>
            <a:r>
              <a:rPr lang="en-GB" sz="2400" dirty="0">
                <a:cs typeface="Arial" panose="020B0604020202020204" pitchFamily="34" charset="0"/>
              </a:rPr>
              <a:t> – labelled 102</a:t>
            </a:r>
          </a:p>
          <a:p>
            <a:pPr marL="342900" indent="-342900">
              <a:buFont typeface="Arial" panose="020B0604020202020204" pitchFamily="34" charset="0"/>
              <a:buChar char="•"/>
            </a:pPr>
            <a:r>
              <a:rPr lang="en-GB" sz="2400" b="1" dirty="0">
                <a:cs typeface="Arial" panose="020B0604020202020204" pitchFamily="34" charset="0"/>
              </a:rPr>
              <a:t>C9</a:t>
            </a:r>
            <a:r>
              <a:rPr lang="en-GB" sz="2400" dirty="0">
                <a:cs typeface="Arial" panose="020B0604020202020204" pitchFamily="34" charset="0"/>
              </a:rPr>
              <a:t> – labelled 33</a:t>
            </a:r>
          </a:p>
        </p:txBody>
      </p:sp>
      <p:pic>
        <p:nvPicPr>
          <p:cNvPr id="6" name="Picture 5" descr="A green circuit board with many small components&#10;&#10;Description automatically generated">
            <a:extLst>
              <a:ext uri="{FF2B5EF4-FFF2-40B4-BE49-F238E27FC236}">
                <a16:creationId xmlns:a16="http://schemas.microsoft.com/office/drawing/2014/main" id="{3695E309-6447-4EAE-EA45-50DA67181D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5554" y="3194313"/>
            <a:ext cx="4503093" cy="2462139"/>
          </a:xfrm>
          <a:prstGeom prst="rect">
            <a:avLst/>
          </a:prstGeom>
        </p:spPr>
      </p:pic>
    </p:spTree>
    <p:extLst>
      <p:ext uri="{BB962C8B-B14F-4D97-AF65-F5344CB8AC3E}">
        <p14:creationId xmlns:p14="http://schemas.microsoft.com/office/powerpoint/2010/main" val="2530745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TotalTime>
  <Words>1597</Words>
  <Application>Microsoft Office PowerPoint</Application>
  <PresentationFormat>On-screen Show (4:3)</PresentationFormat>
  <Paragraphs>217</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(body)</vt:lpstr>
      <vt:lpstr>Calibri Light</vt:lpstr>
      <vt:lpstr>Symbol</vt:lpstr>
      <vt:lpstr>Times New Roman</vt:lpstr>
      <vt:lpstr>Office Theme</vt:lpstr>
      <vt:lpstr>PowerPoint Presentation</vt:lpstr>
      <vt:lpstr>PowerPoint Presentation</vt:lpstr>
      <vt:lpstr>Radio in World War 2</vt:lpstr>
      <vt:lpstr>Making an FM radio receiver safely</vt:lpstr>
      <vt:lpstr>Step 1 – Mounting resistors</vt:lpstr>
      <vt:lpstr>Step 1 – Mounting resistors</vt:lpstr>
      <vt:lpstr>Step 2 – Soldering resistors</vt:lpstr>
      <vt:lpstr>Step 2 – Soldering resistors</vt:lpstr>
      <vt:lpstr>Step 3 – Mounting ceramic capacitors</vt:lpstr>
      <vt:lpstr>Step 3 – Mounting ceramic capacitors</vt:lpstr>
      <vt:lpstr>Step 4 – Soldering ceramic capacitors</vt:lpstr>
      <vt:lpstr>Step 4 – Soldering ceramic capacitors</vt:lpstr>
      <vt:lpstr>Step 5 – Mounting polarised capacitors</vt:lpstr>
      <vt:lpstr>Step 5 – Mounting polarised capacitors</vt:lpstr>
      <vt:lpstr>Step 6 – Soldering polarised capacitors</vt:lpstr>
      <vt:lpstr>Step 6 – Soldering polarised capacitors</vt:lpstr>
      <vt:lpstr>Step 7 – Mounting the timing crystal</vt:lpstr>
      <vt:lpstr>Step 7 – Mounting the timing crystal</vt:lpstr>
      <vt:lpstr>Step 8 – Soldering the timing crystal</vt:lpstr>
      <vt:lpstr>Step 8 – Soldering the timing crystal</vt:lpstr>
      <vt:lpstr>Step 9 – Mounting the potentiometers</vt:lpstr>
      <vt:lpstr>Step 9 – Mounting the potentiometers</vt:lpstr>
      <vt:lpstr>Step 10 – Soldering the potentiometers</vt:lpstr>
      <vt:lpstr>Step 10 – Soldering the potentiometers</vt:lpstr>
      <vt:lpstr>Step 11 – Adding the antenna</vt:lpstr>
      <vt:lpstr>Step 11 – Adding the antenna</vt:lpstr>
      <vt:lpstr>Step 12 – Adding the battery pack</vt:lpstr>
      <vt:lpstr>Step 12 – Adding the battery pack</vt:lpstr>
      <vt:lpstr>Step 13 – Adding the speakers</vt:lpstr>
      <vt:lpstr>Step 13 – Adding the speakers</vt:lpstr>
      <vt:lpstr>Step 14 – Testing </vt:lpstr>
      <vt:lpstr>Finished example</vt:lpstr>
      <vt:lpstr>Extension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presentation</dc:title>
  <dc:creator>Attainment in Education Ltd</dc:creator>
  <cp:lastModifiedBy>Holly Margerison-Smith</cp:lastModifiedBy>
  <cp:revision>363</cp:revision>
  <dcterms:created xsi:type="dcterms:W3CDTF">2017-06-28T15:11:57Z</dcterms:created>
  <dcterms:modified xsi:type="dcterms:W3CDTF">2024-07-22T10:26:09Z</dcterms:modified>
</cp:coreProperties>
</file>