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322" r:id="rId4"/>
    <p:sldId id="346" r:id="rId5"/>
    <p:sldId id="351" r:id="rId6"/>
    <p:sldId id="261" r:id="rId7"/>
    <p:sldId id="262" r:id="rId8"/>
    <p:sldId id="355" r:id="rId9"/>
    <p:sldId id="348" r:id="rId10"/>
    <p:sldId id="356" r:id="rId11"/>
    <p:sldId id="357" r:id="rId12"/>
    <p:sldId id="358" r:id="rId13"/>
    <p:sldId id="359" r:id="rId14"/>
    <p:sldId id="361" r:id="rId15"/>
    <p:sldId id="360" r:id="rId16"/>
    <p:sldId id="364" r:id="rId17"/>
    <p:sldId id="362" r:id="rId18"/>
    <p:sldId id="343" r:id="rId19"/>
    <p:sldId id="345" r:id="rId20"/>
    <p:sldId id="353" r:id="rId21"/>
    <p:sldId id="3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2446" autoAdjust="0"/>
  </p:normalViewPr>
  <p:slideViewPr>
    <p:cSldViewPr snapToGrid="0" snapToObjects="1">
      <p:cViewPr varScale="1">
        <p:scale>
          <a:sx n="61" d="100"/>
          <a:sy n="61" d="100"/>
        </p:scale>
        <p:origin x="1428" y="52"/>
      </p:cViewPr>
      <p:guideLst>
        <p:guide orient="horz" pos="2160"/>
        <p:guide pos="2880"/>
      </p:guideLst>
    </p:cSldViewPr>
  </p:slideViewPr>
  <p:notesTextViewPr>
    <p:cViewPr>
      <p:scale>
        <a:sx n="1" d="1"/>
        <a:sy n="1" d="1"/>
      </p:scale>
      <p:origin x="0" y="0"/>
    </p:cViewPr>
  </p:notesTextViewPr>
  <p:sorterViewPr>
    <p:cViewPr>
      <p:scale>
        <a:sx n="160" d="100"/>
        <a:sy n="160" d="100"/>
      </p:scale>
      <p:origin x="0" y="19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22/07/2024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ats.org.uk/about-bat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wildlifeonline.me.uk/questions/answer/what-should-i-do-if-i-find-an-injured-ba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Matt black spray paint can be used but poster or acrylic paint will work well too.</a:t>
            </a:r>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10</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Black sticky tape is used here but clear tape would work well too.</a:t>
            </a:r>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11</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Very bright yellow string has been used here so it can be seen where to put the string, but it would be better to use black wool for the final display.</a:t>
            </a:r>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12</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13</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14</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15</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16</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This could be an opportunity to discuss what is meant by iterative design with learners.</a:t>
            </a:r>
          </a:p>
        </p:txBody>
      </p:sp>
      <p:sp>
        <p:nvSpPr>
          <p:cNvPr id="4" name="Slide Number Placeholder 3"/>
          <p:cNvSpPr>
            <a:spLocks noGrp="1"/>
          </p:cNvSpPr>
          <p:nvPr>
            <p:ph type="sldNum" sz="quarter" idx="5"/>
          </p:nvPr>
        </p:nvSpPr>
        <p:spPr/>
        <p:txBody>
          <a:bodyPr/>
          <a:lstStyle/>
          <a:p>
            <a:fld id="{E70D4E27-8A95-48B6-86B5-6625768F2449}" type="slidenum">
              <a:rPr lang="en-GB" smtClean="0"/>
              <a:t>17</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18</a:t>
            </a:fld>
            <a:endParaRPr lang="en-GB"/>
          </a:p>
        </p:txBody>
      </p:sp>
    </p:spTree>
    <p:extLst>
      <p:ext uri="{BB962C8B-B14F-4D97-AF65-F5344CB8AC3E}">
        <p14:creationId xmlns:p14="http://schemas.microsoft.com/office/powerpoint/2010/main" val="417942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sz="1100" dirty="0"/>
              <a:t>Learn more about bats at </a:t>
            </a:r>
          </a:p>
          <a:p>
            <a:pPr>
              <a:buFont typeface="Arial" panose="020B0604020202020204" pitchFamily="34" charset="0"/>
              <a:buNone/>
            </a:pPr>
            <a:r>
              <a:rPr lang="en-GB" dirty="0">
                <a:hlinkClick r:id="rId3"/>
              </a:rPr>
              <a:t>https://www.bats.org.uk/about-bats</a:t>
            </a:r>
            <a:endParaRPr lang="en-GB" dirty="0"/>
          </a:p>
          <a:p>
            <a:pPr>
              <a:buFont typeface="Arial" panose="020B0604020202020204" pitchFamily="34" charset="0"/>
              <a:buNone/>
            </a:pPr>
            <a:r>
              <a:rPr lang="en-GB" dirty="0">
                <a:hlinkClick r:id="rId4"/>
              </a:rPr>
              <a:t>https://www.wildlifeonline.me.uk/questions/answer/what-should-i-do-if-i-find-an-injured-bat</a:t>
            </a: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19</a:t>
            </a:fld>
            <a:endParaRPr lang="en-GB"/>
          </a:p>
        </p:txBody>
      </p:sp>
    </p:spTree>
    <p:extLst>
      <p:ext uri="{BB962C8B-B14F-4D97-AF65-F5344CB8AC3E}">
        <p14:creationId xmlns:p14="http://schemas.microsoft.com/office/powerpoint/2010/main" val="12857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Template for cutting out the initial shapes.</a:t>
            </a:r>
          </a:p>
        </p:txBody>
      </p:sp>
      <p:sp>
        <p:nvSpPr>
          <p:cNvPr id="4" name="Slide Number Placeholder 3"/>
          <p:cNvSpPr>
            <a:spLocks noGrp="1"/>
          </p:cNvSpPr>
          <p:nvPr>
            <p:ph type="sldNum" sz="quarter" idx="5"/>
          </p:nvPr>
        </p:nvSpPr>
        <p:spPr/>
        <p:txBody>
          <a:bodyPr/>
          <a:lstStyle/>
          <a:p>
            <a:fld id="{26D38C6A-27F3-4D9F-AFF5-F53EC4158501}" type="slidenum">
              <a:rPr lang="en-GB" smtClean="0"/>
              <a:t>20</a:t>
            </a:fld>
            <a:endParaRPr lang="en-GB" dirty="0"/>
          </a:p>
        </p:txBody>
      </p:sp>
    </p:spTree>
    <p:extLst>
      <p:ext uri="{BB962C8B-B14F-4D97-AF65-F5344CB8AC3E}">
        <p14:creationId xmlns:p14="http://schemas.microsoft.com/office/powerpoint/2010/main" val="2205897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Finished example in use.</a:t>
            </a:r>
          </a:p>
        </p:txBody>
      </p:sp>
      <p:sp>
        <p:nvSpPr>
          <p:cNvPr id="4" name="Slide Number Placeholder 3"/>
          <p:cNvSpPr>
            <a:spLocks noGrp="1"/>
          </p:cNvSpPr>
          <p:nvPr>
            <p:ph type="sldNum" sz="quarter" idx="5"/>
          </p:nvPr>
        </p:nvSpPr>
        <p:spPr/>
        <p:txBody>
          <a:bodyPr/>
          <a:lstStyle/>
          <a:p>
            <a:fld id="{26D38C6A-27F3-4D9F-AFF5-F53EC4158501}" type="slidenum">
              <a:rPr lang="en-GB" smtClean="0"/>
              <a:t>21</a:t>
            </a:fld>
            <a:endParaRPr lang="en-GB" dirty="0"/>
          </a:p>
        </p:txBody>
      </p:sp>
    </p:spTree>
    <p:extLst>
      <p:ext uri="{BB962C8B-B14F-4D97-AF65-F5344CB8AC3E}">
        <p14:creationId xmlns:p14="http://schemas.microsoft.com/office/powerpoint/2010/main" val="364161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and origins of Halloween to learners.</a:t>
            </a:r>
          </a:p>
          <a:p>
            <a:r>
              <a:rPr lang="en-GB" dirty="0">
                <a:latin typeface="Calibri (body)"/>
              </a:rPr>
              <a:t>Learners could be asked what they already know about Halloween and what they would like to learn about it during this activity.</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and origins of Halloween to learners.</a:t>
            </a:r>
          </a:p>
          <a:p>
            <a:r>
              <a:rPr lang="en-GB" dirty="0">
                <a:latin typeface="Calibri (body)"/>
              </a:rPr>
              <a:t>Learners could be asked what they already know about Halloween and what they would like to learn about it during this activity.</a:t>
            </a: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care when using sharp objects such as a craft knife and/or scissors.</a:t>
            </a:r>
          </a:p>
          <a:p>
            <a:r>
              <a:rPr lang="en-GB" dirty="0"/>
              <a:t>Printed template can be found on slide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stick to hold the bat </a:t>
            </a:r>
            <a:r>
              <a:rPr lang="en-GB" sz="1200" dirty="0"/>
              <a:t>could be strung on a string across a room.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E8C40-E8E0-49FB-A706-60F7ABCEE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92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template can be printed from slide 20.</a:t>
            </a:r>
          </a:p>
        </p:txBody>
      </p:sp>
      <p:sp>
        <p:nvSpPr>
          <p:cNvPr id="4" name="Slide Number Placeholder 3"/>
          <p:cNvSpPr>
            <a:spLocks noGrp="1"/>
          </p:cNvSpPr>
          <p:nvPr>
            <p:ph type="sldNum" sz="quarter" idx="5"/>
          </p:nvPr>
        </p:nvSpPr>
        <p:spPr/>
        <p:txBody>
          <a:bodyPr/>
          <a:lstStyle/>
          <a:p>
            <a:fld id="{E70D4E27-8A95-48B6-86B5-6625768F2449}" type="slidenum">
              <a:rPr lang="en-GB" smtClean="0"/>
              <a:t>7</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8</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9</a:t>
            </a:fld>
            <a:endParaRPr lang="en-GB"/>
          </a:p>
        </p:txBody>
      </p:sp>
    </p:spTree>
    <p:extLst>
      <p:ext uri="{BB962C8B-B14F-4D97-AF65-F5344CB8AC3E}">
        <p14:creationId xmlns:p14="http://schemas.microsoft.com/office/powerpoint/2010/main" val="27279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DC60A3-752F-4355-B71F-61B141DF7F41}"/>
              </a:ext>
            </a:extLst>
          </p:cNvPr>
          <p:cNvSpPr txBox="1"/>
          <p:nvPr/>
        </p:nvSpPr>
        <p:spPr>
          <a:xfrm>
            <a:off x="877414" y="5444837"/>
            <a:ext cx="7236665" cy="453970"/>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sz="2350" dirty="0">
                <a:latin typeface="+mn-lt"/>
              </a:rPr>
              <a:t>Making a flapping bat for a Halloween decoration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5920" y="1369086"/>
            <a:ext cx="8390170" cy="419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D535DECA-15F3-EBC9-7701-82D4A206F897}"/>
              </a:ext>
            </a:extLst>
          </p:cNvPr>
          <p:cNvSpPr/>
          <p:nvPr/>
        </p:nvSpPr>
        <p:spPr>
          <a:xfrm>
            <a:off x="0" y="1123095"/>
            <a:ext cx="9143998" cy="830997"/>
          </a:xfrm>
          <a:prstGeom prst="rect">
            <a:avLst/>
          </a:prstGeom>
          <a:noFill/>
        </p:spPr>
        <p:txBody>
          <a:bodyPr wrap="square" rtlCol="0">
            <a:spAutoFit/>
          </a:bodyPr>
          <a:lstStyle/>
          <a:p>
            <a:pPr algn="ctr"/>
            <a:r>
              <a:rPr lang="en-GB" sz="4800" b="1" dirty="0">
                <a:cs typeface="Arial"/>
              </a:rPr>
              <a:t>Make a flapping bat</a:t>
            </a:r>
            <a:endParaRPr lang="en-US" sz="4800" b="1" dirty="0">
              <a:cs typeface="Arial"/>
            </a:endParaRPr>
          </a:p>
        </p:txBody>
      </p:sp>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6" y="1997886"/>
            <a:ext cx="3807564" cy="2279660"/>
          </a:xfrm>
        </p:spPr>
        <p:txBody>
          <a:bodyPr>
            <a:normAutofit/>
          </a:bodyPr>
          <a:lstStyle/>
          <a:p>
            <a:pPr>
              <a:buFont typeface="Arial" panose="020B0604020202020204" pitchFamily="34" charset="0"/>
              <a:buChar char="•"/>
            </a:pPr>
            <a:r>
              <a:rPr lang="en-GB" sz="2400" dirty="0"/>
              <a:t>Paint your shapes</a:t>
            </a:r>
          </a:p>
          <a:p>
            <a:pPr marL="0" indent="0">
              <a:buNone/>
            </a:pPr>
            <a:endParaRPr lang="en-GB" sz="2400" dirty="0"/>
          </a:p>
          <a:p>
            <a:pPr>
              <a:buFont typeface="Arial" panose="020B0604020202020204" pitchFamily="34" charset="0"/>
              <a:buChar char="•"/>
            </a:pPr>
            <a:r>
              <a:rPr lang="en-GB" sz="2400" dirty="0"/>
              <a:t>Let the shapes dry before you put them together</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4</a:t>
            </a:r>
          </a:p>
        </p:txBody>
      </p:sp>
      <p:pic>
        <p:nvPicPr>
          <p:cNvPr id="5" name="Picture 34" descr="C:\Users\mrscj\Documents\Education\IET\Summer 2024\Batty Bat\Photos\20240622_13374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223657" y="1964031"/>
            <a:ext cx="4344117" cy="3123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B4A05D-562C-54E6-B83F-C124F96A3E4A}"/>
              </a:ext>
            </a:extLst>
          </p:cNvPr>
          <p:cNvSpPr txBox="1"/>
          <p:nvPr/>
        </p:nvSpPr>
        <p:spPr>
          <a:xfrm>
            <a:off x="1645131" y="1317366"/>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82063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02758" y="1679592"/>
            <a:ext cx="8288100" cy="2083301"/>
          </a:xfrm>
        </p:spPr>
        <p:txBody>
          <a:bodyPr>
            <a:normAutofit/>
          </a:bodyPr>
          <a:lstStyle/>
          <a:p>
            <a:pPr>
              <a:buFont typeface="Arial" panose="020B0604020202020204" pitchFamily="34" charset="0"/>
              <a:buChar char="•"/>
            </a:pPr>
            <a:r>
              <a:rPr lang="en-GB" sz="2400" dirty="0"/>
              <a:t>Stick the wings onto the body, making sure they line up</a:t>
            </a:r>
          </a:p>
          <a:p>
            <a:pPr>
              <a:buFont typeface="Arial" panose="020B0604020202020204" pitchFamily="34" charset="0"/>
              <a:buChar char="•"/>
            </a:pPr>
            <a:r>
              <a:rPr lang="en-GB" sz="2400" dirty="0"/>
              <a:t>The bases of the wings should follow a line like the one marked as dotted on the template</a:t>
            </a:r>
          </a:p>
          <a:p>
            <a:pPr>
              <a:buFont typeface="Arial" panose="020B0604020202020204" pitchFamily="34" charset="0"/>
              <a:buChar char="•"/>
            </a:pPr>
            <a:r>
              <a:rPr lang="en-GB" sz="2400" dirty="0"/>
              <a:t>Fold the wings in the opposite direction and attach another piece of tape</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02758" y="1053446"/>
            <a:ext cx="1562477"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5</a:t>
            </a:r>
          </a:p>
        </p:txBody>
      </p:sp>
      <p:pic>
        <p:nvPicPr>
          <p:cNvPr id="5" name="Picture 36" descr="C:\Users\mrscj\Documents\Education\IET\Summer 2024\Batty Bat\Photos\20240622_1339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1541351" y="4023308"/>
            <a:ext cx="2083301" cy="1562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7" descr="C:\Users\mrscj\Documents\Education\IET\Summer 2024\Batty Bat\Photos\20240622_13392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23644" y="4023306"/>
            <a:ext cx="2083303" cy="1562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8" descr="C:\Users\mrscj\Documents\Education\IET\Summer 2024\Batty Bat\Photos\20240622_1340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a:off x="3532746" y="4082384"/>
            <a:ext cx="2083301" cy="156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9" descr="C:\Users\mrscj\Documents\Education\IET\Summer 2024\Batty Bat\Photos\20240622_13405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524142" y="4082383"/>
            <a:ext cx="2083301" cy="1562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0" descr="C:\Users\mrscj\Documents\Education\IET\Summer 2024\Batty Bat\Photos\20240622_13421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5400000">
            <a:off x="7218860" y="4082383"/>
            <a:ext cx="2083301" cy="1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8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7" y="1911340"/>
            <a:ext cx="4242992" cy="3978806"/>
          </a:xfrm>
        </p:spPr>
        <p:txBody>
          <a:bodyPr>
            <a:normAutofit/>
          </a:bodyPr>
          <a:lstStyle/>
          <a:p>
            <a:pPr>
              <a:buFont typeface="Arial" panose="020B0604020202020204" pitchFamily="34" charset="0"/>
              <a:buChar char="•"/>
            </a:pPr>
            <a:r>
              <a:rPr lang="en-GB" sz="2400" dirty="0"/>
              <a:t>Make a hole in the ‘chest’ of your bat</a:t>
            </a:r>
          </a:p>
          <a:p>
            <a:pPr>
              <a:buFont typeface="Arial" panose="020B0604020202020204" pitchFamily="34" charset="0"/>
              <a:buChar char="•"/>
            </a:pPr>
            <a:endParaRPr lang="en-GB" sz="2400" dirty="0"/>
          </a:p>
          <a:p>
            <a:pPr>
              <a:buFont typeface="Arial" panose="020B0604020202020204" pitchFamily="34" charset="0"/>
              <a:buChar char="•"/>
            </a:pPr>
            <a:r>
              <a:rPr lang="en-GB" sz="2400" dirty="0"/>
              <a:t>Use about 600 mm of string to loop through the hole</a:t>
            </a:r>
          </a:p>
          <a:p>
            <a:pPr>
              <a:buFont typeface="Arial" panose="020B0604020202020204" pitchFamily="34" charset="0"/>
              <a:buChar char="•"/>
            </a:pPr>
            <a:endParaRPr lang="en-GB" sz="2400" dirty="0"/>
          </a:p>
          <a:p>
            <a:pPr>
              <a:buFont typeface="Arial" panose="020B0604020202020204" pitchFamily="34" charset="0"/>
              <a:buChar char="•"/>
            </a:pPr>
            <a:r>
              <a:rPr lang="en-GB" sz="2400" dirty="0"/>
              <a:t>Tie at the top and make a loop at the bottom</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6</a:t>
            </a:r>
          </a:p>
        </p:txBody>
      </p:sp>
      <p:pic>
        <p:nvPicPr>
          <p:cNvPr id="9" name="Picture 41" descr="C:\Users\mrscj\Documents\Education\IET\Summer 2024\Batty Bat\Photos\20240622_13482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725201" y="1956101"/>
            <a:ext cx="4408966" cy="33067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ED3658-52C1-9291-4608-9136274A84D1}"/>
              </a:ext>
            </a:extLst>
          </p:cNvPr>
          <p:cNvSpPr txBox="1"/>
          <p:nvPr/>
        </p:nvSpPr>
        <p:spPr>
          <a:xfrm>
            <a:off x="1602769" y="1317366"/>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242244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3811258" y="1704475"/>
            <a:ext cx="4712256" cy="1582290"/>
          </a:xfrm>
        </p:spPr>
        <p:txBody>
          <a:bodyPr>
            <a:normAutofit/>
          </a:bodyPr>
          <a:lstStyle/>
          <a:p>
            <a:pPr>
              <a:buFont typeface="Arial" panose="020B0604020202020204" pitchFamily="34" charset="0"/>
              <a:buChar char="•"/>
            </a:pPr>
            <a:r>
              <a:rPr lang="en-GB" sz="2400" dirty="0"/>
              <a:t>Using the rest of the string, make two big loops (500 mm of string each) and loop them through the notches in the wings</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7</a:t>
            </a:r>
          </a:p>
        </p:txBody>
      </p:sp>
      <p:pic>
        <p:nvPicPr>
          <p:cNvPr id="13" name="Picture 4" descr="C:\Users\mrscj\Documents\Education\IET\Summer 2024\Batty Bat\Photos\20240622_15251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422983" y="1835139"/>
            <a:ext cx="3029343" cy="2272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mrscj\Documents\Education\IET\Summer 2024\Batty Bat\Photos\20240622_15253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96448" y="3286764"/>
            <a:ext cx="3602728" cy="27020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EE7474-57E8-3A35-FA65-0D9EB0BE06D9}"/>
              </a:ext>
            </a:extLst>
          </p:cNvPr>
          <p:cNvSpPr txBox="1"/>
          <p:nvPr/>
        </p:nvSpPr>
        <p:spPr>
          <a:xfrm>
            <a:off x="1645131" y="1317366"/>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68014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4133734" y="1870470"/>
            <a:ext cx="4476866" cy="3965176"/>
          </a:xfrm>
        </p:spPr>
        <p:txBody>
          <a:bodyPr>
            <a:normAutofit lnSpcReduction="10000"/>
          </a:bodyPr>
          <a:lstStyle/>
          <a:p>
            <a:pPr>
              <a:buFont typeface="Arial" panose="020B0604020202020204" pitchFamily="34" charset="0"/>
              <a:buChar char="•"/>
            </a:pPr>
            <a:r>
              <a:rPr lang="en-GB" sz="2400" dirty="0"/>
              <a:t>Thread the two loops onto a stick or tree branch</a:t>
            </a:r>
          </a:p>
          <a:p>
            <a:pPr>
              <a:buFont typeface="Arial" panose="020B0604020202020204" pitchFamily="34" charset="0"/>
              <a:buChar char="•"/>
            </a:pPr>
            <a:r>
              <a:rPr lang="en-GB" sz="2400" dirty="0"/>
              <a:t>It will probably hang a little like this with its wings up and body hanging down</a:t>
            </a:r>
          </a:p>
          <a:p>
            <a:pPr>
              <a:buFont typeface="Arial" panose="020B0604020202020204" pitchFamily="34" charset="0"/>
              <a:buChar char="•"/>
            </a:pPr>
            <a:r>
              <a:rPr lang="en-GB" sz="2400" dirty="0"/>
              <a:t>Gently pull and release the string attached to the body to make it flap the wings</a:t>
            </a:r>
          </a:p>
          <a:p>
            <a:pPr>
              <a:buFont typeface="Arial" panose="020B0604020202020204" pitchFamily="34" charset="0"/>
              <a:buChar char="•"/>
            </a:pPr>
            <a:r>
              <a:rPr lang="en-GB" sz="2400" dirty="0"/>
              <a:t>It needs some weights to make it hang better and work more like a bat</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7" y="1133584"/>
            <a:ext cx="323732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Testing 1</a:t>
            </a:r>
          </a:p>
        </p:txBody>
      </p:sp>
      <p:pic>
        <p:nvPicPr>
          <p:cNvPr id="11" name="Picture 44" descr="C:\Users\mrscj\Documents\Education\IET\Summer 2024\Batty Bat\Photos\20240622_13582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169473" y="2199067"/>
            <a:ext cx="3965176" cy="323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66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7" y="1835140"/>
            <a:ext cx="4657428" cy="4282632"/>
          </a:xfrm>
        </p:spPr>
        <p:txBody>
          <a:bodyPr>
            <a:normAutofit/>
          </a:bodyPr>
          <a:lstStyle/>
          <a:p>
            <a:pPr>
              <a:buFont typeface="Arial" panose="020B0604020202020204" pitchFamily="34" charset="0"/>
              <a:buChar char="•"/>
            </a:pPr>
            <a:r>
              <a:rPr lang="en-GB" sz="2400" dirty="0"/>
              <a:t>There are two places to add weight:</a:t>
            </a:r>
          </a:p>
          <a:p>
            <a:pPr lvl="1">
              <a:buFont typeface="Arial" panose="020B0604020202020204" pitchFamily="34" charset="0"/>
              <a:buChar char="•"/>
            </a:pPr>
            <a:r>
              <a:rPr lang="en-GB" dirty="0"/>
              <a:t>the tips of the wings</a:t>
            </a:r>
          </a:p>
          <a:p>
            <a:pPr lvl="1">
              <a:buFont typeface="Arial" panose="020B0604020202020204" pitchFamily="34" charset="0"/>
              <a:buChar char="•"/>
            </a:pPr>
            <a:r>
              <a:rPr lang="en-GB" dirty="0"/>
              <a:t>and the end of the hanging loop</a:t>
            </a:r>
          </a:p>
          <a:p>
            <a:pPr>
              <a:buFont typeface="Arial" panose="020B0604020202020204" pitchFamily="34" charset="0"/>
              <a:buChar char="•"/>
            </a:pPr>
            <a:r>
              <a:rPr lang="en-GB" sz="2400" dirty="0"/>
              <a:t>Use some sticky tape so you can move the weights around</a:t>
            </a:r>
          </a:p>
          <a:p>
            <a:pPr>
              <a:buFont typeface="Arial" panose="020B0604020202020204" pitchFamily="34" charset="0"/>
              <a:buChar char="•"/>
            </a:pPr>
            <a:r>
              <a:rPr lang="en-GB" sz="2400" dirty="0"/>
              <a:t>Use pennies and 2p pieces or similar</a:t>
            </a:r>
          </a:p>
          <a:p>
            <a:pPr>
              <a:buFont typeface="Arial" panose="020B0604020202020204" pitchFamily="34" charset="0"/>
              <a:buChar char="•"/>
            </a:pPr>
            <a:r>
              <a:rPr lang="en-GB" sz="2400" dirty="0"/>
              <a:t>Experiment as your bat might not be the same as everyone else’s</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7" y="1154621"/>
            <a:ext cx="4253878"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8</a:t>
            </a:r>
          </a:p>
        </p:txBody>
      </p:sp>
      <p:pic>
        <p:nvPicPr>
          <p:cNvPr id="6" name="Picture 49" descr="C:\Users\mrscj\Documents\Education\IET\Summer 2024\Batty Bat\Photos\20240622_14010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649386" y="1404965"/>
            <a:ext cx="2612663" cy="19594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4" descr="C:\Users\mrscj\Documents\Education\IET\Summer 2024\Batty Bat\Photos\20240622_14040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696387" y="1821463"/>
            <a:ext cx="2612663" cy="1959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0" descr="C:\Users\mrscj\Documents\Education\IET\Summer 2024\Batty Bat\Photos\20240622_14010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1723" y="4199178"/>
            <a:ext cx="2445441" cy="183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3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5354116" y="2152736"/>
            <a:ext cx="3391952" cy="2552527"/>
          </a:xfrm>
        </p:spPr>
        <p:txBody>
          <a:bodyPr>
            <a:normAutofit/>
          </a:bodyPr>
          <a:lstStyle/>
          <a:p>
            <a:pPr>
              <a:buFont typeface="Arial" panose="020B0604020202020204" pitchFamily="34" charset="0"/>
              <a:buChar char="•"/>
            </a:pPr>
            <a:r>
              <a:rPr lang="en-GB" sz="2400" dirty="0"/>
              <a:t>This bat needed a penny on each wing, quite close to the ends, and a 2p at the end of the loop hanging down</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8</a:t>
            </a:r>
          </a:p>
        </p:txBody>
      </p:sp>
      <p:pic>
        <p:nvPicPr>
          <p:cNvPr id="8" name="Picture 48" descr="C:\Users\mrscj\Documents\Education\IET\Summer 2024\Batty Bat\Photos\20240622_1400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7933" y="2008068"/>
            <a:ext cx="4777073" cy="358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0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7" y="1864989"/>
            <a:ext cx="7416616" cy="3962345"/>
          </a:xfrm>
        </p:spPr>
        <p:txBody>
          <a:bodyPr>
            <a:normAutofit fontScale="92500"/>
          </a:bodyPr>
          <a:lstStyle/>
          <a:p>
            <a:pPr>
              <a:buFont typeface="Arial" panose="020B0604020202020204" pitchFamily="34" charset="0"/>
              <a:buChar char="•"/>
            </a:pPr>
            <a:r>
              <a:rPr lang="en-GB" sz="2400" dirty="0"/>
              <a:t>Try the flapping bat again</a:t>
            </a:r>
          </a:p>
          <a:p>
            <a:pPr>
              <a:buFont typeface="Arial" panose="020B0604020202020204" pitchFamily="34" charset="0"/>
              <a:buChar char="•"/>
            </a:pPr>
            <a:r>
              <a:rPr lang="en-GB" sz="2400" dirty="0"/>
              <a:t>You might have to adjust the weights by using 2p pieces instead of 1p pieces</a:t>
            </a:r>
          </a:p>
          <a:p>
            <a:pPr>
              <a:buFont typeface="Arial" panose="020B0604020202020204" pitchFamily="34" charset="0"/>
              <a:buChar char="•"/>
            </a:pPr>
            <a:r>
              <a:rPr lang="en-GB" sz="2400" dirty="0"/>
              <a:t>You might have to move the weights on the wings further out or in</a:t>
            </a:r>
          </a:p>
          <a:p>
            <a:pPr>
              <a:buFont typeface="Arial" panose="020B0604020202020204" pitchFamily="34" charset="0"/>
              <a:buChar char="•"/>
            </a:pPr>
            <a:r>
              <a:rPr lang="en-GB" sz="2400" dirty="0"/>
              <a:t>You might have to move the weights backwards or forwards</a:t>
            </a:r>
          </a:p>
          <a:p>
            <a:pPr>
              <a:buFont typeface="Arial" panose="020B0604020202020204" pitchFamily="34" charset="0"/>
              <a:buChar char="•"/>
            </a:pPr>
            <a:endParaRPr lang="en-GB" sz="2400" dirty="0"/>
          </a:p>
          <a:p>
            <a:pPr>
              <a:buFont typeface="Arial" panose="020B0604020202020204" pitchFamily="34" charset="0"/>
              <a:buChar char="•"/>
            </a:pPr>
            <a:r>
              <a:rPr lang="en-GB" sz="2400" dirty="0"/>
              <a:t>This sort of testing is used in industry all the time</a:t>
            </a:r>
          </a:p>
          <a:p>
            <a:pPr>
              <a:buFont typeface="Arial" panose="020B0604020202020204" pitchFamily="34" charset="0"/>
              <a:buChar char="•"/>
            </a:pPr>
            <a:r>
              <a:rPr lang="en-GB" sz="2400" dirty="0"/>
              <a:t>It is called </a:t>
            </a:r>
            <a:r>
              <a:rPr lang="en-GB" sz="2400" b="1" dirty="0"/>
              <a:t>iterative testing</a:t>
            </a:r>
            <a:r>
              <a:rPr lang="en-GB" sz="2400" dirty="0"/>
              <a:t>, where you test, improve and retest several times</a:t>
            </a:r>
            <a:endParaRPr lang="en-GB" sz="2400" b="1" dirty="0"/>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Testing 2</a:t>
            </a:r>
          </a:p>
        </p:txBody>
      </p:sp>
    </p:spTree>
    <p:extLst>
      <p:ext uri="{BB962C8B-B14F-4D97-AF65-F5344CB8AC3E}">
        <p14:creationId xmlns:p14="http://schemas.microsoft.com/office/powerpoint/2010/main" val="75134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Finished Flapping bat</a:t>
            </a:r>
          </a:p>
        </p:txBody>
      </p:sp>
      <p:pic>
        <p:nvPicPr>
          <p:cNvPr id="3" name="Picture 31" descr="C:\Users\mrscj\Documents\Education\IET\Summer 2024\Batty Bat\Photos\20240622_14094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1584" y="2856455"/>
            <a:ext cx="3325248" cy="29463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7" descr="C:\Users\mrscj\Documents\Education\IET\Summer 2024\Batty Bat\Photos\20240622_14094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3152631" y="2698622"/>
            <a:ext cx="2838736" cy="3321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8" descr="C:\Users\mrscj\Documents\Education\IET\Summer 2024\Batty Bat\Photos\20240622_14094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6063275" y="1647874"/>
            <a:ext cx="2811437" cy="285238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48815" y="1813199"/>
            <a:ext cx="5636474" cy="853803"/>
          </a:xfrm>
        </p:spPr>
        <p:txBody>
          <a:bodyPr>
            <a:normAutofit/>
          </a:bodyPr>
          <a:lstStyle/>
          <a:p>
            <a:pPr>
              <a:buFont typeface="Arial" panose="020B0604020202020204" pitchFamily="34" charset="0"/>
              <a:buChar char="•"/>
            </a:pPr>
            <a:r>
              <a:rPr lang="en-GB" sz="2400" dirty="0"/>
              <a:t>Add googly eyes or stickers to make your bat look special</a:t>
            </a:r>
            <a:endParaRPr lang="en-GB" sz="2400" b="1" dirty="0"/>
          </a:p>
        </p:txBody>
      </p:sp>
    </p:spTree>
    <p:extLst>
      <p:ext uri="{BB962C8B-B14F-4D97-AF65-F5344CB8AC3E}">
        <p14:creationId xmlns:p14="http://schemas.microsoft.com/office/powerpoint/2010/main" val="402969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Extension</a:t>
            </a:r>
          </a:p>
        </p:txBody>
      </p:sp>
      <p:sp>
        <p:nvSpPr>
          <p:cNvPr id="2" name="Content Placeholder 2">
            <a:extLst>
              <a:ext uri="{FF2B5EF4-FFF2-40B4-BE49-F238E27FC236}">
                <a16:creationId xmlns:a16="http://schemas.microsoft.com/office/drawing/2014/main" id="{AB2C5ECE-0C91-87C1-EA52-4BC1903E8D00}"/>
              </a:ext>
            </a:extLst>
          </p:cNvPr>
          <p:cNvSpPr>
            <a:spLocks noGrp="1"/>
          </p:cNvSpPr>
          <p:nvPr>
            <p:ph idx="1"/>
          </p:nvPr>
        </p:nvSpPr>
        <p:spPr>
          <a:xfrm>
            <a:off x="231035" y="2046513"/>
            <a:ext cx="7310195" cy="3766457"/>
          </a:xfrm>
        </p:spPr>
        <p:txBody>
          <a:bodyPr>
            <a:normAutofit/>
          </a:bodyPr>
          <a:lstStyle/>
          <a:p>
            <a:pPr>
              <a:buFont typeface="Arial" panose="020B0604020202020204" pitchFamily="34" charset="0"/>
              <a:buChar char="•"/>
            </a:pPr>
            <a:r>
              <a:rPr lang="en-GB" sz="2400" dirty="0"/>
              <a:t>Make another bat from thin painted plywood to make it more weatherproof</a:t>
            </a:r>
          </a:p>
          <a:p>
            <a:pPr>
              <a:buFont typeface="Arial" panose="020B0604020202020204" pitchFamily="34" charset="0"/>
              <a:buChar char="•"/>
            </a:pPr>
            <a:endParaRPr lang="en-GB" sz="2400" dirty="0"/>
          </a:p>
          <a:p>
            <a:pPr>
              <a:buFont typeface="Arial" panose="020B0604020202020204" pitchFamily="34" charset="0"/>
              <a:buChar char="•"/>
            </a:pPr>
            <a:r>
              <a:rPr lang="en-GB" sz="2400" dirty="0"/>
              <a:t>Cut out shapes to make another type of animal - for example, birds or pterodactyls</a:t>
            </a:r>
          </a:p>
          <a:p>
            <a:pPr>
              <a:buFont typeface="Arial" panose="020B0604020202020204" pitchFamily="34" charset="0"/>
              <a:buChar char="•"/>
            </a:pPr>
            <a:endParaRPr lang="en-GB" sz="2400" dirty="0"/>
          </a:p>
          <a:p>
            <a:pPr>
              <a:buFont typeface="Arial" panose="020B0604020202020204" pitchFamily="34" charset="0"/>
              <a:buChar char="•"/>
            </a:pPr>
            <a:r>
              <a:rPr lang="en-GB" sz="2400" dirty="0"/>
              <a:t>Research more about bats and how they act</a:t>
            </a:r>
          </a:p>
        </p:txBody>
      </p:sp>
    </p:spTree>
    <p:extLst>
      <p:ext uri="{BB962C8B-B14F-4D97-AF65-F5344CB8AC3E}">
        <p14:creationId xmlns:p14="http://schemas.microsoft.com/office/powerpoint/2010/main" val="69320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300B3-6538-4F59-9A29-2BF78B25F4F2}"/>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Rectangle 4"/>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10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 y="236483"/>
            <a:ext cx="7932909" cy="399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2480761" y="3315875"/>
            <a:ext cx="6274863" cy="33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1027522" y="782425"/>
            <a:ext cx="2941163" cy="20888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03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rscj\Documents\Education\IET\Summer 2024\Batty Bat\Photos\20240626_1823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640421" y="3138263"/>
            <a:ext cx="2563344" cy="19225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rscj\Documents\Education\IET\Summer 2024\Batty Bat\Photos\20240626_18231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141429" y="1684406"/>
            <a:ext cx="4940308" cy="370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85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890280"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Where does Halloween come from?</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848151"/>
            <a:ext cx="8435846"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is an old festival that dates back many centuries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First observed by the Scottish and Irish as ‘All Hallows Eve’, when it was believed the souls of the dead returned home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All Hallows Day is the 1</a:t>
            </a:r>
            <a:r>
              <a:rPr lang="en-GB" sz="2400" baseline="30000" dirty="0">
                <a:cs typeface="Arial" panose="020B0604020202020204" pitchFamily="34" charset="0"/>
              </a:rPr>
              <a:t>st</a:t>
            </a:r>
            <a:r>
              <a:rPr lang="en-GB" sz="2400" dirty="0">
                <a:cs typeface="Arial" panose="020B0604020202020204" pitchFamily="34" charset="0"/>
              </a:rPr>
              <a:t> of November - it is a date that the Christian church uses to celebrate and honour the Saints of the church</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So, All Hallows Eve is the 31</a:t>
            </a:r>
            <a:r>
              <a:rPr lang="en-GB" sz="2400" baseline="30000" dirty="0">
                <a:cs typeface="Arial" panose="020B0604020202020204" pitchFamily="34" charset="0"/>
              </a:rPr>
              <a:t>st</a:t>
            </a:r>
            <a:r>
              <a:rPr lang="en-GB" sz="2400" dirty="0">
                <a:cs typeface="Arial" panose="020B0604020202020204" pitchFamily="34" charset="0"/>
              </a:rPr>
              <a:t> October, Halloween</a:t>
            </a:r>
          </a:p>
        </p:txBody>
      </p:sp>
    </p:spTree>
    <p:extLst>
      <p:ext uri="{BB962C8B-B14F-4D97-AF65-F5344CB8AC3E}">
        <p14:creationId xmlns:p14="http://schemas.microsoft.com/office/powerpoint/2010/main" val="23595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Halloween today</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1855238"/>
            <a:ext cx="6426572"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was taken to the United States of America when many families moved there in the 19</a:t>
            </a:r>
            <a:r>
              <a:rPr lang="en-GB" sz="2400" baseline="30000" dirty="0">
                <a:cs typeface="Arial" panose="020B0604020202020204" pitchFamily="34" charset="0"/>
              </a:rPr>
              <a:t>th</a:t>
            </a:r>
            <a:r>
              <a:rPr lang="en-GB" sz="2400" dirty="0">
                <a:cs typeface="Arial" panose="020B0604020202020204" pitchFamily="34" charset="0"/>
              </a:rPr>
              <a:t> Century</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It was then expanded to include ‘Trick or Treat’ and dressing up</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Across the world, people now decorate their houses with Halloween decorations such as pumpkin lanterns, witches’ cauldrons, bats and spiders’ webs</a:t>
            </a:r>
          </a:p>
        </p:txBody>
      </p:sp>
      <p:pic>
        <p:nvPicPr>
          <p:cNvPr id="2050" name="Picture 2" descr="Free halloween pumpkin scary vector">
            <a:extLst>
              <a:ext uri="{FF2B5EF4-FFF2-40B4-BE49-F238E27FC236}">
                <a16:creationId xmlns:a16="http://schemas.microsoft.com/office/drawing/2014/main" id="{B7290F81-874E-80F2-BB23-85226C92D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111" y="3840397"/>
            <a:ext cx="2134839" cy="2044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cat halloween pet vector">
            <a:extLst>
              <a:ext uri="{FF2B5EF4-FFF2-40B4-BE49-F238E27FC236}">
                <a16:creationId xmlns:a16="http://schemas.microsoft.com/office/drawing/2014/main" id="{CA5CB37B-FE83-93F8-8318-169372E8D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111" y="1378145"/>
            <a:ext cx="1806445" cy="221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2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Why bats?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1914318"/>
            <a:ext cx="7907124"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Halloween is a time to pretend to be scared</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Bats flap and fly fast</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People used to think they were evil because they could ‘see’ in the dark</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Now we know different - bats use a clever echo sounding system to tell them where objects are, and stop them flying into things</a:t>
            </a:r>
          </a:p>
        </p:txBody>
      </p:sp>
      <p:pic>
        <p:nvPicPr>
          <p:cNvPr id="2" name="Picture 2">
            <a:extLst>
              <a:ext uri="{FF2B5EF4-FFF2-40B4-BE49-F238E27FC236}">
                <a16:creationId xmlns:a16="http://schemas.microsoft.com/office/drawing/2014/main" id="{A4FA8BE1-6A46-3470-9675-B235923F55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9680" y="2146326"/>
            <a:ext cx="2324650" cy="11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15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077FE-E1E3-F005-2E0E-0ED5431E4F1D}"/>
              </a:ext>
            </a:extLst>
          </p:cNvPr>
          <p:cNvSpPr txBox="1"/>
          <p:nvPr/>
        </p:nvSpPr>
        <p:spPr>
          <a:xfrm>
            <a:off x="231037" y="1830792"/>
            <a:ext cx="8557231" cy="4154984"/>
          </a:xfrm>
          <a:prstGeom prst="rect">
            <a:avLst/>
          </a:prstGeom>
          <a:noFill/>
        </p:spPr>
        <p:txBody>
          <a:bodyPr wrap="square" rtlCol="0">
            <a:spAutoFit/>
          </a:bodyPr>
          <a:lstStyle/>
          <a:p>
            <a:pPr marL="285750" indent="-285750">
              <a:buFont typeface="Arial" panose="020B0604020202020204" pitchFamily="34" charset="0"/>
              <a:buChar char="•"/>
              <a:tabLst>
                <a:tab pos="2598738" algn="l"/>
              </a:tabLst>
            </a:pPr>
            <a:r>
              <a:rPr lang="en-GB" sz="2400" dirty="0"/>
              <a:t>Printed template</a:t>
            </a:r>
          </a:p>
          <a:p>
            <a:pPr marL="285750" indent="-285750">
              <a:buFont typeface="Arial" panose="020B0604020202020204" pitchFamily="34" charset="0"/>
              <a:buChar char="•"/>
              <a:tabLst>
                <a:tab pos="2598738" algn="l"/>
              </a:tabLst>
            </a:pPr>
            <a:r>
              <a:rPr lang="en-GB" sz="2400" dirty="0"/>
              <a:t>Good quality card (corrugated or grey card)</a:t>
            </a:r>
          </a:p>
          <a:p>
            <a:pPr marL="285750" indent="-285750">
              <a:buFont typeface="Arial" panose="020B0604020202020204" pitchFamily="34" charset="0"/>
              <a:buChar char="•"/>
              <a:tabLst>
                <a:tab pos="2598738" algn="l"/>
              </a:tabLst>
            </a:pPr>
            <a:r>
              <a:rPr lang="en-GB" sz="2400" dirty="0"/>
              <a:t>String</a:t>
            </a:r>
          </a:p>
          <a:p>
            <a:pPr marL="285750" indent="-285750">
              <a:buFont typeface="Arial" panose="020B0604020202020204" pitchFamily="34" charset="0"/>
              <a:buChar char="•"/>
              <a:tabLst>
                <a:tab pos="2598738" algn="l"/>
              </a:tabLst>
            </a:pPr>
            <a:r>
              <a:rPr lang="en-GB" sz="2400" dirty="0"/>
              <a:t>Small change, 1p or 2p pieces, washers or small weights</a:t>
            </a:r>
          </a:p>
          <a:p>
            <a:pPr marL="285750" indent="-285750">
              <a:buFont typeface="Arial" panose="020B0604020202020204" pitchFamily="34" charset="0"/>
              <a:buChar char="•"/>
              <a:tabLst>
                <a:tab pos="2598738" algn="l"/>
              </a:tabLst>
            </a:pPr>
            <a:r>
              <a:rPr lang="en-GB" sz="2400" dirty="0"/>
              <a:t>Scissors</a:t>
            </a:r>
          </a:p>
          <a:p>
            <a:pPr marL="285750" indent="-285750">
              <a:buFont typeface="Arial" panose="020B0604020202020204" pitchFamily="34" charset="0"/>
              <a:buChar char="•"/>
              <a:tabLst>
                <a:tab pos="2598738" algn="l"/>
              </a:tabLst>
            </a:pPr>
            <a:r>
              <a:rPr lang="en-GB" sz="2400" dirty="0"/>
              <a:t>Sticky tape</a:t>
            </a:r>
          </a:p>
          <a:p>
            <a:pPr marL="285750" indent="-285750">
              <a:buFont typeface="Arial" panose="020B0604020202020204" pitchFamily="34" charset="0"/>
              <a:buChar char="•"/>
              <a:tabLst>
                <a:tab pos="2598738" algn="l"/>
              </a:tabLst>
            </a:pPr>
            <a:r>
              <a:rPr lang="en-GB" sz="2400" dirty="0"/>
              <a:t>A stick to hold the bat</a:t>
            </a:r>
          </a:p>
          <a:p>
            <a:pPr marL="285750" indent="-285750">
              <a:buFont typeface="Arial" panose="020B0604020202020204" pitchFamily="34" charset="0"/>
              <a:buChar char="•"/>
              <a:tabLst>
                <a:tab pos="2598738" algn="l"/>
              </a:tabLst>
            </a:pPr>
            <a:r>
              <a:rPr lang="en-GB" sz="2400" dirty="0"/>
              <a:t>Black paint</a:t>
            </a:r>
          </a:p>
          <a:p>
            <a:pPr marL="285750" indent="-285750">
              <a:buFont typeface="Arial" panose="020B0604020202020204" pitchFamily="34" charset="0"/>
              <a:buChar char="•"/>
              <a:tabLst>
                <a:tab pos="2598738" algn="l"/>
              </a:tabLst>
            </a:pPr>
            <a:r>
              <a:rPr lang="en-GB" sz="2400" dirty="0"/>
              <a:t>Pencil</a:t>
            </a:r>
          </a:p>
          <a:p>
            <a:pPr marL="285750" indent="-285750">
              <a:buFont typeface="Arial" panose="020B0604020202020204" pitchFamily="34" charset="0"/>
              <a:buChar char="•"/>
              <a:tabLst>
                <a:tab pos="2598738" algn="l"/>
              </a:tabLst>
            </a:pPr>
            <a:r>
              <a:rPr lang="en-GB" sz="2400" dirty="0"/>
              <a:t>Googly eyes (optional)</a:t>
            </a:r>
          </a:p>
          <a:p>
            <a:pPr marL="285750" indent="-285750">
              <a:buFont typeface="Arial" panose="020B0604020202020204" pitchFamily="34" charset="0"/>
              <a:buChar char="•"/>
              <a:tabLst>
                <a:tab pos="2598738" algn="l"/>
              </a:tabLst>
            </a:pPr>
            <a:r>
              <a:rPr lang="en-GB" sz="2400" dirty="0"/>
              <a:t>Craft knife</a:t>
            </a:r>
          </a:p>
        </p:txBody>
      </p:sp>
      <p:sp>
        <p:nvSpPr>
          <p:cNvPr id="6" name="Title 1">
            <a:extLst>
              <a:ext uri="{FF2B5EF4-FFF2-40B4-BE49-F238E27FC236}">
                <a16:creationId xmlns:a16="http://schemas.microsoft.com/office/drawing/2014/main" id="{8B6996E7-B687-ACFE-C657-91DBF3E32727}"/>
              </a:ext>
            </a:extLst>
          </p:cNvPr>
          <p:cNvSpPr>
            <a:spLocks noGrp="1"/>
          </p:cNvSpPr>
          <p:nvPr>
            <p:ph type="title"/>
          </p:nvPr>
        </p:nvSpPr>
        <p:spPr>
          <a:xfrm>
            <a:off x="231037" y="1150274"/>
            <a:ext cx="5801686"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Equipment and Resources</a:t>
            </a:r>
          </a:p>
        </p:txBody>
      </p:sp>
      <p:sp>
        <p:nvSpPr>
          <p:cNvPr id="4" name="TextBox 3">
            <a:extLst>
              <a:ext uri="{FF2B5EF4-FFF2-40B4-BE49-F238E27FC236}">
                <a16:creationId xmlns:a16="http://schemas.microsoft.com/office/drawing/2014/main" id="{C7E26DA0-D71F-ADA9-5103-CCFF3C8A8403}"/>
              </a:ext>
            </a:extLst>
          </p:cNvPr>
          <p:cNvSpPr txBox="1"/>
          <p:nvPr/>
        </p:nvSpPr>
        <p:spPr>
          <a:xfrm>
            <a:off x="5417867" y="1305867"/>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66051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6" y="1987540"/>
            <a:ext cx="3001874" cy="2546360"/>
          </a:xfrm>
        </p:spPr>
        <p:txBody>
          <a:bodyPr>
            <a:noAutofit/>
          </a:bodyPr>
          <a:lstStyle/>
          <a:p>
            <a:pPr>
              <a:buFont typeface="Arial" panose="020B0604020202020204" pitchFamily="34" charset="0"/>
              <a:buChar char="•"/>
            </a:pPr>
            <a:r>
              <a:rPr lang="en-GB" sz="2400" dirty="0"/>
              <a:t>Cut the shapes out of the template</a:t>
            </a:r>
          </a:p>
          <a:p>
            <a:pPr>
              <a:buFont typeface="Arial" panose="020B0604020202020204" pitchFamily="34" charset="0"/>
              <a:buChar char="•"/>
            </a:pPr>
            <a:endParaRPr lang="en-GB" sz="2400" dirty="0"/>
          </a:p>
          <a:p>
            <a:pPr>
              <a:buFont typeface="Arial" panose="020B0604020202020204" pitchFamily="34" charset="0"/>
              <a:buChar char="•"/>
            </a:pPr>
            <a:r>
              <a:rPr lang="en-GB" sz="2400" dirty="0"/>
              <a:t>Don’t forget that you will need two wings</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1</a:t>
            </a:r>
          </a:p>
        </p:txBody>
      </p:sp>
      <p:pic>
        <p:nvPicPr>
          <p:cNvPr id="6" name="Picture 4" descr="C:\Users\mrscj\Documents\Education\IET\Summer 2024\Batty Bat\20240621_15393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337917" y="1113412"/>
            <a:ext cx="3610277" cy="5358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B3CD8A-3723-74A8-FC0E-3D3714FF9785}"/>
              </a:ext>
            </a:extLst>
          </p:cNvPr>
          <p:cNvSpPr txBox="1"/>
          <p:nvPr/>
        </p:nvSpPr>
        <p:spPr>
          <a:xfrm>
            <a:off x="1645131" y="1317366"/>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26112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6" y="1932841"/>
            <a:ext cx="3159864" cy="1773308"/>
          </a:xfrm>
        </p:spPr>
        <p:txBody>
          <a:bodyPr>
            <a:noAutofit/>
          </a:bodyPr>
          <a:lstStyle/>
          <a:p>
            <a:pPr>
              <a:buFont typeface="Arial" panose="020B0604020202020204" pitchFamily="34" charset="0"/>
              <a:buChar char="•"/>
            </a:pPr>
            <a:r>
              <a:rPr lang="en-GB" sz="2400" dirty="0"/>
              <a:t>Holding the templates still, draw round them onto the card or cardboard</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2</a:t>
            </a:r>
          </a:p>
        </p:txBody>
      </p:sp>
      <p:pic>
        <p:nvPicPr>
          <p:cNvPr id="5" name="Picture 6" descr="C:\Users\mrscj\Documents\Education\IET\Summer 2024\Batty Bat\20240621_1542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4871" y="1835140"/>
            <a:ext cx="4887759" cy="366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0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69070" y="1835140"/>
            <a:ext cx="8533905" cy="1279688"/>
          </a:xfrm>
        </p:spPr>
        <p:txBody>
          <a:bodyPr>
            <a:normAutofit/>
          </a:bodyPr>
          <a:lstStyle/>
          <a:p>
            <a:pPr>
              <a:buFont typeface="Arial" panose="020B0604020202020204" pitchFamily="34" charset="0"/>
              <a:buChar char="•"/>
            </a:pPr>
            <a:r>
              <a:rPr lang="en-GB" sz="2400" dirty="0"/>
              <a:t>Cut out your shapes, taking care to follow the line</a:t>
            </a:r>
          </a:p>
          <a:p>
            <a:pPr>
              <a:buFont typeface="Arial" panose="020B0604020202020204" pitchFamily="34" charset="0"/>
              <a:buChar char="•"/>
            </a:pPr>
            <a:r>
              <a:rPr lang="en-GB" sz="2400" dirty="0"/>
              <a:t>If you are using a craft knife, be </a:t>
            </a:r>
            <a:r>
              <a:rPr lang="en-GB" sz="2400" b="1" dirty="0"/>
              <a:t>very</a:t>
            </a:r>
            <a:r>
              <a:rPr lang="en-GB" sz="2400" dirty="0"/>
              <a:t> careful and do your cutting on a tough surface, like an old chopping board</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7" y="1154621"/>
            <a:ext cx="1775564"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Step 3</a:t>
            </a:r>
          </a:p>
        </p:txBody>
      </p:sp>
      <p:pic>
        <p:nvPicPr>
          <p:cNvPr id="5122" name="Picture 2" descr="C:\Users\mrscj\Documents\Education\IET\Summer 2024\Batty Bat\20240621_1543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1639" y="3314944"/>
            <a:ext cx="3252294" cy="24392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rscj\Documents\Education\IET\Summer 2024\Batty Bat\20240621_15481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5142391" y="2709606"/>
            <a:ext cx="2784747" cy="35951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8BF001-6BA0-5337-3123-479B93778128}"/>
              </a:ext>
            </a:extLst>
          </p:cNvPr>
          <p:cNvSpPr txBox="1"/>
          <p:nvPr/>
        </p:nvSpPr>
        <p:spPr>
          <a:xfrm>
            <a:off x="1645131" y="1317366"/>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3884950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1094</Words>
  <Application>Microsoft Office PowerPoint</Application>
  <PresentationFormat>On-screen Show (4:3)</PresentationFormat>
  <Paragraphs>144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(body)</vt:lpstr>
      <vt:lpstr>Calibri Light</vt:lpstr>
      <vt:lpstr>Symbol</vt:lpstr>
      <vt:lpstr>Times New Roman</vt:lpstr>
      <vt:lpstr>Office Theme</vt:lpstr>
      <vt:lpstr>PowerPoint Presentation</vt:lpstr>
      <vt:lpstr>PowerPoint Presentation</vt:lpstr>
      <vt:lpstr>Where does Halloween come from?</vt:lpstr>
      <vt:lpstr>Halloween today</vt:lpstr>
      <vt:lpstr>Why bats?</vt:lpstr>
      <vt:lpstr>Equipment and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batty bat presentation</dc:title>
  <dc:creator>Attainment in Education Ltd</dc:creator>
  <cp:lastModifiedBy>Holly Margerison-Smith</cp:lastModifiedBy>
  <cp:revision>320</cp:revision>
  <dcterms:created xsi:type="dcterms:W3CDTF">2017-06-28T15:11:57Z</dcterms:created>
  <dcterms:modified xsi:type="dcterms:W3CDTF">2024-07-22T09:01:57Z</dcterms:modified>
</cp:coreProperties>
</file>