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257" r:id="rId2"/>
    <p:sldId id="258" r:id="rId3"/>
    <p:sldId id="275" r:id="rId4"/>
    <p:sldId id="327" r:id="rId5"/>
    <p:sldId id="328" r:id="rId6"/>
    <p:sldId id="329" r:id="rId7"/>
    <p:sldId id="330" r:id="rId8"/>
    <p:sldId id="336" r:id="rId9"/>
    <p:sldId id="331" r:id="rId10"/>
    <p:sldId id="332" r:id="rId11"/>
    <p:sldId id="333" r:id="rId12"/>
    <p:sldId id="334" r:id="rId13"/>
    <p:sldId id="340" r:id="rId14"/>
    <p:sldId id="279" r:id="rId15"/>
    <p:sldId id="338" r:id="rId16"/>
    <p:sldId id="341" r:id="rId17"/>
    <p:sldId id="337" r:id="rId18"/>
  </p:sldIdLst>
  <p:sldSz cx="9144000" cy="6858000" type="screen4x3"/>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17F1A2-2FAD-4E6E-82E0-87390D8E2065}" v="85" dt="2025-08-08T13:43:47.3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85548" autoAdjust="0"/>
  </p:normalViewPr>
  <p:slideViewPr>
    <p:cSldViewPr snapToGrid="0" snapToObjects="1">
      <p:cViewPr varScale="1">
        <p:scale>
          <a:sx n="103" d="100"/>
          <a:sy n="103" d="100"/>
        </p:scale>
        <p:origin x="1008" y="96"/>
      </p:cViewPr>
      <p:guideLst>
        <p:guide orient="horz" pos="2160"/>
        <p:guide pos="2880"/>
      </p:guideLst>
    </p:cSldViewPr>
  </p:slideViewPr>
  <p:outlineViewPr>
    <p:cViewPr>
      <p:scale>
        <a:sx n="33" d="100"/>
        <a:sy n="33" d="100"/>
      </p:scale>
      <p:origin x="48" y="2227"/>
    </p:cViewPr>
  </p:outlineViewPr>
  <p:notesTextViewPr>
    <p:cViewPr>
      <p:scale>
        <a:sx n="1" d="1"/>
        <a:sy n="1" d="1"/>
      </p:scale>
      <p:origin x="0" y="0"/>
    </p:cViewPr>
  </p:notesTextViewPr>
  <p:sorterViewPr>
    <p:cViewPr>
      <p:scale>
        <a:sx n="160" d="100"/>
        <a:sy n="160" d="100"/>
      </p:scale>
      <p:origin x="0" y="845"/>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Lovick" userId="6eae75d5-deea-4d01-9a51-72a0a537f6d9" providerId="ADAL" clId="{1B17F1A2-2FAD-4E6E-82E0-87390D8E2065}"/>
    <pc:docChg chg="undo custSel addSld delSld modSld sldOrd">
      <pc:chgData name="Ana Lovick" userId="6eae75d5-deea-4d01-9a51-72a0a537f6d9" providerId="ADAL" clId="{1B17F1A2-2FAD-4E6E-82E0-87390D8E2065}" dt="2025-08-18T14:06:20.003" v="1233" actId="14100"/>
      <pc:docMkLst>
        <pc:docMk/>
      </pc:docMkLst>
      <pc:sldChg chg="addSp modSp mod">
        <pc:chgData name="Ana Lovick" userId="6eae75d5-deea-4d01-9a51-72a0a537f6d9" providerId="ADAL" clId="{1B17F1A2-2FAD-4E6E-82E0-87390D8E2065}" dt="2025-08-08T12:23:16.763" v="136" actId="1076"/>
        <pc:sldMkLst>
          <pc:docMk/>
          <pc:sldMk cId="573508684" sldId="257"/>
        </pc:sldMkLst>
        <pc:spChg chg="add mod">
          <ac:chgData name="Ana Lovick" userId="6eae75d5-deea-4d01-9a51-72a0a537f6d9" providerId="ADAL" clId="{1B17F1A2-2FAD-4E6E-82E0-87390D8E2065}" dt="2025-08-08T12:21:54.015" v="71" actId="122"/>
          <ac:spMkLst>
            <pc:docMk/>
            <pc:sldMk cId="573508684" sldId="257"/>
            <ac:spMk id="2" creationId="{2B94307A-5E4E-CA08-9A69-0A54EEA189E6}"/>
          </ac:spMkLst>
        </pc:spChg>
        <pc:spChg chg="add mod">
          <ac:chgData name="Ana Lovick" userId="6eae75d5-deea-4d01-9a51-72a0a537f6d9" providerId="ADAL" clId="{1B17F1A2-2FAD-4E6E-82E0-87390D8E2065}" dt="2025-08-08T12:23:16.763" v="136" actId="1076"/>
          <ac:spMkLst>
            <pc:docMk/>
            <pc:sldMk cId="573508684" sldId="257"/>
            <ac:spMk id="3" creationId="{5157034E-2C0B-19E3-E6D2-31E587E49A43}"/>
          </ac:spMkLst>
        </pc:spChg>
        <pc:spChg chg="mod">
          <ac:chgData name="Ana Lovick" userId="6eae75d5-deea-4d01-9a51-72a0a537f6d9" providerId="ADAL" clId="{1B17F1A2-2FAD-4E6E-82E0-87390D8E2065}" dt="2025-08-08T12:21:44.908" v="70" actId="1076"/>
          <ac:spMkLst>
            <pc:docMk/>
            <pc:sldMk cId="573508684" sldId="257"/>
            <ac:spMk id="6" creationId="{56DC60A3-752F-4355-B71F-61B141DF7F41}"/>
          </ac:spMkLst>
        </pc:spChg>
      </pc:sldChg>
      <pc:sldChg chg="addSp modSp mod">
        <pc:chgData name="Ana Lovick" userId="6eae75d5-deea-4d01-9a51-72a0a537f6d9" providerId="ADAL" clId="{1B17F1A2-2FAD-4E6E-82E0-87390D8E2065}" dt="2025-08-08T12:28:18.435" v="218" actId="1076"/>
        <pc:sldMkLst>
          <pc:docMk/>
          <pc:sldMk cId="109568245" sldId="275"/>
        </pc:sldMkLst>
        <pc:spChg chg="add mod">
          <ac:chgData name="Ana Lovick" userId="6eae75d5-deea-4d01-9a51-72a0a537f6d9" providerId="ADAL" clId="{1B17F1A2-2FAD-4E6E-82E0-87390D8E2065}" dt="2025-08-08T12:28:18.435" v="218" actId="1076"/>
          <ac:spMkLst>
            <pc:docMk/>
            <pc:sldMk cId="109568245" sldId="275"/>
            <ac:spMk id="2" creationId="{C37F4E44-DC36-E304-5953-982DD0D5BF88}"/>
          </ac:spMkLst>
        </pc:spChg>
      </pc:sldChg>
      <pc:sldChg chg="modSp mod">
        <pc:chgData name="Ana Lovick" userId="6eae75d5-deea-4d01-9a51-72a0a537f6d9" providerId="ADAL" clId="{1B17F1A2-2FAD-4E6E-82E0-87390D8E2065}" dt="2025-08-08T12:37:43.592" v="338" actId="404"/>
        <pc:sldMkLst>
          <pc:docMk/>
          <pc:sldMk cId="1125237895" sldId="327"/>
        </pc:sldMkLst>
        <pc:spChg chg="mod">
          <ac:chgData name="Ana Lovick" userId="6eae75d5-deea-4d01-9a51-72a0a537f6d9" providerId="ADAL" clId="{1B17F1A2-2FAD-4E6E-82E0-87390D8E2065}" dt="2025-08-08T12:37:43.592" v="338" actId="404"/>
          <ac:spMkLst>
            <pc:docMk/>
            <pc:sldMk cId="1125237895" sldId="327"/>
            <ac:spMk id="4" creationId="{F235A329-F13A-4775-9DE3-B3855F3CDB81}"/>
          </ac:spMkLst>
        </pc:spChg>
      </pc:sldChg>
      <pc:sldChg chg="modSp mod">
        <pc:chgData name="Ana Lovick" userId="6eae75d5-deea-4d01-9a51-72a0a537f6d9" providerId="ADAL" clId="{1B17F1A2-2FAD-4E6E-82E0-87390D8E2065}" dt="2025-08-08T12:40:08.079" v="389" actId="1076"/>
        <pc:sldMkLst>
          <pc:docMk/>
          <pc:sldMk cId="271404876" sldId="328"/>
        </pc:sldMkLst>
        <pc:spChg chg="mod">
          <ac:chgData name="Ana Lovick" userId="6eae75d5-deea-4d01-9a51-72a0a537f6d9" providerId="ADAL" clId="{1B17F1A2-2FAD-4E6E-82E0-87390D8E2065}" dt="2025-08-08T12:40:08.079" v="389" actId="1076"/>
          <ac:spMkLst>
            <pc:docMk/>
            <pc:sldMk cId="271404876" sldId="328"/>
            <ac:spMk id="12" creationId="{BAE15B41-AA6D-8398-05B1-2B7ED140EC45}"/>
          </ac:spMkLst>
        </pc:spChg>
      </pc:sldChg>
      <pc:sldChg chg="modSp mod modNotesTx">
        <pc:chgData name="Ana Lovick" userId="6eae75d5-deea-4d01-9a51-72a0a537f6d9" providerId="ADAL" clId="{1B17F1A2-2FAD-4E6E-82E0-87390D8E2065}" dt="2025-08-18T14:01:20.458" v="1197" actId="20577"/>
        <pc:sldMkLst>
          <pc:docMk/>
          <pc:sldMk cId="2288716177" sldId="331"/>
        </pc:sldMkLst>
        <pc:spChg chg="mod">
          <ac:chgData name="Ana Lovick" userId="6eae75d5-deea-4d01-9a51-72a0a537f6d9" providerId="ADAL" clId="{1B17F1A2-2FAD-4E6E-82E0-87390D8E2065}" dt="2025-08-08T12:42:59.851" v="431" actId="20577"/>
          <ac:spMkLst>
            <pc:docMk/>
            <pc:sldMk cId="2288716177" sldId="331"/>
            <ac:spMk id="3" creationId="{D63E802B-95AB-4575-A1C4-60FF5CBF0D58}"/>
          </ac:spMkLst>
        </pc:spChg>
        <pc:spChg chg="mod">
          <ac:chgData name="Ana Lovick" userId="6eae75d5-deea-4d01-9a51-72a0a537f6d9" providerId="ADAL" clId="{1B17F1A2-2FAD-4E6E-82E0-87390D8E2065}" dt="2025-08-18T14:01:20.458" v="1197" actId="20577"/>
          <ac:spMkLst>
            <pc:docMk/>
            <pc:sldMk cId="2288716177" sldId="331"/>
            <ac:spMk id="8" creationId="{C7BC2F71-97BC-7E09-3B9B-4E3528FF4D09}"/>
          </ac:spMkLst>
        </pc:spChg>
      </pc:sldChg>
      <pc:sldChg chg="modSp mod modNotesTx">
        <pc:chgData name="Ana Lovick" userId="6eae75d5-deea-4d01-9a51-72a0a537f6d9" providerId="ADAL" clId="{1B17F1A2-2FAD-4E6E-82E0-87390D8E2065}" dt="2025-08-08T12:49:16.719" v="537" actId="20577"/>
        <pc:sldMkLst>
          <pc:docMk/>
          <pc:sldMk cId="4279072562" sldId="332"/>
        </pc:sldMkLst>
        <pc:spChg chg="mod">
          <ac:chgData name="Ana Lovick" userId="6eae75d5-deea-4d01-9a51-72a0a537f6d9" providerId="ADAL" clId="{1B17F1A2-2FAD-4E6E-82E0-87390D8E2065}" dt="2025-08-08T12:48:36.935" v="519" actId="20577"/>
          <ac:spMkLst>
            <pc:docMk/>
            <pc:sldMk cId="4279072562" sldId="332"/>
            <ac:spMk id="2" creationId="{C3E7DF04-C71A-80E7-3E95-E2DBFEB8B7F0}"/>
          </ac:spMkLst>
        </pc:spChg>
        <pc:spChg chg="mod">
          <ac:chgData name="Ana Lovick" userId="6eae75d5-deea-4d01-9a51-72a0a537f6d9" providerId="ADAL" clId="{1B17F1A2-2FAD-4E6E-82E0-87390D8E2065}" dt="2025-08-08T12:47:36.349" v="477" actId="20577"/>
          <ac:spMkLst>
            <pc:docMk/>
            <pc:sldMk cId="4279072562" sldId="332"/>
            <ac:spMk id="3" creationId="{D63E802B-95AB-4575-A1C4-60FF5CBF0D58}"/>
          </ac:spMkLst>
        </pc:spChg>
      </pc:sldChg>
      <pc:sldChg chg="modSp mod modNotesTx">
        <pc:chgData name="Ana Lovick" userId="6eae75d5-deea-4d01-9a51-72a0a537f6d9" providerId="ADAL" clId="{1B17F1A2-2FAD-4E6E-82E0-87390D8E2065}" dt="2025-08-08T12:56:59.813" v="669" actId="20577"/>
        <pc:sldMkLst>
          <pc:docMk/>
          <pc:sldMk cId="4290560768" sldId="333"/>
        </pc:sldMkLst>
        <pc:spChg chg="mod">
          <ac:chgData name="Ana Lovick" userId="6eae75d5-deea-4d01-9a51-72a0a537f6d9" providerId="ADAL" clId="{1B17F1A2-2FAD-4E6E-82E0-87390D8E2065}" dt="2025-08-08T12:56:06.639" v="653" actId="20577"/>
          <ac:spMkLst>
            <pc:docMk/>
            <pc:sldMk cId="4290560768" sldId="333"/>
            <ac:spMk id="2" creationId="{EF5C2065-9A5C-2460-BFBD-5FC5F5C58CFE}"/>
          </ac:spMkLst>
        </pc:spChg>
      </pc:sldChg>
      <pc:sldChg chg="modSp mod modNotesTx">
        <pc:chgData name="Ana Lovick" userId="6eae75d5-deea-4d01-9a51-72a0a537f6d9" providerId="ADAL" clId="{1B17F1A2-2FAD-4E6E-82E0-87390D8E2065}" dt="2025-08-18T14:06:20.003" v="1233" actId="14100"/>
        <pc:sldMkLst>
          <pc:docMk/>
          <pc:sldMk cId="2563398072" sldId="334"/>
        </pc:sldMkLst>
        <pc:spChg chg="mod">
          <ac:chgData name="Ana Lovick" userId="6eae75d5-deea-4d01-9a51-72a0a537f6d9" providerId="ADAL" clId="{1B17F1A2-2FAD-4E6E-82E0-87390D8E2065}" dt="2025-08-18T14:06:20.003" v="1233" actId="14100"/>
          <ac:spMkLst>
            <pc:docMk/>
            <pc:sldMk cId="2563398072" sldId="334"/>
            <ac:spMk id="2" creationId="{27793A0B-E38C-01B5-A273-F5A96E42F725}"/>
          </ac:spMkLst>
        </pc:spChg>
      </pc:sldChg>
      <pc:sldChg chg="modSp mod">
        <pc:chgData name="Ana Lovick" userId="6eae75d5-deea-4d01-9a51-72a0a537f6d9" providerId="ADAL" clId="{1B17F1A2-2FAD-4E6E-82E0-87390D8E2065}" dt="2025-08-08T13:29:06.333" v="1028" actId="20577"/>
        <pc:sldMkLst>
          <pc:docMk/>
          <pc:sldMk cId="2357824463" sldId="337"/>
        </pc:sldMkLst>
        <pc:spChg chg="mod">
          <ac:chgData name="Ana Lovick" userId="6eae75d5-deea-4d01-9a51-72a0a537f6d9" providerId="ADAL" clId="{1B17F1A2-2FAD-4E6E-82E0-87390D8E2065}" dt="2025-08-08T13:29:06.333" v="1028" actId="20577"/>
          <ac:spMkLst>
            <pc:docMk/>
            <pc:sldMk cId="2357824463" sldId="337"/>
            <ac:spMk id="3" creationId="{00000000-0000-0000-0000-000000000000}"/>
          </ac:spMkLst>
        </pc:spChg>
      </pc:sldChg>
      <pc:sldChg chg="modSp mod">
        <pc:chgData name="Ana Lovick" userId="6eae75d5-deea-4d01-9a51-72a0a537f6d9" providerId="ADAL" clId="{1B17F1A2-2FAD-4E6E-82E0-87390D8E2065}" dt="2025-08-08T13:25:19.551" v="1000" actId="14100"/>
        <pc:sldMkLst>
          <pc:docMk/>
          <pc:sldMk cId="135871931" sldId="338"/>
        </pc:sldMkLst>
        <pc:graphicFrameChg chg="mod modGraphic">
          <ac:chgData name="Ana Lovick" userId="6eae75d5-deea-4d01-9a51-72a0a537f6d9" providerId="ADAL" clId="{1B17F1A2-2FAD-4E6E-82E0-87390D8E2065}" dt="2025-08-08T13:22:22.837" v="972" actId="20577"/>
          <ac:graphicFrameMkLst>
            <pc:docMk/>
            <pc:sldMk cId="135871931" sldId="338"/>
            <ac:graphicFrameMk id="5" creationId="{07D3C396-BEFE-FE3F-AAAD-32533B42D57C}"/>
          </ac:graphicFrameMkLst>
        </pc:graphicFrameChg>
        <pc:picChg chg="mod">
          <ac:chgData name="Ana Lovick" userId="6eae75d5-deea-4d01-9a51-72a0a537f6d9" providerId="ADAL" clId="{1B17F1A2-2FAD-4E6E-82E0-87390D8E2065}" dt="2025-08-08T13:25:19.551" v="1000" actId="14100"/>
          <ac:picMkLst>
            <pc:docMk/>
            <pc:sldMk cId="135871931" sldId="338"/>
            <ac:picMk id="2" creationId="{F444A2FD-5F5F-2E13-287A-828BC84B5F23}"/>
          </ac:picMkLst>
        </pc:picChg>
        <pc:picChg chg="mod">
          <ac:chgData name="Ana Lovick" userId="6eae75d5-deea-4d01-9a51-72a0a537f6d9" providerId="ADAL" clId="{1B17F1A2-2FAD-4E6E-82E0-87390D8E2065}" dt="2025-08-08T13:25:11.663" v="997" actId="14100"/>
          <ac:picMkLst>
            <pc:docMk/>
            <pc:sldMk cId="135871931" sldId="338"/>
            <ac:picMk id="7" creationId="{B438082B-EC3D-56A9-F7BE-1EB8ED4287C9}"/>
          </ac:picMkLst>
        </pc:picChg>
        <pc:picChg chg="mod">
          <ac:chgData name="Ana Lovick" userId="6eae75d5-deea-4d01-9a51-72a0a537f6d9" providerId="ADAL" clId="{1B17F1A2-2FAD-4E6E-82E0-87390D8E2065}" dt="2025-08-08T13:25:06.177" v="996" actId="14100"/>
          <ac:picMkLst>
            <pc:docMk/>
            <pc:sldMk cId="135871931" sldId="338"/>
            <ac:picMk id="9" creationId="{D00AEE52-8548-2C45-1935-A43210A5A2AA}"/>
          </ac:picMkLst>
        </pc:picChg>
        <pc:picChg chg="mod">
          <ac:chgData name="Ana Lovick" userId="6eae75d5-deea-4d01-9a51-72a0a537f6d9" providerId="ADAL" clId="{1B17F1A2-2FAD-4E6E-82E0-87390D8E2065}" dt="2025-08-08T13:25:15.535" v="999" actId="14100"/>
          <ac:picMkLst>
            <pc:docMk/>
            <pc:sldMk cId="135871931" sldId="338"/>
            <ac:picMk id="1026" creationId="{4CADFE53-59E5-6D8E-566A-B96B78F6E255}"/>
          </ac:picMkLst>
        </pc:picChg>
        <pc:picChg chg="mod">
          <ac:chgData name="Ana Lovick" userId="6eae75d5-deea-4d01-9a51-72a0a537f6d9" providerId="ADAL" clId="{1B17F1A2-2FAD-4E6E-82E0-87390D8E2065}" dt="2025-08-08T13:24:52.673" v="993" actId="1076"/>
          <ac:picMkLst>
            <pc:docMk/>
            <pc:sldMk cId="135871931" sldId="338"/>
            <ac:picMk id="8194" creationId="{03F600D1-BBD8-B727-47A1-9AF0FD29A049}"/>
          </ac:picMkLst>
        </pc:picChg>
        <pc:picChg chg="mod">
          <ac:chgData name="Ana Lovick" userId="6eae75d5-deea-4d01-9a51-72a0a537f6d9" providerId="ADAL" clId="{1B17F1A2-2FAD-4E6E-82E0-87390D8E2065}" dt="2025-08-08T13:24:56.209" v="994" actId="14100"/>
          <ac:picMkLst>
            <pc:docMk/>
            <pc:sldMk cId="135871931" sldId="338"/>
            <ac:picMk id="8196" creationId="{0CC06A35-567F-45A8-0361-64F21C8713F9}"/>
          </ac:picMkLst>
        </pc:picChg>
      </pc:sldChg>
      <pc:sldChg chg="modSp del ord">
        <pc:chgData name="Ana Lovick" userId="6eae75d5-deea-4d01-9a51-72a0a537f6d9" providerId="ADAL" clId="{1B17F1A2-2FAD-4E6E-82E0-87390D8E2065}" dt="2025-08-08T13:28:30.188" v="1027" actId="2696"/>
        <pc:sldMkLst>
          <pc:docMk/>
          <pc:sldMk cId="3059131120" sldId="339"/>
        </pc:sldMkLst>
      </pc:sldChg>
      <pc:sldChg chg="addSp modSp mod modNotesTx">
        <pc:chgData name="Ana Lovick" userId="6eae75d5-deea-4d01-9a51-72a0a537f6d9" providerId="ADAL" clId="{1B17F1A2-2FAD-4E6E-82E0-87390D8E2065}" dt="2025-08-08T13:18:24.104" v="935" actId="14100"/>
        <pc:sldMkLst>
          <pc:docMk/>
          <pc:sldMk cId="1822005312" sldId="340"/>
        </pc:sldMkLst>
        <pc:spChg chg="mod">
          <ac:chgData name="Ana Lovick" userId="6eae75d5-deea-4d01-9a51-72a0a537f6d9" providerId="ADAL" clId="{1B17F1A2-2FAD-4E6E-82E0-87390D8E2065}" dt="2025-08-08T13:18:24.104" v="935" actId="14100"/>
          <ac:spMkLst>
            <pc:docMk/>
            <pc:sldMk cId="1822005312" sldId="340"/>
            <ac:spMk id="2" creationId="{038C2721-14E7-C903-0767-A2999C6932F7}"/>
          </ac:spMkLst>
        </pc:spChg>
        <pc:spChg chg="add">
          <ac:chgData name="Ana Lovick" userId="6eae75d5-deea-4d01-9a51-72a0a537f6d9" providerId="ADAL" clId="{1B17F1A2-2FAD-4E6E-82E0-87390D8E2065}" dt="2025-08-08T12:51:10.891" v="540" actId="22"/>
          <ac:spMkLst>
            <pc:docMk/>
            <pc:sldMk cId="1822005312" sldId="340"/>
            <ac:spMk id="6" creationId="{31B886BD-E672-B80B-85F6-30984A6A7565}"/>
          </ac:spMkLst>
        </pc:spChg>
      </pc:sldChg>
      <pc:sldChg chg="modSp add mod">
        <pc:chgData name="Ana Lovick" userId="6eae75d5-deea-4d01-9a51-72a0a537f6d9" providerId="ADAL" clId="{1B17F1A2-2FAD-4E6E-82E0-87390D8E2065}" dt="2025-08-08T13:43:56.804" v="1191" actId="20577"/>
        <pc:sldMkLst>
          <pc:docMk/>
          <pc:sldMk cId="3140095006" sldId="341"/>
        </pc:sldMkLst>
        <pc:graphicFrameChg chg="mod modGraphic">
          <ac:chgData name="Ana Lovick" userId="6eae75d5-deea-4d01-9a51-72a0a537f6d9" providerId="ADAL" clId="{1B17F1A2-2FAD-4E6E-82E0-87390D8E2065}" dt="2025-08-08T13:43:56.804" v="1191" actId="20577"/>
          <ac:graphicFrameMkLst>
            <pc:docMk/>
            <pc:sldMk cId="3140095006" sldId="341"/>
            <ac:graphicFrameMk id="5" creationId="{2B27EBB6-5803-62AF-AD1E-26E09FE8A1B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en-GB" dirty="0"/>
          </a:p>
        </p:txBody>
      </p:sp>
      <p:sp>
        <p:nvSpPr>
          <p:cNvPr id="3" name="Date Placeholder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AEA3F3DB-661F-4333-A0CB-545784DD0186}" type="datetimeFigureOut">
              <a:rPr lang="en-GB" smtClean="0"/>
              <a:t>18/08/2025</a:t>
            </a:fld>
            <a:endParaRPr lang="en-GB" dirty="0"/>
          </a:p>
        </p:txBody>
      </p:sp>
      <p:sp>
        <p:nvSpPr>
          <p:cNvPr id="4" name="Slide Image Placeholder 3"/>
          <p:cNvSpPr>
            <a:spLocks noGrp="1" noRot="1" noChangeAspect="1"/>
          </p:cNvSpPr>
          <p:nvPr>
            <p:ph type="sldImg" idx="2"/>
          </p:nvPr>
        </p:nvSpPr>
        <p:spPr>
          <a:xfrm>
            <a:off x="995363" y="768350"/>
            <a:ext cx="5113337" cy="3836988"/>
          </a:xfrm>
          <a:prstGeom prst="rect">
            <a:avLst/>
          </a:prstGeom>
          <a:noFill/>
          <a:ln w="12700">
            <a:solidFill>
              <a:prstClr val="black"/>
            </a:solidFill>
          </a:ln>
        </p:spPr>
        <p:txBody>
          <a:bodyPr vert="horz" lIns="99075" tIns="49538" rIns="99075" bIns="49538" rtlCol="0" anchor="ctr"/>
          <a:lstStyle/>
          <a:p>
            <a:endParaRPr lang="en-GB" dirty="0"/>
          </a:p>
        </p:txBody>
      </p:sp>
      <p:sp>
        <p:nvSpPr>
          <p:cNvPr id="5" name="Notes Placeholder 4"/>
          <p:cNvSpPr>
            <a:spLocks noGrp="1"/>
          </p:cNvSpPr>
          <p:nvPr>
            <p:ph type="body" sz="quarter" idx="3"/>
          </p:nvPr>
        </p:nvSpPr>
        <p:spPr>
          <a:xfrm>
            <a:off x="710407" y="4861441"/>
            <a:ext cx="5683250" cy="4605576"/>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en-GB" dirty="0"/>
          </a:p>
        </p:txBody>
      </p:sp>
      <p:sp>
        <p:nvSpPr>
          <p:cNvPr id="7" name="Slide Number Placeholder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9FAD2273-74D6-40EF-A458-75E4AFD88CD9}" type="slidenum">
              <a:rPr lang="en-GB" smtClean="0"/>
              <a:t>‹#›</a:t>
            </a:fld>
            <a:endParaRPr lang="en-GB" dirty="0"/>
          </a:p>
        </p:txBody>
      </p:sp>
    </p:spTree>
    <p:extLst>
      <p:ext uri="{BB962C8B-B14F-4D97-AF65-F5344CB8AC3E}">
        <p14:creationId xmlns:p14="http://schemas.microsoft.com/office/powerpoint/2010/main" val="2954743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ons.wikimedia.org/wiki/User:MrWalkr"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Bugatti_Tourbillon.jpg"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ommons.wikimedia.org/wiki/User:MrWalkr"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Bugatti_Tourbillon.jpg"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AD2273-74D6-40EF-A458-75E4AFD88CD9}" type="slidenum">
              <a:rPr lang="en-GB" smtClean="0"/>
              <a:t>1</a:t>
            </a:fld>
            <a:endParaRPr lang="en-GB" dirty="0"/>
          </a:p>
        </p:txBody>
      </p:sp>
    </p:spTree>
    <p:extLst>
      <p:ext uri="{BB962C8B-B14F-4D97-AF65-F5344CB8AC3E}">
        <p14:creationId xmlns:p14="http://schemas.microsoft.com/office/powerpoint/2010/main" val="3579416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40C28"/>
                </a:solidFill>
                <a:effectLst/>
                <a:latin typeface="Google Sans"/>
              </a:rPr>
              <a:t>1 mph = 0.44704 m/s, so 47 mph = 21.0109 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40C28"/>
                </a:solidFill>
                <a:effectLst/>
                <a:latin typeface="Google Sans"/>
              </a:rPr>
              <a:t>Distance travelled = 10.505 m (0.0065 Miles)</a:t>
            </a:r>
          </a:p>
          <a:p>
            <a:pPr algn="l" fontAlgn="base"/>
            <a:r>
              <a:rPr lang="en-GB" b="0" i="0" dirty="0">
                <a:solidFill>
                  <a:srgbClr val="424242"/>
                </a:solidFill>
                <a:effectLst/>
                <a:latin typeface="Calibri (body)"/>
              </a:rPr>
              <a:t>Discuss the relationship of weight to top speed.</a:t>
            </a:r>
          </a:p>
          <a:p>
            <a:pPr algn="l" fontAlgn="base"/>
            <a:r>
              <a:rPr lang="en-GB" b="0" i="0" dirty="0">
                <a:solidFill>
                  <a:srgbClr val="424242"/>
                </a:solidFill>
                <a:effectLst/>
                <a:latin typeface="Calibri (body)"/>
              </a:rPr>
              <a:t>Discuss the pace of development and the factors that were influential.</a:t>
            </a:r>
          </a:p>
        </p:txBody>
      </p:sp>
      <p:sp>
        <p:nvSpPr>
          <p:cNvPr id="4" name="Slide Number Placeholder 3"/>
          <p:cNvSpPr>
            <a:spLocks noGrp="1"/>
          </p:cNvSpPr>
          <p:nvPr>
            <p:ph type="sldNum" sz="quarter" idx="5"/>
          </p:nvPr>
        </p:nvSpPr>
        <p:spPr/>
        <p:txBody>
          <a:bodyPr/>
          <a:lstStyle/>
          <a:p>
            <a:fld id="{36FFA728-7C25-4CCC-8013-DCE6384EC718}" type="slidenum">
              <a:rPr lang="en-GB" smtClean="0"/>
              <a:t>10</a:t>
            </a:fld>
            <a:endParaRPr lang="en-GB"/>
          </a:p>
        </p:txBody>
      </p:sp>
    </p:spTree>
    <p:extLst>
      <p:ext uri="{BB962C8B-B14F-4D97-AF65-F5344CB8AC3E}">
        <p14:creationId xmlns:p14="http://schemas.microsoft.com/office/powerpoint/2010/main" val="2923029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40C28"/>
                </a:solidFill>
                <a:effectLst/>
                <a:latin typeface="Google Sans"/>
              </a:rPr>
              <a:t>1 mph = 0.44704 m/s, so 90 mph = 40.2336 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40C28"/>
                </a:solidFill>
                <a:effectLst/>
                <a:latin typeface="Google Sans"/>
              </a:rPr>
              <a:t>Distance travelled = 20.117 m (0.0125 Miles)</a:t>
            </a:r>
          </a:p>
          <a:p>
            <a:pPr algn="l" fontAlgn="base"/>
            <a:r>
              <a:rPr lang="en-GB" b="0" i="0" dirty="0">
                <a:solidFill>
                  <a:srgbClr val="424242"/>
                </a:solidFill>
                <a:effectLst/>
                <a:latin typeface="Calibri (body)"/>
              </a:rPr>
              <a:t>Discuss the relationship of weight to top speed.</a:t>
            </a:r>
          </a:p>
          <a:p>
            <a:pPr algn="l" fontAlgn="base"/>
            <a:r>
              <a:rPr lang="en-GB" b="0" i="0" dirty="0">
                <a:solidFill>
                  <a:srgbClr val="424242"/>
                </a:solidFill>
                <a:effectLst/>
                <a:latin typeface="Calibri (body)"/>
              </a:rPr>
              <a:t>Discuss the pace of development and the factors that were influential.</a:t>
            </a:r>
          </a:p>
        </p:txBody>
      </p:sp>
      <p:sp>
        <p:nvSpPr>
          <p:cNvPr id="4" name="Slide Number Placeholder 3"/>
          <p:cNvSpPr>
            <a:spLocks noGrp="1"/>
          </p:cNvSpPr>
          <p:nvPr>
            <p:ph type="sldNum" sz="quarter" idx="5"/>
          </p:nvPr>
        </p:nvSpPr>
        <p:spPr/>
        <p:txBody>
          <a:bodyPr/>
          <a:lstStyle/>
          <a:p>
            <a:fld id="{36FFA728-7C25-4CCC-8013-DCE6384EC718}" type="slidenum">
              <a:rPr lang="en-GB" smtClean="0"/>
              <a:t>11</a:t>
            </a:fld>
            <a:endParaRPr lang="en-GB"/>
          </a:p>
        </p:txBody>
      </p:sp>
    </p:spTree>
    <p:extLst>
      <p:ext uri="{BB962C8B-B14F-4D97-AF65-F5344CB8AC3E}">
        <p14:creationId xmlns:p14="http://schemas.microsoft.com/office/powerpoint/2010/main" val="2818090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40C28"/>
                </a:solidFill>
                <a:effectLst/>
                <a:latin typeface="Calibri (body)"/>
                <a:cs typeface="Segoe UI" panose="020B0502040204020203" pitchFamily="34" charset="0"/>
              </a:rPr>
              <a:t>1 mph = 0.44704 m/s, so 95 mph = 42.4688 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40C28"/>
                </a:solidFill>
                <a:effectLst/>
                <a:latin typeface="Calibri (body)"/>
                <a:cs typeface="Segoe UI" panose="020B0502040204020203" pitchFamily="34" charset="0"/>
              </a:rPr>
              <a:t>Distance travelled = 21.234 m (0.0131 Miles)</a:t>
            </a:r>
          </a:p>
          <a:p>
            <a:pPr algn="l" fontAlgn="base"/>
            <a:r>
              <a:rPr lang="en-GB" b="0" i="0" dirty="0">
                <a:solidFill>
                  <a:srgbClr val="424242"/>
                </a:solidFill>
                <a:effectLst/>
                <a:latin typeface="Calibri (body)"/>
                <a:cs typeface="Segoe UI" panose="020B0502040204020203" pitchFamily="34" charset="0"/>
              </a:rPr>
              <a:t>Discuss the relationship of weight to top speed.</a:t>
            </a:r>
          </a:p>
          <a:p>
            <a:pPr algn="l" fontAlgn="base"/>
            <a:r>
              <a:rPr lang="en-GB" b="0" i="0" dirty="0">
                <a:solidFill>
                  <a:srgbClr val="424242"/>
                </a:solidFill>
                <a:effectLst/>
                <a:latin typeface="Calibri (body)"/>
                <a:cs typeface="Segoe UI" panose="020B0502040204020203" pitchFamily="34" charset="0"/>
              </a:rPr>
              <a:t>Discuss the pace of development and the factors that were influential.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424242"/>
              </a:solidFill>
              <a:effectLst/>
              <a:highlight>
                <a:srgbClr val="FFFFFF"/>
              </a:highligh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36FFA728-7C25-4CCC-8013-DCE6384EC718}" type="slidenum">
              <a:rPr lang="en-GB" smtClean="0"/>
              <a:t>12</a:t>
            </a:fld>
            <a:endParaRPr lang="en-GB"/>
          </a:p>
        </p:txBody>
      </p:sp>
    </p:spTree>
    <p:extLst>
      <p:ext uri="{BB962C8B-B14F-4D97-AF65-F5344CB8AC3E}">
        <p14:creationId xmlns:p14="http://schemas.microsoft.com/office/powerpoint/2010/main" val="898711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D5DCB-AB2C-9311-92E9-4F19C741E6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E35122-DF7D-2936-DEF4-6F3F8AEC4B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821049-9C8D-9676-129B-AEC47EB4502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40C28"/>
                </a:solidFill>
                <a:effectLst/>
                <a:latin typeface="Calibri (body)"/>
                <a:cs typeface="Segoe UI" panose="020B0502040204020203" pitchFamily="34" charset="0"/>
              </a:rPr>
              <a:t>1 mph = 0.44704 m/s, so 276 mph = 123.383 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40C28"/>
                </a:solidFill>
                <a:effectLst/>
                <a:latin typeface="Calibri (body)"/>
                <a:cs typeface="Segoe UI" panose="020B0502040204020203" pitchFamily="34" charset="0"/>
              </a:rPr>
              <a:t>Distance travelled  = 61.692 m  (0.0383 Miles)</a:t>
            </a:r>
          </a:p>
          <a:p>
            <a:pPr algn="l" fontAlgn="base"/>
            <a:r>
              <a:rPr lang="en-GB" b="0" i="0" dirty="0">
                <a:solidFill>
                  <a:srgbClr val="424242"/>
                </a:solidFill>
                <a:effectLst/>
                <a:latin typeface="Calibri (body)"/>
              </a:rPr>
              <a:t>Discuss the relationship of weight to top speed.</a:t>
            </a:r>
          </a:p>
          <a:p>
            <a:pPr algn="l" fontAlgn="base"/>
            <a:r>
              <a:rPr lang="en-GB" b="0" i="0" dirty="0">
                <a:solidFill>
                  <a:srgbClr val="424242"/>
                </a:solidFill>
                <a:effectLst/>
                <a:latin typeface="Calibri (body)"/>
              </a:rPr>
              <a:t>Discuss the pace of development and the factors that were influential.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40C28"/>
              </a:solidFill>
              <a:effectLst/>
              <a:highlight>
                <a:srgbClr val="D3E3FD"/>
              </a:highlight>
              <a:latin typeface="Google Sans"/>
            </a:endParaRPr>
          </a:p>
        </p:txBody>
      </p:sp>
      <p:sp>
        <p:nvSpPr>
          <p:cNvPr id="4" name="Slide Number Placeholder 3">
            <a:extLst>
              <a:ext uri="{FF2B5EF4-FFF2-40B4-BE49-F238E27FC236}">
                <a16:creationId xmlns:a16="http://schemas.microsoft.com/office/drawing/2014/main" id="{74CF9EFE-96CC-507A-CBDC-E5982F4D67B9}"/>
              </a:ext>
            </a:extLst>
          </p:cNvPr>
          <p:cNvSpPr>
            <a:spLocks noGrp="1"/>
          </p:cNvSpPr>
          <p:nvPr>
            <p:ph type="sldNum" sz="quarter" idx="5"/>
          </p:nvPr>
        </p:nvSpPr>
        <p:spPr/>
        <p:txBody>
          <a:bodyPr/>
          <a:lstStyle/>
          <a:p>
            <a:fld id="{36FFA728-7C25-4CCC-8013-DCE6384EC718}" type="slidenum">
              <a:rPr lang="en-GB" smtClean="0"/>
              <a:t>13</a:t>
            </a:fld>
            <a:endParaRPr lang="en-GB"/>
          </a:p>
        </p:txBody>
      </p:sp>
    </p:spTree>
    <p:extLst>
      <p:ext uri="{BB962C8B-B14F-4D97-AF65-F5344CB8AC3E}">
        <p14:creationId xmlns:p14="http://schemas.microsoft.com/office/powerpoint/2010/main" val="3367430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AD2273-74D6-40EF-A458-75E4AFD88CD9}" type="slidenum">
              <a:rPr lang="en-GB" smtClean="0"/>
              <a:t>14</a:t>
            </a:fld>
            <a:endParaRPr lang="en-GB" dirty="0"/>
          </a:p>
        </p:txBody>
      </p:sp>
    </p:spTree>
    <p:extLst>
      <p:ext uri="{BB962C8B-B14F-4D97-AF65-F5344CB8AC3E}">
        <p14:creationId xmlns:p14="http://schemas.microsoft.com/office/powerpoint/2010/main" val="4194955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note, top speeds of non-Bugatti cars are taken from information available via manufacturer websites, and only represents the data from one particular model of that car.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of Bugatti Tourbillon </a:t>
            </a:r>
            <a:r>
              <a:rPr lang="en-GB" sz="1200" dirty="0"/>
              <a:t>initially produced by </a:t>
            </a:r>
            <a:r>
              <a:rPr lang="en-GB" sz="1200" dirty="0" err="1">
                <a:hlinkClick r:id="rId3"/>
              </a:rPr>
              <a:t>MrWalkr</a:t>
            </a:r>
            <a:r>
              <a:rPr lang="en-GB" sz="1200" dirty="0"/>
              <a:t> </a:t>
            </a:r>
            <a:r>
              <a:rPr lang="en-GB" sz="1200" dirty="0">
                <a:hlinkClick r:id="rId4"/>
              </a:rPr>
              <a:t>https://commons.wikimedia.org/wiki/File:Bugatti_Tourbillon.jpg</a:t>
            </a:r>
            <a:r>
              <a:rPr lang="en-GB" sz="1200" dirty="0"/>
              <a:t> used under the following licence </a:t>
            </a:r>
            <a:r>
              <a:rPr lang="en-GB" sz="1200" dirty="0">
                <a:hlinkClick r:id="rId5"/>
              </a:rPr>
              <a:t>https://creativecommons.org/licenses/by-sa/4.0/deed.en</a:t>
            </a:r>
            <a:r>
              <a:rPr lang="en-GB" sz="1200" dirty="0"/>
              <a:t> , no modifications made.</a:t>
            </a:r>
          </a:p>
          <a:p>
            <a:endParaRPr lang="en-GB" dirty="0"/>
          </a:p>
        </p:txBody>
      </p:sp>
      <p:sp>
        <p:nvSpPr>
          <p:cNvPr id="4" name="Slide Number Placeholder 3"/>
          <p:cNvSpPr>
            <a:spLocks noGrp="1"/>
          </p:cNvSpPr>
          <p:nvPr>
            <p:ph type="sldNum" sz="quarter" idx="5"/>
          </p:nvPr>
        </p:nvSpPr>
        <p:spPr/>
        <p:txBody>
          <a:bodyPr/>
          <a:lstStyle/>
          <a:p>
            <a:fld id="{9FAD2273-74D6-40EF-A458-75E4AFD88CD9}" type="slidenum">
              <a:rPr lang="en-GB" smtClean="0"/>
              <a:t>15</a:t>
            </a:fld>
            <a:endParaRPr lang="en-GB" dirty="0"/>
          </a:p>
        </p:txBody>
      </p:sp>
    </p:spTree>
    <p:extLst>
      <p:ext uri="{BB962C8B-B14F-4D97-AF65-F5344CB8AC3E}">
        <p14:creationId xmlns:p14="http://schemas.microsoft.com/office/powerpoint/2010/main" val="2288442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D28DB-EEFB-0776-7274-E5379FF99F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DDA048-3C2A-221F-5DF1-FA12022124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6C80D7-4B96-7F3E-6454-C42B9A47B93F}"/>
              </a:ext>
            </a:extLst>
          </p:cNvPr>
          <p:cNvSpPr>
            <a:spLocks noGrp="1"/>
          </p:cNvSpPr>
          <p:nvPr>
            <p:ph type="body" idx="1"/>
          </p:nvPr>
        </p:nvSpPr>
        <p:spPr/>
        <p:txBody>
          <a:bodyPr/>
          <a:lstStyle/>
          <a:p>
            <a:r>
              <a:rPr lang="en-GB" dirty="0"/>
              <a:t>Please note, top speeds of non-Bugatti cars are taken from information available via manufacturer websites, and only represents the data from one particular model of that car.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of Bugatti Tourbillon </a:t>
            </a:r>
            <a:r>
              <a:rPr lang="en-GB" sz="1200" dirty="0"/>
              <a:t>initially produced by </a:t>
            </a:r>
            <a:r>
              <a:rPr lang="en-GB" sz="1200" dirty="0" err="1">
                <a:hlinkClick r:id="rId3"/>
              </a:rPr>
              <a:t>MrWalkr</a:t>
            </a:r>
            <a:r>
              <a:rPr lang="en-GB" sz="1200" dirty="0"/>
              <a:t> </a:t>
            </a:r>
            <a:r>
              <a:rPr lang="en-GB" sz="1200" dirty="0">
                <a:hlinkClick r:id="rId4"/>
              </a:rPr>
              <a:t>https://commons.wikimedia.org/wiki/File:Bugatti_Tourbillon.jpg</a:t>
            </a:r>
            <a:r>
              <a:rPr lang="en-GB" sz="1200" dirty="0"/>
              <a:t> used under the following licence </a:t>
            </a:r>
            <a:r>
              <a:rPr lang="en-GB" sz="1200" dirty="0">
                <a:hlinkClick r:id="rId5"/>
              </a:rPr>
              <a:t>https://creativecommons.org/licenses/by-sa/4.0/deed.en</a:t>
            </a:r>
            <a:r>
              <a:rPr lang="en-GB" sz="1200" dirty="0"/>
              <a:t> , no modifications made.</a:t>
            </a:r>
          </a:p>
          <a:p>
            <a:endParaRPr lang="en-GB" dirty="0"/>
          </a:p>
        </p:txBody>
      </p:sp>
      <p:sp>
        <p:nvSpPr>
          <p:cNvPr id="4" name="Slide Number Placeholder 3">
            <a:extLst>
              <a:ext uri="{FF2B5EF4-FFF2-40B4-BE49-F238E27FC236}">
                <a16:creationId xmlns:a16="http://schemas.microsoft.com/office/drawing/2014/main" id="{08BE64D1-6BEA-0BCF-E8E8-D7DD2B4A08BA}"/>
              </a:ext>
            </a:extLst>
          </p:cNvPr>
          <p:cNvSpPr>
            <a:spLocks noGrp="1"/>
          </p:cNvSpPr>
          <p:nvPr>
            <p:ph type="sldNum" sz="quarter" idx="5"/>
          </p:nvPr>
        </p:nvSpPr>
        <p:spPr/>
        <p:txBody>
          <a:bodyPr/>
          <a:lstStyle/>
          <a:p>
            <a:fld id="{9FAD2273-74D6-40EF-A458-75E4AFD88CD9}" type="slidenum">
              <a:rPr lang="en-GB" smtClean="0"/>
              <a:t>16</a:t>
            </a:fld>
            <a:endParaRPr lang="en-GB" dirty="0"/>
          </a:p>
        </p:txBody>
      </p:sp>
    </p:spTree>
    <p:extLst>
      <p:ext uri="{BB962C8B-B14F-4D97-AF65-F5344CB8AC3E}">
        <p14:creationId xmlns:p14="http://schemas.microsoft.com/office/powerpoint/2010/main" val="1644098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AD2273-74D6-40EF-A458-75E4AFD88CD9}" type="slidenum">
              <a:rPr lang="en-GB" smtClean="0"/>
              <a:t>17</a:t>
            </a:fld>
            <a:endParaRPr lang="en-GB" dirty="0"/>
          </a:p>
        </p:txBody>
      </p:sp>
    </p:spTree>
    <p:extLst>
      <p:ext uri="{BB962C8B-B14F-4D97-AF65-F5344CB8AC3E}">
        <p14:creationId xmlns:p14="http://schemas.microsoft.com/office/powerpoint/2010/main" val="2811419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Safety Warning</a:t>
            </a:r>
          </a:p>
        </p:txBody>
      </p:sp>
      <p:sp>
        <p:nvSpPr>
          <p:cNvPr id="4" name="Slide Number Placeholder 3"/>
          <p:cNvSpPr>
            <a:spLocks noGrp="1"/>
          </p:cNvSpPr>
          <p:nvPr>
            <p:ph type="sldNum" sz="quarter" idx="10"/>
          </p:nvPr>
        </p:nvSpPr>
        <p:spPr/>
        <p:txBody>
          <a:bodyPr/>
          <a:lstStyle/>
          <a:p>
            <a:fld id="{9FAD2273-74D6-40EF-A458-75E4AFD88CD9}" type="slidenum">
              <a:rPr lang="en-GB" smtClean="0"/>
              <a:t>2</a:t>
            </a:fld>
            <a:endParaRPr lang="en-GB" dirty="0"/>
          </a:p>
        </p:txBody>
      </p:sp>
    </p:spTree>
    <p:extLst>
      <p:ext uri="{BB962C8B-B14F-4D97-AF65-F5344CB8AC3E}">
        <p14:creationId xmlns:p14="http://schemas.microsoft.com/office/powerpoint/2010/main" val="3836724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designs and achievements of Ettore Bugatti with the class.</a:t>
            </a:r>
          </a:p>
          <a:p>
            <a:r>
              <a:rPr lang="en-GB" dirty="0"/>
              <a:t>As a starter or additional main activity learners could use the internet to research the vehicles that he designed.</a:t>
            </a:r>
          </a:p>
          <a:p>
            <a:r>
              <a:rPr lang="en-GB" dirty="0"/>
              <a:t>They could also produce a mood board of his designs.</a:t>
            </a:r>
          </a:p>
        </p:txBody>
      </p:sp>
      <p:sp>
        <p:nvSpPr>
          <p:cNvPr id="4" name="Slide Number Placeholder 3"/>
          <p:cNvSpPr>
            <a:spLocks noGrp="1"/>
          </p:cNvSpPr>
          <p:nvPr>
            <p:ph type="sldNum" sz="quarter" idx="5"/>
          </p:nvPr>
        </p:nvSpPr>
        <p:spPr/>
        <p:txBody>
          <a:bodyPr/>
          <a:lstStyle/>
          <a:p>
            <a:fld id="{36FFA728-7C25-4CCC-8013-DCE6384EC718}" type="slidenum">
              <a:rPr lang="en-GB" smtClean="0"/>
              <a:t>3</a:t>
            </a:fld>
            <a:endParaRPr lang="en-GB"/>
          </a:p>
        </p:txBody>
      </p:sp>
    </p:spTree>
    <p:extLst>
      <p:ext uri="{BB962C8B-B14F-4D97-AF65-F5344CB8AC3E}">
        <p14:creationId xmlns:p14="http://schemas.microsoft.com/office/powerpoint/2010/main" val="2836427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the achievements of Elisabeth Junek with the class.</a:t>
            </a:r>
          </a:p>
          <a:p>
            <a:r>
              <a:rPr lang="en-GB" dirty="0"/>
              <a:t>As a starter or additional main activity learners could use the internet to research her life in racing and her wider influence on females in motorsport.</a:t>
            </a:r>
          </a:p>
        </p:txBody>
      </p:sp>
      <p:sp>
        <p:nvSpPr>
          <p:cNvPr id="4" name="Slide Number Placeholder 3"/>
          <p:cNvSpPr>
            <a:spLocks noGrp="1"/>
          </p:cNvSpPr>
          <p:nvPr>
            <p:ph type="sldNum" sz="quarter" idx="5"/>
          </p:nvPr>
        </p:nvSpPr>
        <p:spPr/>
        <p:txBody>
          <a:bodyPr/>
          <a:lstStyle/>
          <a:p>
            <a:fld id="{36FFA728-7C25-4CCC-8013-DCE6384EC718}" type="slidenum">
              <a:rPr lang="en-GB" smtClean="0"/>
              <a:t>4</a:t>
            </a:fld>
            <a:endParaRPr lang="en-GB"/>
          </a:p>
        </p:txBody>
      </p:sp>
    </p:spTree>
    <p:extLst>
      <p:ext uri="{BB962C8B-B14F-4D97-AF65-F5344CB8AC3E}">
        <p14:creationId xmlns:p14="http://schemas.microsoft.com/office/powerpoint/2010/main" val="3107629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6FFA728-7C25-4CCC-8013-DCE6384EC718}" type="slidenum">
              <a:rPr lang="en-GB" smtClean="0"/>
              <a:t>5</a:t>
            </a:fld>
            <a:endParaRPr lang="en-GB"/>
          </a:p>
        </p:txBody>
      </p:sp>
    </p:spTree>
    <p:extLst>
      <p:ext uri="{BB962C8B-B14F-4D97-AF65-F5344CB8AC3E}">
        <p14:creationId xmlns:p14="http://schemas.microsoft.com/office/powerpoint/2010/main" val="450657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40C28"/>
                </a:solidFill>
                <a:effectLst/>
                <a:latin typeface="Google Sans"/>
              </a:rPr>
              <a:t>1 mph = 0.44704 m/s</a:t>
            </a:r>
          </a:p>
        </p:txBody>
      </p:sp>
      <p:sp>
        <p:nvSpPr>
          <p:cNvPr id="4" name="Slide Number Placeholder 3"/>
          <p:cNvSpPr>
            <a:spLocks noGrp="1"/>
          </p:cNvSpPr>
          <p:nvPr>
            <p:ph type="sldNum" sz="quarter" idx="5"/>
          </p:nvPr>
        </p:nvSpPr>
        <p:spPr/>
        <p:txBody>
          <a:bodyPr/>
          <a:lstStyle/>
          <a:p>
            <a:fld id="{36FFA728-7C25-4CCC-8013-DCE6384EC718}" type="slidenum">
              <a:rPr lang="en-GB" smtClean="0"/>
              <a:t>6</a:t>
            </a:fld>
            <a:endParaRPr lang="en-GB"/>
          </a:p>
        </p:txBody>
      </p:sp>
    </p:spTree>
    <p:extLst>
      <p:ext uri="{BB962C8B-B14F-4D97-AF65-F5344CB8AC3E}">
        <p14:creationId xmlns:p14="http://schemas.microsoft.com/office/powerpoint/2010/main" val="3977474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40C28"/>
                </a:solidFill>
                <a:effectLst/>
                <a:latin typeface="Google Sans"/>
              </a:rPr>
              <a:t>1 mph = 0.44704 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40C28"/>
                </a:solidFill>
                <a:effectLst/>
                <a:latin typeface="Google Sans"/>
              </a:rPr>
              <a:t>This car was one of the vehicles driven by Elisabeth Junek.</a:t>
            </a:r>
            <a:endParaRPr lang="en-GB" b="0" i="0" dirty="0">
              <a:solidFill>
                <a:srgbClr val="424242"/>
              </a:solidFill>
              <a:effectLst/>
              <a:latin typeface="Segoe UI" panose="020B0502040204020203" pitchFamily="34" charset="0"/>
            </a:endParaRPr>
          </a:p>
          <a:p>
            <a:r>
              <a:rPr lang="en-GB" b="0" i="0" dirty="0">
                <a:solidFill>
                  <a:srgbClr val="424242"/>
                </a:solidFill>
                <a:effectLst/>
                <a:latin typeface="Calibri (body)"/>
              </a:rPr>
              <a:t>It is believed that the 1924 Type 35 Bugatti had a top speed of 90-100 mph, possibly up to 118 mph with some attention.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40C28"/>
                </a:solidFill>
                <a:effectLst/>
                <a:latin typeface="Calibri (body)"/>
                <a:cs typeface="Segoe UI" panose="020B0502040204020203" pitchFamily="34" charset="0"/>
              </a:rPr>
              <a:t>This and subsequent questions in this presentation assume that the vehicles are starting the time period having already reached their stop speed.</a:t>
            </a:r>
            <a:endParaRPr lang="en-GB" dirty="0">
              <a:latin typeface="Calibri (body)"/>
              <a:cs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36FFA728-7C25-4CCC-8013-DCE6384EC718}" type="slidenum">
              <a:rPr lang="en-GB" smtClean="0"/>
              <a:t>7</a:t>
            </a:fld>
            <a:endParaRPr lang="en-GB"/>
          </a:p>
        </p:txBody>
      </p:sp>
    </p:spTree>
    <p:extLst>
      <p:ext uri="{BB962C8B-B14F-4D97-AF65-F5344CB8AC3E}">
        <p14:creationId xmlns:p14="http://schemas.microsoft.com/office/powerpoint/2010/main" val="38832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40C28"/>
                </a:solidFill>
                <a:effectLst/>
                <a:latin typeface="Google Sans"/>
              </a:rPr>
              <a:t>1 mph = 0.44704 m/s</a:t>
            </a:r>
          </a:p>
          <a:p>
            <a:pPr algn="l" fontAlgn="base"/>
            <a:r>
              <a:rPr lang="en-GB" b="0" i="0" dirty="0">
                <a:solidFill>
                  <a:srgbClr val="424242"/>
                </a:solidFill>
                <a:effectLst/>
                <a:latin typeface="Calibri (body)"/>
              </a:rPr>
              <a:t>Discuss the relationship of weight to top speed.</a:t>
            </a:r>
          </a:p>
          <a:p>
            <a:pPr algn="l" fontAlgn="base"/>
            <a:r>
              <a:rPr lang="en-GB" b="0" i="0" dirty="0">
                <a:solidFill>
                  <a:srgbClr val="424242"/>
                </a:solidFill>
                <a:effectLst/>
                <a:latin typeface="Calibri (body)"/>
              </a:rPr>
              <a:t>Discuss the pace of development and the factors that were influential.</a:t>
            </a:r>
          </a:p>
        </p:txBody>
      </p:sp>
      <p:sp>
        <p:nvSpPr>
          <p:cNvPr id="4" name="Slide Number Placeholder 3"/>
          <p:cNvSpPr>
            <a:spLocks noGrp="1"/>
          </p:cNvSpPr>
          <p:nvPr>
            <p:ph type="sldNum" sz="quarter" idx="5"/>
          </p:nvPr>
        </p:nvSpPr>
        <p:spPr/>
        <p:txBody>
          <a:bodyPr/>
          <a:lstStyle/>
          <a:p>
            <a:fld id="{36FFA728-7C25-4CCC-8013-DCE6384EC718}" type="slidenum">
              <a:rPr lang="en-GB" smtClean="0"/>
              <a:t>8</a:t>
            </a:fld>
            <a:endParaRPr lang="en-GB"/>
          </a:p>
        </p:txBody>
      </p:sp>
    </p:spTree>
    <p:extLst>
      <p:ext uri="{BB962C8B-B14F-4D97-AF65-F5344CB8AC3E}">
        <p14:creationId xmlns:p14="http://schemas.microsoft.com/office/powerpoint/2010/main" val="3692608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40C28"/>
                </a:solidFill>
                <a:effectLst/>
                <a:latin typeface="Google Sans"/>
              </a:rPr>
              <a:t>1 mph = 0.44704 m/s, so 75 mph = 33.528 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40C28"/>
                </a:solidFill>
                <a:effectLst/>
                <a:latin typeface="Google Sans"/>
              </a:rPr>
              <a:t>Distance travelled = 16.764 m (0.0104 Miles)</a:t>
            </a:r>
          </a:p>
          <a:p>
            <a:pPr algn="l" fontAlgn="base"/>
            <a:r>
              <a:rPr lang="en-GB" b="0" i="0" dirty="0">
                <a:solidFill>
                  <a:srgbClr val="424242"/>
                </a:solidFill>
                <a:effectLst/>
                <a:latin typeface="Calibri (body)"/>
              </a:rPr>
              <a:t>Discuss the relationship of weight to top speed.</a:t>
            </a:r>
          </a:p>
          <a:p>
            <a:pPr algn="l" fontAlgn="base"/>
            <a:r>
              <a:rPr lang="en-GB" b="0" i="0" dirty="0">
                <a:solidFill>
                  <a:srgbClr val="424242"/>
                </a:solidFill>
                <a:effectLst/>
                <a:latin typeface="Calibri (body)"/>
              </a:rPr>
              <a:t>Discuss the pace of development and the factors that were influential.</a:t>
            </a:r>
          </a:p>
        </p:txBody>
      </p:sp>
      <p:sp>
        <p:nvSpPr>
          <p:cNvPr id="4" name="Slide Number Placeholder 3"/>
          <p:cNvSpPr>
            <a:spLocks noGrp="1"/>
          </p:cNvSpPr>
          <p:nvPr>
            <p:ph type="sldNum" sz="quarter" idx="5"/>
          </p:nvPr>
        </p:nvSpPr>
        <p:spPr/>
        <p:txBody>
          <a:bodyPr/>
          <a:lstStyle/>
          <a:p>
            <a:fld id="{36FFA728-7C25-4CCC-8013-DCE6384EC718}" type="slidenum">
              <a:rPr lang="en-GB" smtClean="0"/>
              <a:t>9</a:t>
            </a:fld>
            <a:endParaRPr lang="en-GB"/>
          </a:p>
        </p:txBody>
      </p:sp>
    </p:spTree>
    <p:extLst>
      <p:ext uri="{BB962C8B-B14F-4D97-AF65-F5344CB8AC3E}">
        <p14:creationId xmlns:p14="http://schemas.microsoft.com/office/powerpoint/2010/main" val="2244963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8/18/2025</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205098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8/18/2025</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3932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8/18/2025</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9175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032933"/>
            <a:ext cx="7886700" cy="657756"/>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8/18/2025</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170365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8/18/2025</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536504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8/18/2025</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542595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8/18/2025</a:t>
            </a:fld>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190213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8/18/2025</a:t>
            </a:fld>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07702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8/18/2025</a:t>
            </a:fld>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1975022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8/18/2025</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55457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718077CC-A630-BB40-BCCA-DBB4138BC4E6}" type="datetimeFigureOut">
              <a:rPr lang="en-US" smtClean="0"/>
              <a:pPr/>
              <a:t>8/18/2025</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67B8013-B29A-C740-B083-32BA12C6CAD1}" type="slidenum">
              <a:rPr lang="en-US" smtClean="0"/>
              <a:pPr/>
              <a:t>‹#›</a:t>
            </a:fld>
            <a:endParaRPr lang="en-US" dirty="0"/>
          </a:p>
        </p:txBody>
      </p:sp>
    </p:spTree>
    <p:extLst>
      <p:ext uri="{BB962C8B-B14F-4D97-AF65-F5344CB8AC3E}">
        <p14:creationId xmlns:p14="http://schemas.microsoft.com/office/powerpoint/2010/main" val="699686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24491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commons.wikimedia.org/wiki/User:MrWalkr"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hyperlink" Target="https://creativecommons.org/licenses/by-sa/4.0/deed.en" TargetMode="External"/><Relationship Id="rId4" Type="http://schemas.openxmlformats.org/officeDocument/2006/relationships/hyperlink" Target="https://commons.wikimedia.org/wiki/File:Bugatti_Tourbillon.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3951" y="1142092"/>
            <a:ext cx="7536097" cy="830997"/>
          </a:xfrm>
          <a:prstGeom prst="rect">
            <a:avLst/>
          </a:prstGeom>
          <a:noFill/>
        </p:spPr>
        <p:txBody>
          <a:bodyPr wrap="square" rtlCol="0">
            <a:spAutoFit/>
          </a:bodyPr>
          <a:lstStyle/>
          <a:p>
            <a:pPr algn="ctr"/>
            <a:r>
              <a:rPr lang="en-GB" sz="4800" b="1" dirty="0">
                <a:cs typeface="Arial"/>
              </a:rPr>
              <a:t>Bugatti – Speed and Distance</a:t>
            </a:r>
            <a:endParaRPr lang="en-US" sz="4800" b="1" dirty="0">
              <a:cs typeface="Arial"/>
            </a:endParaRPr>
          </a:p>
        </p:txBody>
      </p:sp>
      <p:sp>
        <p:nvSpPr>
          <p:cNvPr id="6" name="TextBox 5">
            <a:extLst>
              <a:ext uri="{FF2B5EF4-FFF2-40B4-BE49-F238E27FC236}">
                <a16:creationId xmlns:a16="http://schemas.microsoft.com/office/drawing/2014/main" id="{56DC60A3-752F-4355-B71F-61B141DF7F41}"/>
              </a:ext>
            </a:extLst>
          </p:cNvPr>
          <p:cNvSpPr txBox="1"/>
          <p:nvPr/>
        </p:nvSpPr>
        <p:spPr>
          <a:xfrm>
            <a:off x="655739" y="5361965"/>
            <a:ext cx="7832520" cy="707886"/>
          </a:xfrm>
          <a:prstGeom prst="rect">
            <a:avLst/>
          </a:prstGeom>
          <a:noFill/>
        </p:spPr>
        <p:txBody>
          <a:bodyPr wrap="square" rtlCol="0">
            <a:spAutoFit/>
          </a:bodyPr>
          <a:lstStyle>
            <a:defPPr>
              <a:defRPr lang="en-US"/>
            </a:defPPr>
            <a:lvl1pPr algn="ctr">
              <a:defRPr sz="2400">
                <a:latin typeface="Arial" panose="020B0604020202020204" pitchFamily="34" charset="0"/>
                <a:cs typeface="Arial" panose="020B0604020202020204" pitchFamily="34" charset="0"/>
              </a:defRPr>
            </a:lvl1pPr>
          </a:lstStyle>
          <a:p>
            <a:r>
              <a:rPr lang="en-GB" sz="2000" dirty="0">
                <a:latin typeface="+mn-lt"/>
              </a:rPr>
              <a:t>Calculating the distance travelled by the Bugatti Type 35, and other cars, in a set time  </a:t>
            </a:r>
          </a:p>
        </p:txBody>
      </p:sp>
      <p:pic>
        <p:nvPicPr>
          <p:cNvPr id="7" name="Picture 6" descr="A person driving a car&#10;&#10;Description automatically generated">
            <a:extLst>
              <a:ext uri="{FF2B5EF4-FFF2-40B4-BE49-F238E27FC236}">
                <a16:creationId xmlns:a16="http://schemas.microsoft.com/office/drawing/2014/main" id="{A6F7D69F-7CAE-8CB9-DF98-1FBEEA609EA0}"/>
              </a:ext>
            </a:extLst>
          </p:cNvPr>
          <p:cNvPicPr>
            <a:picLocks noChangeAspect="1"/>
          </p:cNvPicPr>
          <p:nvPr/>
        </p:nvPicPr>
        <p:blipFill>
          <a:blip r:embed="rId3"/>
          <a:stretch>
            <a:fillRect/>
          </a:stretch>
        </p:blipFill>
        <p:spPr>
          <a:xfrm>
            <a:off x="4417394" y="2337922"/>
            <a:ext cx="3922654" cy="2500845"/>
          </a:xfrm>
          <a:prstGeom prst="rect">
            <a:avLst/>
          </a:prstGeom>
        </p:spPr>
      </p:pic>
      <p:pic>
        <p:nvPicPr>
          <p:cNvPr id="9" name="Picture 8" descr="A blue car on a wood floor&#10;&#10;Description automatically generated">
            <a:extLst>
              <a:ext uri="{FF2B5EF4-FFF2-40B4-BE49-F238E27FC236}">
                <a16:creationId xmlns:a16="http://schemas.microsoft.com/office/drawing/2014/main" id="{2EADF603-B5E3-90FB-A345-DC601B637497}"/>
              </a:ext>
            </a:extLst>
          </p:cNvPr>
          <p:cNvPicPr>
            <a:picLocks noChangeAspect="1"/>
          </p:cNvPicPr>
          <p:nvPr/>
        </p:nvPicPr>
        <p:blipFill>
          <a:blip r:embed="rId4"/>
          <a:stretch>
            <a:fillRect/>
          </a:stretch>
        </p:blipFill>
        <p:spPr>
          <a:xfrm>
            <a:off x="803951" y="2337922"/>
            <a:ext cx="3334460" cy="2500845"/>
          </a:xfrm>
          <a:prstGeom prst="rect">
            <a:avLst/>
          </a:prstGeom>
        </p:spPr>
      </p:pic>
      <p:sp>
        <p:nvSpPr>
          <p:cNvPr id="2" name="TextBox 1">
            <a:extLst>
              <a:ext uri="{FF2B5EF4-FFF2-40B4-BE49-F238E27FC236}">
                <a16:creationId xmlns:a16="http://schemas.microsoft.com/office/drawing/2014/main" id="{2B94307A-5E4E-CA08-9A69-0A54EEA189E6}"/>
              </a:ext>
            </a:extLst>
          </p:cNvPr>
          <p:cNvSpPr txBox="1"/>
          <p:nvPr/>
        </p:nvSpPr>
        <p:spPr>
          <a:xfrm>
            <a:off x="803951" y="4945224"/>
            <a:ext cx="3288464" cy="461665"/>
          </a:xfrm>
          <a:prstGeom prst="rect">
            <a:avLst/>
          </a:prstGeom>
          <a:noFill/>
        </p:spPr>
        <p:txBody>
          <a:bodyPr wrap="none" rtlCol="0">
            <a:spAutoFit/>
          </a:bodyPr>
          <a:lstStyle/>
          <a:p>
            <a:pPr algn="ctr"/>
            <a:r>
              <a:rPr lang="en-GB" sz="1200" dirty="0"/>
              <a:t>Bugatti Type 35 on loan from The National Motor </a:t>
            </a:r>
          </a:p>
          <a:p>
            <a:pPr algn="ctr"/>
            <a:r>
              <a:rPr lang="en-GB" sz="1200" dirty="0"/>
              <a:t>Museum Beaulieu</a:t>
            </a:r>
          </a:p>
        </p:txBody>
      </p:sp>
      <p:sp>
        <p:nvSpPr>
          <p:cNvPr id="3" name="TextBox 2">
            <a:extLst>
              <a:ext uri="{FF2B5EF4-FFF2-40B4-BE49-F238E27FC236}">
                <a16:creationId xmlns:a16="http://schemas.microsoft.com/office/drawing/2014/main" id="{5157034E-2C0B-19E3-E6D2-31E587E49A43}"/>
              </a:ext>
            </a:extLst>
          </p:cNvPr>
          <p:cNvSpPr txBox="1"/>
          <p:nvPr/>
        </p:nvSpPr>
        <p:spPr>
          <a:xfrm>
            <a:off x="4837272" y="4950517"/>
            <a:ext cx="3248453" cy="276999"/>
          </a:xfrm>
          <a:prstGeom prst="rect">
            <a:avLst/>
          </a:prstGeom>
          <a:noFill/>
        </p:spPr>
        <p:txBody>
          <a:bodyPr wrap="none" rtlCol="0">
            <a:spAutoFit/>
          </a:bodyPr>
          <a:lstStyle/>
          <a:p>
            <a:r>
              <a:rPr lang="en-GB" sz="1200" dirty="0"/>
              <a:t>Bugatti Type 35 Photo: The Bugatti Trust Archives</a:t>
            </a:r>
          </a:p>
        </p:txBody>
      </p:sp>
    </p:spTree>
    <p:extLst>
      <p:ext uri="{BB962C8B-B14F-4D97-AF65-F5344CB8AC3E}">
        <p14:creationId xmlns:p14="http://schemas.microsoft.com/office/powerpoint/2010/main" val="573508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6" y="1130543"/>
            <a:ext cx="8506564" cy="680519"/>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1909 Bugatti Type 10</a:t>
            </a:r>
          </a:p>
        </p:txBody>
      </p:sp>
      <p:pic>
        <p:nvPicPr>
          <p:cNvPr id="2050" name="Picture 2">
            <a:extLst>
              <a:ext uri="{FF2B5EF4-FFF2-40B4-BE49-F238E27FC236}">
                <a16:creationId xmlns:a16="http://schemas.microsoft.com/office/drawing/2014/main" id="{B0D3C8AA-A66B-152D-9806-C810B999B8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3" y="2039754"/>
            <a:ext cx="2960687" cy="27784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3E7DF04-C71A-80E7-3E95-E2DBFEB8B7F0}"/>
              </a:ext>
            </a:extLst>
          </p:cNvPr>
          <p:cNvSpPr txBox="1"/>
          <p:nvPr/>
        </p:nvSpPr>
        <p:spPr>
          <a:xfrm>
            <a:off x="3699103" y="1905505"/>
            <a:ext cx="5052784" cy="3416320"/>
          </a:xfrm>
          <a:prstGeom prst="rect">
            <a:avLst/>
          </a:prstGeom>
          <a:noFill/>
        </p:spPr>
        <p:txBody>
          <a:bodyPr wrap="square">
            <a:spAutoFit/>
          </a:bodyPr>
          <a:lstStyle/>
          <a:p>
            <a:pPr marL="342900" indent="-342900">
              <a:buFont typeface="Arial" panose="020B0604020202020204" pitchFamily="34" charset="0"/>
              <a:buChar char="•"/>
            </a:pPr>
            <a:r>
              <a:rPr lang="en-GB" sz="2400" dirty="0">
                <a:cs typeface="Arial" panose="020B0604020202020204" pitchFamily="34" charset="0"/>
              </a:rPr>
              <a:t>The first car made by Bugatti in his own factory</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22 brake horsepower (bhp) or 21.7 HP (horsepower)</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b="1" dirty="0">
                <a:cs typeface="Arial" panose="020B0604020202020204" pitchFamily="34" charset="0"/>
              </a:rPr>
              <a:t>Top speed of 47 mph (21.0109 m/s)</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No front brakes</a:t>
            </a:r>
          </a:p>
        </p:txBody>
      </p:sp>
    </p:spTree>
    <p:extLst>
      <p:ext uri="{BB962C8B-B14F-4D97-AF65-F5344CB8AC3E}">
        <p14:creationId xmlns:p14="http://schemas.microsoft.com/office/powerpoint/2010/main" val="42790725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6" y="1130543"/>
            <a:ext cx="8506564" cy="680519"/>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1924 Bugatti Type 35</a:t>
            </a:r>
          </a:p>
        </p:txBody>
      </p:sp>
      <p:sp>
        <p:nvSpPr>
          <p:cNvPr id="2" name="TextBox 1">
            <a:extLst>
              <a:ext uri="{FF2B5EF4-FFF2-40B4-BE49-F238E27FC236}">
                <a16:creationId xmlns:a16="http://schemas.microsoft.com/office/drawing/2014/main" id="{EF5C2065-9A5C-2460-BFBD-5FC5F5C58CFE}"/>
              </a:ext>
            </a:extLst>
          </p:cNvPr>
          <p:cNvSpPr txBox="1"/>
          <p:nvPr/>
        </p:nvSpPr>
        <p:spPr>
          <a:xfrm>
            <a:off x="4395729" y="1811062"/>
            <a:ext cx="4356157" cy="4154984"/>
          </a:xfrm>
          <a:prstGeom prst="rect">
            <a:avLst/>
          </a:prstGeom>
          <a:noFill/>
        </p:spPr>
        <p:txBody>
          <a:bodyPr wrap="square">
            <a:spAutoFit/>
          </a:bodyPr>
          <a:lstStyle/>
          <a:p>
            <a:pPr>
              <a:buFont typeface="Arial" panose="020B0604020202020204" pitchFamily="34" charset="0"/>
              <a:buChar char="•"/>
            </a:pPr>
            <a:r>
              <a:rPr lang="en-GB" sz="2400" dirty="0">
                <a:cs typeface="Arial" panose="020B0604020202020204" pitchFamily="34" charset="0"/>
              </a:rPr>
              <a:t>2 litre engine (0.4399 Imp. Gallons)</a:t>
            </a:r>
          </a:p>
          <a:p>
            <a:pPr>
              <a:buFont typeface="Arial" panose="020B0604020202020204" pitchFamily="34" charset="0"/>
              <a:buChar char="•"/>
            </a:pPr>
            <a:r>
              <a:rPr lang="en-GB" sz="2400" dirty="0">
                <a:cs typeface="Arial" panose="020B0604020202020204" pitchFamily="34" charset="0"/>
              </a:rPr>
              <a:t>90 bhp (88.77 HP) then later models up to 130bhp (128.222 HP)</a:t>
            </a:r>
          </a:p>
          <a:p>
            <a:pPr>
              <a:buFont typeface="Arial" panose="020B0604020202020204" pitchFamily="34" charset="0"/>
              <a:buChar char="•"/>
            </a:pPr>
            <a:r>
              <a:rPr lang="en-GB" sz="2400" dirty="0">
                <a:cs typeface="Arial" panose="020B0604020202020204" pitchFamily="34" charset="0"/>
              </a:rPr>
              <a:t>Weight 750 kg (117st 15.43lb)</a:t>
            </a:r>
          </a:p>
          <a:p>
            <a:pPr>
              <a:buFont typeface="Arial" panose="020B0604020202020204" pitchFamily="34" charset="0"/>
              <a:buChar char="•"/>
            </a:pPr>
            <a:r>
              <a:rPr lang="en-GB" sz="2400" b="1" dirty="0">
                <a:cs typeface="Arial" panose="020B0604020202020204" pitchFamily="34" charset="0"/>
              </a:rPr>
              <a:t>Top speed of 90 mph (40.2336 m/s)</a:t>
            </a:r>
          </a:p>
          <a:p>
            <a:pPr>
              <a:buFont typeface="Arial" panose="020B0604020202020204" pitchFamily="34" charset="0"/>
              <a:buChar char="•"/>
            </a:pPr>
            <a:r>
              <a:rPr lang="en-GB" sz="2400" dirty="0">
                <a:cs typeface="Arial" panose="020B0604020202020204" pitchFamily="34" charset="0"/>
              </a:rPr>
              <a:t>A modern Vauxhall Astra has about the same bhp, but weighs a lot more and is faster</a:t>
            </a:r>
          </a:p>
        </p:txBody>
      </p:sp>
      <p:pic>
        <p:nvPicPr>
          <p:cNvPr id="5" name="Picture 4" descr="A blue car on a wood floor&#10;&#10;Description automatically generated">
            <a:extLst>
              <a:ext uri="{FF2B5EF4-FFF2-40B4-BE49-F238E27FC236}">
                <a16:creationId xmlns:a16="http://schemas.microsoft.com/office/drawing/2014/main" id="{D6D4AB12-3C62-F48F-B12B-99BC1F92296B}"/>
              </a:ext>
            </a:extLst>
          </p:cNvPr>
          <p:cNvPicPr>
            <a:picLocks noChangeAspect="1"/>
          </p:cNvPicPr>
          <p:nvPr/>
        </p:nvPicPr>
        <p:blipFill rotWithShape="1">
          <a:blip r:embed="rId3"/>
          <a:srcRect l="11790" t="34164" r="2905" b="16498"/>
          <a:stretch/>
        </p:blipFill>
        <p:spPr>
          <a:xfrm>
            <a:off x="388926" y="1952740"/>
            <a:ext cx="3930256" cy="1704859"/>
          </a:xfrm>
          <a:prstGeom prst="rect">
            <a:avLst/>
          </a:prstGeom>
        </p:spPr>
      </p:pic>
    </p:spTree>
    <p:extLst>
      <p:ext uri="{BB962C8B-B14F-4D97-AF65-F5344CB8AC3E}">
        <p14:creationId xmlns:p14="http://schemas.microsoft.com/office/powerpoint/2010/main" val="4290560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6" y="1130543"/>
            <a:ext cx="8506564" cy="680519"/>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1939 Bugatti Type 57</a:t>
            </a:r>
          </a:p>
        </p:txBody>
      </p:sp>
      <p:pic>
        <p:nvPicPr>
          <p:cNvPr id="4098" name="Picture 2">
            <a:extLst>
              <a:ext uri="{FF2B5EF4-FFF2-40B4-BE49-F238E27FC236}">
                <a16:creationId xmlns:a16="http://schemas.microsoft.com/office/drawing/2014/main" id="{48ECCB91-707F-5591-3514-8FAC40C4F2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652" y="2006600"/>
            <a:ext cx="3793067" cy="2844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7793A0B-E38C-01B5-A273-F5A96E42F725}"/>
              </a:ext>
            </a:extLst>
          </p:cNvPr>
          <p:cNvSpPr txBox="1"/>
          <p:nvPr/>
        </p:nvSpPr>
        <p:spPr>
          <a:xfrm>
            <a:off x="4128719" y="2023914"/>
            <a:ext cx="5015281" cy="3416320"/>
          </a:xfrm>
          <a:prstGeom prst="rect">
            <a:avLst/>
          </a:prstGeom>
          <a:noFill/>
        </p:spPr>
        <p:txBody>
          <a:bodyPr wrap="square">
            <a:spAutoFit/>
          </a:bodyPr>
          <a:lstStyle/>
          <a:p>
            <a:pPr marL="342900" indent="-342900">
              <a:buFont typeface="Arial" panose="020B0604020202020204" pitchFamily="34" charset="0"/>
              <a:buChar char="•"/>
            </a:pPr>
            <a:r>
              <a:rPr lang="en-GB" sz="2400" dirty="0">
                <a:cs typeface="Arial" panose="020B0604020202020204" pitchFamily="34" charset="0"/>
              </a:rPr>
              <a:t>3.3 litre (0.7258 Imp. Gallon), 8-cylinder engine</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135 bhp (133.15 HP)</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Chassis weight 1,200kg              (188st 13.53lb) </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b="1" dirty="0">
                <a:cs typeface="Arial" panose="020B0604020202020204" pitchFamily="34" charset="0"/>
              </a:rPr>
              <a:t>Top speed of 95 mph (42.4688 m/s)</a:t>
            </a:r>
          </a:p>
        </p:txBody>
      </p:sp>
    </p:spTree>
    <p:extLst>
      <p:ext uri="{BB962C8B-B14F-4D97-AF65-F5344CB8AC3E}">
        <p14:creationId xmlns:p14="http://schemas.microsoft.com/office/powerpoint/2010/main" val="2563398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9285A-6396-AAE2-8294-CD5E67322FD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BC63C66-AF81-82AD-4251-0A7A7059EF0B}"/>
              </a:ext>
            </a:extLst>
          </p:cNvPr>
          <p:cNvSpPr>
            <a:spLocks noGrp="1"/>
          </p:cNvSpPr>
          <p:nvPr>
            <p:ph type="title"/>
          </p:nvPr>
        </p:nvSpPr>
        <p:spPr>
          <a:xfrm>
            <a:off x="231036" y="1130543"/>
            <a:ext cx="8506564" cy="680519"/>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2024 Bugatti Tourbillon</a:t>
            </a:r>
          </a:p>
        </p:txBody>
      </p:sp>
      <p:sp>
        <p:nvSpPr>
          <p:cNvPr id="2" name="TextBox 1">
            <a:extLst>
              <a:ext uri="{FF2B5EF4-FFF2-40B4-BE49-F238E27FC236}">
                <a16:creationId xmlns:a16="http://schemas.microsoft.com/office/drawing/2014/main" id="{038C2721-14E7-C903-0767-A2999C6932F7}"/>
              </a:ext>
            </a:extLst>
          </p:cNvPr>
          <p:cNvSpPr txBox="1"/>
          <p:nvPr/>
        </p:nvSpPr>
        <p:spPr>
          <a:xfrm>
            <a:off x="4190462" y="1916338"/>
            <a:ext cx="4664290" cy="3046988"/>
          </a:xfrm>
          <a:prstGeom prst="rect">
            <a:avLst/>
          </a:prstGeom>
          <a:noFill/>
        </p:spPr>
        <p:txBody>
          <a:bodyPr wrap="square">
            <a:spAutoFit/>
          </a:bodyPr>
          <a:lstStyle/>
          <a:p>
            <a:pPr marL="342900" indent="-342900">
              <a:buFont typeface="Arial" panose="020B0604020202020204" pitchFamily="34" charset="0"/>
              <a:buChar char="•"/>
            </a:pPr>
            <a:r>
              <a:rPr lang="en-GB" sz="2400" dirty="0">
                <a:cs typeface="Arial" panose="020B0604020202020204" pitchFamily="34" charset="0"/>
              </a:rPr>
              <a:t>8.3 litre (1.8257 Imp. Gallon), Cosworth V16 engine</a:t>
            </a:r>
          </a:p>
          <a:p>
            <a:pPr marL="342900" indent="-342900">
              <a:buFont typeface="Arial" panose="020B0604020202020204" pitchFamily="34" charset="0"/>
              <a:buChar char="•"/>
            </a:pPr>
            <a:r>
              <a:rPr lang="en-GB" sz="2400" dirty="0">
                <a:cs typeface="Arial" panose="020B0604020202020204" pitchFamily="34" charset="0"/>
              </a:rPr>
              <a:t>1775 bhp (1750.68 HP)</a:t>
            </a:r>
          </a:p>
          <a:p>
            <a:pPr marL="342900" indent="-342900">
              <a:buFont typeface="Arial" panose="020B0604020202020204" pitchFamily="34" charset="0"/>
              <a:buChar char="•"/>
            </a:pPr>
            <a:r>
              <a:rPr lang="en-GB" sz="2400" dirty="0">
                <a:cs typeface="Arial" panose="020B0604020202020204" pitchFamily="34" charset="0"/>
              </a:rPr>
              <a:t>Weight 1995 kg (314st 1.43 lb)</a:t>
            </a:r>
          </a:p>
          <a:p>
            <a:pPr marL="342900" indent="-342900">
              <a:buFont typeface="Arial" panose="020B0604020202020204" pitchFamily="34" charset="0"/>
              <a:buChar char="•"/>
            </a:pPr>
            <a:r>
              <a:rPr lang="en-GB" sz="2400" b="1" dirty="0">
                <a:cs typeface="Arial" panose="020B0604020202020204" pitchFamily="34" charset="0"/>
              </a:rPr>
              <a:t>Top speed of 276 mph (123.383 m/s) (with speed key)</a:t>
            </a:r>
          </a:p>
          <a:p>
            <a:pPr marL="342900" indent="-342900">
              <a:buFont typeface="Arial" panose="020B0604020202020204" pitchFamily="34" charset="0"/>
              <a:buChar char="•"/>
            </a:pPr>
            <a:r>
              <a:rPr lang="en-GB" sz="2400" dirty="0">
                <a:cs typeface="Arial" panose="020B0604020202020204" pitchFamily="34" charset="0"/>
              </a:rPr>
              <a:t>0-60 mph (0-26.8224 m/s) in 2 seconds</a:t>
            </a:r>
          </a:p>
        </p:txBody>
      </p:sp>
      <p:sp>
        <p:nvSpPr>
          <p:cNvPr id="5" name="TextBox 4">
            <a:extLst>
              <a:ext uri="{FF2B5EF4-FFF2-40B4-BE49-F238E27FC236}">
                <a16:creationId xmlns:a16="http://schemas.microsoft.com/office/drawing/2014/main" id="{123A0328-FD72-A511-98AC-494F9D26327E}"/>
              </a:ext>
            </a:extLst>
          </p:cNvPr>
          <p:cNvSpPr txBox="1"/>
          <p:nvPr/>
        </p:nvSpPr>
        <p:spPr>
          <a:xfrm>
            <a:off x="406401" y="4508682"/>
            <a:ext cx="3655164" cy="1015663"/>
          </a:xfrm>
          <a:prstGeom prst="rect">
            <a:avLst/>
          </a:prstGeom>
          <a:noFill/>
        </p:spPr>
        <p:txBody>
          <a:bodyPr wrap="square">
            <a:spAutoFit/>
          </a:bodyPr>
          <a:lstStyle/>
          <a:p>
            <a:r>
              <a:rPr lang="en-GB" sz="1200" dirty="0"/>
              <a:t>Image initially produced by </a:t>
            </a:r>
            <a:r>
              <a:rPr lang="en-GB" sz="1200" dirty="0" err="1">
                <a:hlinkClick r:id="rId3"/>
              </a:rPr>
              <a:t>MrWalkr</a:t>
            </a:r>
            <a:r>
              <a:rPr lang="en-GB" sz="1200" dirty="0"/>
              <a:t> </a:t>
            </a:r>
            <a:r>
              <a:rPr lang="en-GB" sz="1200" dirty="0">
                <a:hlinkClick r:id="rId4"/>
              </a:rPr>
              <a:t>https://commons.wikimedia.org/wiki/File:Bugatti_Tourbillon.jpg</a:t>
            </a:r>
            <a:r>
              <a:rPr lang="en-GB" sz="1200" dirty="0"/>
              <a:t> used under the following licence </a:t>
            </a:r>
            <a:r>
              <a:rPr lang="en-GB" sz="1200" dirty="0">
                <a:hlinkClick r:id="rId5"/>
              </a:rPr>
              <a:t>https://creativecommons.org/licenses/by-sa/4.0/deed.en</a:t>
            </a:r>
            <a:r>
              <a:rPr lang="en-GB" sz="1200" dirty="0"/>
              <a:t> , no modifications made.</a:t>
            </a:r>
          </a:p>
        </p:txBody>
      </p:sp>
      <p:pic>
        <p:nvPicPr>
          <p:cNvPr id="1026" name="Picture 2">
            <a:extLst>
              <a:ext uri="{FF2B5EF4-FFF2-40B4-BE49-F238E27FC236}">
                <a16:creationId xmlns:a16="http://schemas.microsoft.com/office/drawing/2014/main" id="{27FB6CFD-6371-A21D-2C93-EDE7651568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401" y="2095082"/>
            <a:ext cx="3784060" cy="22231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1B886BD-E672-B80B-85F6-30984A6A7565}"/>
              </a:ext>
            </a:extLst>
          </p:cNvPr>
          <p:cNvSpPr txBox="1"/>
          <p:nvPr/>
        </p:nvSpPr>
        <p:spPr>
          <a:xfrm>
            <a:off x="2286000" y="3244334"/>
            <a:ext cx="4572000" cy="369332"/>
          </a:xfrm>
          <a:prstGeom prst="rect">
            <a:avLst/>
          </a:prstGeom>
          <a:noFill/>
        </p:spPr>
        <p:txBody>
          <a:bodyPr wrap="square">
            <a:spAutoFit/>
          </a:bodyPr>
          <a:lstStyle/>
          <a:p>
            <a:r>
              <a:rPr lang="en-GB" dirty="0"/>
              <a:t>0.439938</a:t>
            </a:r>
          </a:p>
        </p:txBody>
      </p:sp>
    </p:spTree>
    <p:extLst>
      <p:ext uri="{BB962C8B-B14F-4D97-AF65-F5344CB8AC3E}">
        <p14:creationId xmlns:p14="http://schemas.microsoft.com/office/powerpoint/2010/main" val="1822005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1037" y="1955059"/>
            <a:ext cx="8227163" cy="3625934"/>
          </a:xfrm>
        </p:spPr>
        <p:txBody>
          <a:bodyPr>
            <a:normAutofit/>
          </a:bodyPr>
          <a:lstStyle/>
          <a:p>
            <a:pPr marL="0" indent="0">
              <a:buNone/>
            </a:pPr>
            <a:r>
              <a:rPr lang="en-GB" sz="2400" dirty="0"/>
              <a:t>Complete the worksheet to work out how Bugatti cars compare to everyday cars seen today, such as:</a:t>
            </a:r>
          </a:p>
          <a:p>
            <a:pPr marL="0" indent="0">
              <a:buNone/>
            </a:pPr>
            <a:endParaRPr lang="en-GB" sz="1000" dirty="0"/>
          </a:p>
          <a:p>
            <a:r>
              <a:rPr lang="en-GB" sz="2400" dirty="0"/>
              <a:t>Volkswagen Golf</a:t>
            </a:r>
          </a:p>
          <a:p>
            <a:r>
              <a:rPr lang="en-GB" sz="2400" dirty="0"/>
              <a:t>Vauxhall Corsa</a:t>
            </a:r>
          </a:p>
          <a:p>
            <a:r>
              <a:rPr lang="en-GB" sz="2400" dirty="0"/>
              <a:t>Ford Fiesta</a:t>
            </a:r>
          </a:p>
          <a:p>
            <a:r>
              <a:rPr lang="en-GB" sz="2400" dirty="0"/>
              <a:t>Formula 1 car</a:t>
            </a:r>
          </a:p>
        </p:txBody>
      </p:sp>
      <p:sp>
        <p:nvSpPr>
          <p:cNvPr id="6" name="Title 1">
            <a:extLst>
              <a:ext uri="{FF2B5EF4-FFF2-40B4-BE49-F238E27FC236}">
                <a16:creationId xmlns:a16="http://schemas.microsoft.com/office/drawing/2014/main" id="{E91C4E0F-B9C8-EEAB-CB04-DEA93A5F7182}"/>
              </a:ext>
            </a:extLst>
          </p:cNvPr>
          <p:cNvSpPr txBox="1">
            <a:spLocks/>
          </p:cNvSpPr>
          <p:nvPr/>
        </p:nvSpPr>
        <p:spPr>
          <a:xfrm>
            <a:off x="231037" y="1154621"/>
            <a:ext cx="8382385" cy="680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mn-lt"/>
                <a:cs typeface="Arial" panose="020B0604020202020204" pitchFamily="34" charset="0"/>
              </a:rPr>
              <a:t>How Bugatti cars compare to other cars</a:t>
            </a:r>
          </a:p>
        </p:txBody>
      </p:sp>
      <p:pic>
        <p:nvPicPr>
          <p:cNvPr id="6148" name="Picture 4" descr="Free Volkswagen Car photo and picture">
            <a:extLst>
              <a:ext uri="{FF2B5EF4-FFF2-40B4-BE49-F238E27FC236}">
                <a16:creationId xmlns:a16="http://schemas.microsoft.com/office/drawing/2014/main" id="{B5F6ADFC-E5EF-4241-0ABA-843501139B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284" b="24197"/>
          <a:stretch/>
        </p:blipFill>
        <p:spPr bwMode="auto">
          <a:xfrm>
            <a:off x="3814189" y="2983447"/>
            <a:ext cx="3839678" cy="241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357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91C4E0F-B9C8-EEAB-CB04-DEA93A5F7182}"/>
              </a:ext>
            </a:extLst>
          </p:cNvPr>
          <p:cNvSpPr txBox="1">
            <a:spLocks/>
          </p:cNvSpPr>
          <p:nvPr/>
        </p:nvSpPr>
        <p:spPr>
          <a:xfrm>
            <a:off x="106859" y="974000"/>
            <a:ext cx="8382385" cy="5387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latin typeface="+mn-lt"/>
                <a:cs typeface="Arial" panose="020B0604020202020204" pitchFamily="34" charset="0"/>
              </a:rPr>
              <a:t>Worksheet – How Bugatti cars compare to other cars</a:t>
            </a:r>
          </a:p>
        </p:txBody>
      </p:sp>
      <p:graphicFrame>
        <p:nvGraphicFramePr>
          <p:cNvPr id="5" name="Table 4">
            <a:extLst>
              <a:ext uri="{FF2B5EF4-FFF2-40B4-BE49-F238E27FC236}">
                <a16:creationId xmlns:a16="http://schemas.microsoft.com/office/drawing/2014/main" id="{07D3C396-BEFE-FE3F-AAAD-32533B42D57C}"/>
              </a:ext>
            </a:extLst>
          </p:cNvPr>
          <p:cNvGraphicFramePr>
            <a:graphicFrameLocks noGrp="1"/>
          </p:cNvGraphicFramePr>
          <p:nvPr>
            <p:extLst>
              <p:ext uri="{D42A27DB-BD31-4B8C-83A1-F6EECF244321}">
                <p14:modId xmlns:p14="http://schemas.microsoft.com/office/powerpoint/2010/main" val="1678375586"/>
              </p:ext>
            </p:extLst>
          </p:nvPr>
        </p:nvGraphicFramePr>
        <p:xfrm>
          <a:off x="2232185" y="1512711"/>
          <a:ext cx="6590465" cy="4607171"/>
        </p:xfrm>
        <a:graphic>
          <a:graphicData uri="http://schemas.openxmlformats.org/drawingml/2006/table">
            <a:tbl>
              <a:tblPr firstRow="1" bandRow="1">
                <a:tableStyleId>{93296810-A885-4BE3-A3E7-6D5BEEA58F35}</a:tableStyleId>
              </a:tblPr>
              <a:tblGrid>
                <a:gridCol w="1346393">
                  <a:extLst>
                    <a:ext uri="{9D8B030D-6E8A-4147-A177-3AD203B41FA5}">
                      <a16:colId xmlns:a16="http://schemas.microsoft.com/office/drawing/2014/main" val="644784223"/>
                    </a:ext>
                  </a:extLst>
                </a:gridCol>
                <a:gridCol w="1610367">
                  <a:extLst>
                    <a:ext uri="{9D8B030D-6E8A-4147-A177-3AD203B41FA5}">
                      <a16:colId xmlns:a16="http://schemas.microsoft.com/office/drawing/2014/main" val="2515855147"/>
                    </a:ext>
                  </a:extLst>
                </a:gridCol>
                <a:gridCol w="3633705">
                  <a:extLst>
                    <a:ext uri="{9D8B030D-6E8A-4147-A177-3AD203B41FA5}">
                      <a16:colId xmlns:a16="http://schemas.microsoft.com/office/drawing/2014/main" val="963149100"/>
                    </a:ext>
                  </a:extLst>
                </a:gridCol>
              </a:tblGrid>
              <a:tr h="453932">
                <a:tc>
                  <a:txBody>
                    <a:bodyPr/>
                    <a:lstStyle/>
                    <a:p>
                      <a:r>
                        <a:rPr lang="en-GB" sz="1400" dirty="0"/>
                        <a:t>Car</a:t>
                      </a:r>
                    </a:p>
                  </a:txBody>
                  <a:tcPr/>
                </a:tc>
                <a:tc>
                  <a:txBody>
                    <a:bodyPr/>
                    <a:lstStyle/>
                    <a:p>
                      <a:r>
                        <a:rPr lang="en-GB" sz="1400" dirty="0"/>
                        <a:t>Top speed</a:t>
                      </a:r>
                    </a:p>
                  </a:txBody>
                  <a:tcPr/>
                </a:tc>
                <a:tc>
                  <a:txBody>
                    <a:bodyPr/>
                    <a:lstStyle/>
                    <a:p>
                      <a:r>
                        <a:rPr lang="en-GB" sz="1400" dirty="0"/>
                        <a:t>Distance travelled in 0.5 seconds at top speed</a:t>
                      </a:r>
                    </a:p>
                  </a:txBody>
                  <a:tcPr/>
                </a:tc>
                <a:extLst>
                  <a:ext uri="{0D108BD9-81ED-4DB2-BD59-A6C34878D82A}">
                    <a16:rowId xmlns:a16="http://schemas.microsoft.com/office/drawing/2014/main" val="623386557"/>
                  </a:ext>
                </a:extLst>
              </a:tr>
              <a:tr h="6528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Ford Fiesta</a:t>
                      </a:r>
                    </a:p>
                    <a:p>
                      <a:endParaRPr lang="en-GB" sz="1400" dirty="0"/>
                    </a:p>
                  </a:txBody>
                  <a:tcPr/>
                </a:tc>
                <a:tc>
                  <a:txBody>
                    <a:bodyPr/>
                    <a:lstStyle/>
                    <a:p>
                      <a:r>
                        <a:rPr lang="en-GB" sz="1400" dirty="0"/>
                        <a:t>102 mph</a:t>
                      </a:r>
                    </a:p>
                    <a:p>
                      <a:r>
                        <a:rPr lang="en-GB" sz="1400" dirty="0"/>
                        <a:t>45.5981 m/s</a:t>
                      </a:r>
                    </a:p>
                    <a:p>
                      <a:endParaRPr lang="en-GB" sz="1400" dirty="0"/>
                    </a:p>
                  </a:txBody>
                  <a:tcPr/>
                </a:tc>
                <a:tc>
                  <a:txBody>
                    <a:bodyPr/>
                    <a:lstStyle/>
                    <a:p>
                      <a:endParaRPr lang="en-GB" sz="1400"/>
                    </a:p>
                  </a:txBody>
                  <a:tcPr/>
                </a:tc>
                <a:extLst>
                  <a:ext uri="{0D108BD9-81ED-4DB2-BD59-A6C34878D82A}">
                    <a16:rowId xmlns:a16="http://schemas.microsoft.com/office/drawing/2014/main" val="3302126252"/>
                  </a:ext>
                </a:extLst>
              </a:tr>
              <a:tr h="6528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Vauxhall Corsa</a:t>
                      </a:r>
                    </a:p>
                    <a:p>
                      <a:endParaRPr lang="en-GB" sz="1400" dirty="0"/>
                    </a:p>
                  </a:txBody>
                  <a:tcPr/>
                </a:tc>
                <a:tc>
                  <a:txBody>
                    <a:bodyPr/>
                    <a:lstStyle/>
                    <a:p>
                      <a:r>
                        <a:rPr lang="en-GB" sz="1400" dirty="0"/>
                        <a:t>108 mph</a:t>
                      </a:r>
                    </a:p>
                    <a:p>
                      <a:r>
                        <a:rPr lang="en-GB" sz="1400" dirty="0"/>
                        <a:t>48.2803 m/s</a:t>
                      </a:r>
                    </a:p>
                    <a:p>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p>
                  </a:txBody>
                  <a:tcPr/>
                </a:tc>
                <a:extLst>
                  <a:ext uri="{0D108BD9-81ED-4DB2-BD59-A6C34878D82A}">
                    <a16:rowId xmlns:a16="http://schemas.microsoft.com/office/drawing/2014/main" val="2332949760"/>
                  </a:ext>
                </a:extLst>
              </a:tr>
              <a:tr h="6528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Bugatti Type 35</a:t>
                      </a:r>
                    </a:p>
                    <a:p>
                      <a:endParaRPr lang="en-GB" sz="1400" dirty="0"/>
                    </a:p>
                  </a:txBody>
                  <a:tcPr/>
                </a:tc>
                <a:tc>
                  <a:txBody>
                    <a:bodyPr/>
                    <a:lstStyle/>
                    <a:p>
                      <a:r>
                        <a:rPr lang="en-GB" sz="1400" dirty="0"/>
                        <a:t>118 mph</a:t>
                      </a:r>
                    </a:p>
                    <a:p>
                      <a:r>
                        <a:rPr lang="en-GB" sz="1400" dirty="0"/>
                        <a:t>52.7507 m/s</a:t>
                      </a:r>
                    </a:p>
                  </a:txBody>
                  <a:tcPr/>
                </a:tc>
                <a:tc>
                  <a:txBody>
                    <a:bodyPr/>
                    <a:lstStyle/>
                    <a:p>
                      <a:endParaRPr lang="en-GB" sz="1400" dirty="0"/>
                    </a:p>
                  </a:txBody>
                  <a:tcPr/>
                </a:tc>
                <a:extLst>
                  <a:ext uri="{0D108BD9-81ED-4DB2-BD59-A6C34878D82A}">
                    <a16:rowId xmlns:a16="http://schemas.microsoft.com/office/drawing/2014/main" val="655171696"/>
                  </a:ext>
                </a:extLst>
              </a:tr>
              <a:tr h="6528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Volkswagen Golf</a:t>
                      </a:r>
                    </a:p>
                  </a:txBody>
                  <a:tcPr/>
                </a:tc>
                <a:tc>
                  <a:txBody>
                    <a:bodyPr/>
                    <a:lstStyle/>
                    <a:p>
                      <a:r>
                        <a:rPr lang="en-GB" sz="1400" dirty="0"/>
                        <a:t>139 mph</a:t>
                      </a:r>
                    </a:p>
                    <a:p>
                      <a:r>
                        <a:rPr lang="en-GB" sz="1400" dirty="0"/>
                        <a:t>62.1386 m/s</a:t>
                      </a:r>
                    </a:p>
                  </a:txBody>
                  <a:tcPr/>
                </a:tc>
                <a:tc>
                  <a:txBody>
                    <a:bodyPr/>
                    <a:lstStyle/>
                    <a:p>
                      <a:endParaRPr lang="en-GB" sz="1400"/>
                    </a:p>
                  </a:txBody>
                  <a:tcPr/>
                </a:tc>
                <a:extLst>
                  <a:ext uri="{0D108BD9-81ED-4DB2-BD59-A6C34878D82A}">
                    <a16:rowId xmlns:a16="http://schemas.microsoft.com/office/drawing/2014/main" val="2627271818"/>
                  </a:ext>
                </a:extLst>
              </a:tr>
              <a:tr h="6528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Formula 1 car</a:t>
                      </a:r>
                    </a:p>
                    <a:p>
                      <a:endParaRPr lang="en-GB" sz="1400" dirty="0"/>
                    </a:p>
                  </a:txBody>
                  <a:tcPr/>
                </a:tc>
                <a:tc>
                  <a:txBody>
                    <a:bodyPr/>
                    <a:lstStyle/>
                    <a:p>
                      <a:r>
                        <a:rPr lang="en-GB" sz="1400" dirty="0"/>
                        <a:t>220 mph</a:t>
                      </a:r>
                    </a:p>
                    <a:p>
                      <a:r>
                        <a:rPr lang="en-GB" sz="1400" dirty="0"/>
                        <a:t>98.3488 m/s</a:t>
                      </a:r>
                    </a:p>
                  </a:txBody>
                  <a:tcPr/>
                </a:tc>
                <a:tc>
                  <a:txBody>
                    <a:bodyPr/>
                    <a:lstStyle/>
                    <a:p>
                      <a:endParaRPr lang="en-GB" sz="1400"/>
                    </a:p>
                  </a:txBody>
                  <a:tcPr/>
                </a:tc>
                <a:extLst>
                  <a:ext uri="{0D108BD9-81ED-4DB2-BD59-A6C34878D82A}">
                    <a16:rowId xmlns:a16="http://schemas.microsoft.com/office/drawing/2014/main" val="1875116235"/>
                  </a:ext>
                </a:extLst>
              </a:tr>
              <a:tr h="6528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Bugatti Tourbillon</a:t>
                      </a:r>
                    </a:p>
                    <a:p>
                      <a:endParaRPr lang="en-GB" sz="1400" dirty="0"/>
                    </a:p>
                  </a:txBody>
                  <a:tcPr/>
                </a:tc>
                <a:tc>
                  <a:txBody>
                    <a:bodyPr/>
                    <a:lstStyle/>
                    <a:p>
                      <a:r>
                        <a:rPr lang="en-GB" sz="1400" dirty="0"/>
                        <a:t>276 mph</a:t>
                      </a:r>
                    </a:p>
                    <a:p>
                      <a:r>
                        <a:rPr lang="en-GB" sz="1400" dirty="0"/>
                        <a:t>123.383 m/s </a:t>
                      </a:r>
                    </a:p>
                  </a:txBody>
                  <a:tcPr/>
                </a:tc>
                <a:tc>
                  <a:txBody>
                    <a:bodyPr/>
                    <a:lstStyle/>
                    <a:p>
                      <a:endParaRPr lang="en-GB" sz="1400" dirty="0"/>
                    </a:p>
                  </a:txBody>
                  <a:tcPr/>
                </a:tc>
                <a:extLst>
                  <a:ext uri="{0D108BD9-81ED-4DB2-BD59-A6C34878D82A}">
                    <a16:rowId xmlns:a16="http://schemas.microsoft.com/office/drawing/2014/main" val="383226871"/>
                  </a:ext>
                </a:extLst>
              </a:tr>
            </a:tbl>
          </a:graphicData>
        </a:graphic>
      </p:graphicFrame>
      <p:pic>
        <p:nvPicPr>
          <p:cNvPr id="7" name="Picture 4" descr="Free Volkswagen Car photo and picture">
            <a:extLst>
              <a:ext uri="{FF2B5EF4-FFF2-40B4-BE49-F238E27FC236}">
                <a16:creationId xmlns:a16="http://schemas.microsoft.com/office/drawing/2014/main" id="{B438082B-EC3D-56A9-F7BE-1EB8ED4287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08" t="45601" r="8881" b="27938"/>
          <a:stretch/>
        </p:blipFill>
        <p:spPr bwMode="auto">
          <a:xfrm>
            <a:off x="942933" y="4045206"/>
            <a:ext cx="1226685" cy="6805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car on a wood floor&#10;&#10;Description automatically generated">
            <a:extLst>
              <a:ext uri="{FF2B5EF4-FFF2-40B4-BE49-F238E27FC236}">
                <a16:creationId xmlns:a16="http://schemas.microsoft.com/office/drawing/2014/main" id="{D00AEE52-8548-2C45-1935-A43210A5A2AA}"/>
              </a:ext>
            </a:extLst>
          </p:cNvPr>
          <p:cNvPicPr>
            <a:picLocks noChangeAspect="1"/>
          </p:cNvPicPr>
          <p:nvPr/>
        </p:nvPicPr>
        <p:blipFill rotWithShape="1">
          <a:blip r:embed="rId4"/>
          <a:srcRect l="11790" t="34164" r="2905" b="16498"/>
          <a:stretch/>
        </p:blipFill>
        <p:spPr>
          <a:xfrm>
            <a:off x="942933" y="3472272"/>
            <a:ext cx="1249192" cy="572934"/>
          </a:xfrm>
          <a:prstGeom prst="rect">
            <a:avLst/>
          </a:prstGeom>
        </p:spPr>
      </p:pic>
      <p:pic>
        <p:nvPicPr>
          <p:cNvPr id="8194" name="Picture 2" descr="Free Vauxhall Corsa photo and picture">
            <a:extLst>
              <a:ext uri="{FF2B5EF4-FFF2-40B4-BE49-F238E27FC236}">
                <a16:creationId xmlns:a16="http://schemas.microsoft.com/office/drawing/2014/main" id="{03F600D1-BBD8-B727-47A1-9AF0FD29A0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595" y="2705208"/>
            <a:ext cx="1209814" cy="68052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Free Ford Fiesta photo and picture">
            <a:extLst>
              <a:ext uri="{FF2B5EF4-FFF2-40B4-BE49-F238E27FC236}">
                <a16:creationId xmlns:a16="http://schemas.microsoft.com/office/drawing/2014/main" id="{0CC06A35-567F-45A8-0361-64F21C8713F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238" t="57821" r="16333" b="2285"/>
          <a:stretch/>
        </p:blipFill>
        <p:spPr bwMode="auto">
          <a:xfrm>
            <a:off x="974594" y="1932998"/>
            <a:ext cx="1249193" cy="6745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Ferrari Formula 1 photo and picture">
            <a:extLst>
              <a:ext uri="{FF2B5EF4-FFF2-40B4-BE49-F238E27FC236}">
                <a16:creationId xmlns:a16="http://schemas.microsoft.com/office/drawing/2014/main" id="{4CADFE53-59E5-6D8E-566A-B96B78F6E25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5809"/>
          <a:stretch>
            <a:fillRect/>
          </a:stretch>
        </p:blipFill>
        <p:spPr bwMode="auto">
          <a:xfrm>
            <a:off x="942933" y="4746310"/>
            <a:ext cx="1289252" cy="5729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F444A2FD-5F5F-2E13-287A-828BC84B5F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2933" y="5391918"/>
            <a:ext cx="1241476" cy="680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71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598FE-90DA-589B-D547-5D08F119CC7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4890F56-3C12-5256-C377-AD1618FE6E74}"/>
              </a:ext>
            </a:extLst>
          </p:cNvPr>
          <p:cNvSpPr txBox="1">
            <a:spLocks/>
          </p:cNvSpPr>
          <p:nvPr/>
        </p:nvSpPr>
        <p:spPr>
          <a:xfrm>
            <a:off x="106859" y="974000"/>
            <a:ext cx="8382385" cy="5387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a:latin typeface="+mn-lt"/>
                <a:cs typeface="Arial" panose="020B0604020202020204" pitchFamily="34" charset="0"/>
              </a:rPr>
              <a:t>Worksheet – How Bugatti cars compare to other cars</a:t>
            </a:r>
          </a:p>
        </p:txBody>
      </p:sp>
      <p:graphicFrame>
        <p:nvGraphicFramePr>
          <p:cNvPr id="5" name="Table 4">
            <a:extLst>
              <a:ext uri="{FF2B5EF4-FFF2-40B4-BE49-F238E27FC236}">
                <a16:creationId xmlns:a16="http://schemas.microsoft.com/office/drawing/2014/main" id="{2B27EBB6-5803-62AF-AD1E-26E09FE8A1B0}"/>
              </a:ext>
            </a:extLst>
          </p:cNvPr>
          <p:cNvGraphicFramePr>
            <a:graphicFrameLocks noGrp="1"/>
          </p:cNvGraphicFramePr>
          <p:nvPr>
            <p:extLst>
              <p:ext uri="{D42A27DB-BD31-4B8C-83A1-F6EECF244321}">
                <p14:modId xmlns:p14="http://schemas.microsoft.com/office/powerpoint/2010/main" val="1390483614"/>
              </p:ext>
            </p:extLst>
          </p:nvPr>
        </p:nvGraphicFramePr>
        <p:xfrm>
          <a:off x="2232185" y="1512711"/>
          <a:ext cx="6590465" cy="4528544"/>
        </p:xfrm>
        <a:graphic>
          <a:graphicData uri="http://schemas.openxmlformats.org/drawingml/2006/table">
            <a:tbl>
              <a:tblPr firstRow="1" bandRow="1">
                <a:tableStyleId>{93296810-A885-4BE3-A3E7-6D5BEEA58F35}</a:tableStyleId>
              </a:tblPr>
              <a:tblGrid>
                <a:gridCol w="1346393">
                  <a:extLst>
                    <a:ext uri="{9D8B030D-6E8A-4147-A177-3AD203B41FA5}">
                      <a16:colId xmlns:a16="http://schemas.microsoft.com/office/drawing/2014/main" val="644784223"/>
                    </a:ext>
                  </a:extLst>
                </a:gridCol>
                <a:gridCol w="1610367">
                  <a:extLst>
                    <a:ext uri="{9D8B030D-6E8A-4147-A177-3AD203B41FA5}">
                      <a16:colId xmlns:a16="http://schemas.microsoft.com/office/drawing/2014/main" val="2515855147"/>
                    </a:ext>
                  </a:extLst>
                </a:gridCol>
                <a:gridCol w="3633705">
                  <a:extLst>
                    <a:ext uri="{9D8B030D-6E8A-4147-A177-3AD203B41FA5}">
                      <a16:colId xmlns:a16="http://schemas.microsoft.com/office/drawing/2014/main" val="963149100"/>
                    </a:ext>
                  </a:extLst>
                </a:gridCol>
              </a:tblGrid>
              <a:tr h="453932">
                <a:tc>
                  <a:txBody>
                    <a:bodyPr/>
                    <a:lstStyle/>
                    <a:p>
                      <a:r>
                        <a:rPr lang="en-GB" sz="1400" dirty="0"/>
                        <a:t>Car</a:t>
                      </a:r>
                    </a:p>
                  </a:txBody>
                  <a:tcPr/>
                </a:tc>
                <a:tc>
                  <a:txBody>
                    <a:bodyPr/>
                    <a:lstStyle/>
                    <a:p>
                      <a:r>
                        <a:rPr lang="en-GB" sz="1400" dirty="0"/>
                        <a:t>Top speed</a:t>
                      </a:r>
                    </a:p>
                  </a:txBody>
                  <a:tcPr/>
                </a:tc>
                <a:tc>
                  <a:txBody>
                    <a:bodyPr/>
                    <a:lstStyle/>
                    <a:p>
                      <a:r>
                        <a:rPr lang="en-GB" sz="1400" dirty="0"/>
                        <a:t>Distance travelled in 0.5 seconds at top speed</a:t>
                      </a:r>
                    </a:p>
                  </a:txBody>
                  <a:tcPr/>
                </a:tc>
                <a:extLst>
                  <a:ext uri="{0D108BD9-81ED-4DB2-BD59-A6C34878D82A}">
                    <a16:rowId xmlns:a16="http://schemas.microsoft.com/office/drawing/2014/main" val="623386557"/>
                  </a:ext>
                </a:extLst>
              </a:tr>
              <a:tr h="6528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Ford Fiesta</a:t>
                      </a:r>
                    </a:p>
                    <a:p>
                      <a:endParaRPr lang="en-GB" sz="1400" dirty="0"/>
                    </a:p>
                  </a:txBody>
                  <a:tcPr/>
                </a:tc>
                <a:tc>
                  <a:txBody>
                    <a:bodyPr/>
                    <a:lstStyle/>
                    <a:p>
                      <a:r>
                        <a:rPr lang="en-GB" sz="1400" dirty="0"/>
                        <a:t>102 mph</a:t>
                      </a:r>
                    </a:p>
                    <a:p>
                      <a:r>
                        <a:rPr lang="en-GB" sz="1400" dirty="0"/>
                        <a:t>45.5981 m/s</a:t>
                      </a:r>
                    </a:p>
                  </a:txBody>
                  <a:tcPr/>
                </a:tc>
                <a:tc>
                  <a:txBody>
                    <a:bodyPr/>
                    <a:lstStyle/>
                    <a:p>
                      <a:r>
                        <a:rPr lang="en-GB" sz="1400" dirty="0"/>
                        <a:t>22.7991 m (</a:t>
                      </a:r>
                      <a:r>
                        <a:rPr lang="en-GB" sz="1400" b="1" dirty="0"/>
                        <a:t>23 m to nearest metre)</a:t>
                      </a:r>
                    </a:p>
                    <a:p>
                      <a:r>
                        <a:rPr lang="en-GB" sz="1400" b="1" dirty="0"/>
                        <a:t> or 0.0141 miles</a:t>
                      </a:r>
                    </a:p>
                  </a:txBody>
                  <a:tcPr/>
                </a:tc>
                <a:extLst>
                  <a:ext uri="{0D108BD9-81ED-4DB2-BD59-A6C34878D82A}">
                    <a16:rowId xmlns:a16="http://schemas.microsoft.com/office/drawing/2014/main" val="3302126252"/>
                  </a:ext>
                </a:extLst>
              </a:tr>
              <a:tr h="5355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Vauxhall Corsa</a:t>
                      </a:r>
                    </a:p>
                    <a:p>
                      <a:endParaRPr lang="en-GB" sz="1400" dirty="0"/>
                    </a:p>
                  </a:txBody>
                  <a:tcPr/>
                </a:tc>
                <a:tc>
                  <a:txBody>
                    <a:bodyPr/>
                    <a:lstStyle/>
                    <a:p>
                      <a:r>
                        <a:rPr lang="en-GB" sz="1400" dirty="0"/>
                        <a:t>108 mph</a:t>
                      </a:r>
                    </a:p>
                    <a:p>
                      <a:r>
                        <a:rPr lang="en-GB" sz="1400" dirty="0"/>
                        <a:t>48.2803 m/s</a:t>
                      </a:r>
                    </a:p>
                    <a:p>
                      <a:endParaRPr lang="en-GB" sz="1400" dirty="0"/>
                    </a:p>
                  </a:txBody>
                  <a:tcPr/>
                </a:tc>
                <a:tc>
                  <a:txBody>
                    <a:bodyPr/>
                    <a:lstStyle/>
                    <a:p>
                      <a:r>
                        <a:rPr lang="en-GB" sz="1400" dirty="0"/>
                        <a:t>24.1402 m (</a:t>
                      </a:r>
                      <a:r>
                        <a:rPr lang="en-GB" sz="1400" b="1" dirty="0"/>
                        <a:t>24 m to nearest metre)</a:t>
                      </a:r>
                    </a:p>
                    <a:p>
                      <a:r>
                        <a:rPr lang="en-GB" sz="1400" b="1" dirty="0"/>
                        <a:t> or 0.015 miles</a:t>
                      </a:r>
                    </a:p>
                  </a:txBody>
                  <a:tcPr/>
                </a:tc>
                <a:extLst>
                  <a:ext uri="{0D108BD9-81ED-4DB2-BD59-A6C34878D82A}">
                    <a16:rowId xmlns:a16="http://schemas.microsoft.com/office/drawing/2014/main" val="2332949760"/>
                  </a:ext>
                </a:extLst>
              </a:tr>
              <a:tr h="6528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Bugatti Type 35</a:t>
                      </a:r>
                    </a:p>
                    <a:p>
                      <a:endParaRPr lang="en-GB" sz="1400" dirty="0"/>
                    </a:p>
                  </a:txBody>
                  <a:tcPr/>
                </a:tc>
                <a:tc>
                  <a:txBody>
                    <a:bodyPr/>
                    <a:lstStyle/>
                    <a:p>
                      <a:r>
                        <a:rPr lang="en-GB" sz="1400" dirty="0"/>
                        <a:t>118 mph</a:t>
                      </a:r>
                    </a:p>
                    <a:p>
                      <a:r>
                        <a:rPr lang="en-GB" sz="1400" dirty="0"/>
                        <a:t>52.7507 m/s</a:t>
                      </a:r>
                    </a:p>
                  </a:txBody>
                  <a:tcPr/>
                </a:tc>
                <a:tc>
                  <a:txBody>
                    <a:bodyPr/>
                    <a:lstStyle/>
                    <a:p>
                      <a:r>
                        <a:rPr lang="en-GB" sz="1400" dirty="0"/>
                        <a:t>26.3754 m (</a:t>
                      </a:r>
                      <a:r>
                        <a:rPr lang="en-GB" sz="1400" b="1" dirty="0"/>
                        <a:t>26 m to nearest metre)  </a:t>
                      </a:r>
                    </a:p>
                    <a:p>
                      <a:r>
                        <a:rPr lang="en-GB" sz="1400" b="1" dirty="0"/>
                        <a:t>or 0.0163 miles</a:t>
                      </a:r>
                    </a:p>
                  </a:txBody>
                  <a:tcPr/>
                </a:tc>
                <a:extLst>
                  <a:ext uri="{0D108BD9-81ED-4DB2-BD59-A6C34878D82A}">
                    <a16:rowId xmlns:a16="http://schemas.microsoft.com/office/drawing/2014/main" val="655171696"/>
                  </a:ext>
                </a:extLst>
              </a:tr>
              <a:tr h="6528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Volkswagen Golf</a:t>
                      </a:r>
                    </a:p>
                  </a:txBody>
                  <a:tcPr/>
                </a:tc>
                <a:tc>
                  <a:txBody>
                    <a:bodyPr/>
                    <a:lstStyle/>
                    <a:p>
                      <a:r>
                        <a:rPr lang="en-GB" sz="1400" dirty="0"/>
                        <a:t>139 mph</a:t>
                      </a:r>
                    </a:p>
                    <a:p>
                      <a:r>
                        <a:rPr lang="en-GB" sz="1400" dirty="0"/>
                        <a:t>62.1386 m/s</a:t>
                      </a:r>
                    </a:p>
                  </a:txBody>
                  <a:tcPr/>
                </a:tc>
                <a:tc>
                  <a:txBody>
                    <a:bodyPr/>
                    <a:lstStyle/>
                    <a:p>
                      <a:r>
                        <a:rPr lang="en-GB" sz="1400" dirty="0"/>
                        <a:t>31.0693 m (</a:t>
                      </a:r>
                      <a:r>
                        <a:rPr lang="en-GB" sz="1400" b="1" dirty="0"/>
                        <a:t>31 m to nearest metre) </a:t>
                      </a:r>
                    </a:p>
                    <a:p>
                      <a:r>
                        <a:rPr lang="en-GB" sz="1400" b="1" dirty="0"/>
                        <a:t>or 0.0193 miles</a:t>
                      </a:r>
                    </a:p>
                  </a:txBody>
                  <a:tcPr/>
                </a:tc>
                <a:extLst>
                  <a:ext uri="{0D108BD9-81ED-4DB2-BD59-A6C34878D82A}">
                    <a16:rowId xmlns:a16="http://schemas.microsoft.com/office/drawing/2014/main" val="2627271818"/>
                  </a:ext>
                </a:extLst>
              </a:tr>
              <a:tr h="6528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Formula 1 car</a:t>
                      </a:r>
                    </a:p>
                    <a:p>
                      <a:endParaRPr lang="en-GB" sz="1400" dirty="0"/>
                    </a:p>
                  </a:txBody>
                  <a:tcPr/>
                </a:tc>
                <a:tc>
                  <a:txBody>
                    <a:bodyPr/>
                    <a:lstStyle/>
                    <a:p>
                      <a:r>
                        <a:rPr lang="en-GB" sz="1400" dirty="0"/>
                        <a:t>220 mph</a:t>
                      </a:r>
                    </a:p>
                    <a:p>
                      <a:r>
                        <a:rPr lang="en-GB" sz="1400" dirty="0"/>
                        <a:t>98.3488 m/s</a:t>
                      </a:r>
                    </a:p>
                  </a:txBody>
                  <a:tcPr/>
                </a:tc>
                <a:tc>
                  <a:txBody>
                    <a:bodyPr/>
                    <a:lstStyle/>
                    <a:p>
                      <a:r>
                        <a:rPr lang="en-GB" sz="1400" dirty="0"/>
                        <a:t>49.1744 m (</a:t>
                      </a:r>
                      <a:r>
                        <a:rPr lang="en-GB" sz="1400" b="1" dirty="0"/>
                        <a:t>49 m to nearest metre)</a:t>
                      </a:r>
                    </a:p>
                    <a:p>
                      <a:r>
                        <a:rPr lang="en-GB" sz="1400" b="1" dirty="0"/>
                        <a:t>or 0.0305 miles</a:t>
                      </a:r>
                    </a:p>
                  </a:txBody>
                  <a:tcPr/>
                </a:tc>
                <a:extLst>
                  <a:ext uri="{0D108BD9-81ED-4DB2-BD59-A6C34878D82A}">
                    <a16:rowId xmlns:a16="http://schemas.microsoft.com/office/drawing/2014/main" val="1875116235"/>
                  </a:ext>
                </a:extLst>
              </a:tr>
              <a:tr h="6528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Bugatti Tourbillon</a:t>
                      </a:r>
                    </a:p>
                    <a:p>
                      <a:endParaRPr lang="en-GB" sz="1400" dirty="0"/>
                    </a:p>
                  </a:txBody>
                  <a:tcPr/>
                </a:tc>
                <a:tc>
                  <a:txBody>
                    <a:bodyPr/>
                    <a:lstStyle/>
                    <a:p>
                      <a:r>
                        <a:rPr lang="en-GB" sz="1400" dirty="0"/>
                        <a:t>276 mph</a:t>
                      </a:r>
                    </a:p>
                    <a:p>
                      <a:r>
                        <a:rPr lang="en-GB" sz="1400" dirty="0"/>
                        <a:t>123.383 m/s </a:t>
                      </a:r>
                    </a:p>
                  </a:txBody>
                  <a:tcPr/>
                </a:tc>
                <a:tc>
                  <a:txBody>
                    <a:bodyPr/>
                    <a:lstStyle/>
                    <a:p>
                      <a:r>
                        <a:rPr lang="en-GB" sz="1400" dirty="0"/>
                        <a:t>61.692 m (</a:t>
                      </a:r>
                      <a:r>
                        <a:rPr lang="en-GB" sz="1400" b="1" dirty="0"/>
                        <a:t>62 m to nearest metre)</a:t>
                      </a:r>
                    </a:p>
                    <a:p>
                      <a:r>
                        <a:rPr lang="en-GB" sz="1400" b="1" dirty="0"/>
                        <a:t>or 0.0383 miles</a:t>
                      </a:r>
                    </a:p>
                  </a:txBody>
                  <a:tcPr/>
                </a:tc>
                <a:extLst>
                  <a:ext uri="{0D108BD9-81ED-4DB2-BD59-A6C34878D82A}">
                    <a16:rowId xmlns:a16="http://schemas.microsoft.com/office/drawing/2014/main" val="383226871"/>
                  </a:ext>
                </a:extLst>
              </a:tr>
            </a:tbl>
          </a:graphicData>
        </a:graphic>
      </p:graphicFrame>
      <p:pic>
        <p:nvPicPr>
          <p:cNvPr id="7" name="Picture 4" descr="Free Volkswagen Car photo and picture">
            <a:extLst>
              <a:ext uri="{FF2B5EF4-FFF2-40B4-BE49-F238E27FC236}">
                <a16:creationId xmlns:a16="http://schemas.microsoft.com/office/drawing/2014/main" id="{525DC341-B2FC-1A3E-BE08-76B7FD4CBA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208" t="45601" r="8881" b="27938"/>
          <a:stretch/>
        </p:blipFill>
        <p:spPr bwMode="auto">
          <a:xfrm>
            <a:off x="942933" y="4045206"/>
            <a:ext cx="1226685" cy="6805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car on a wood floor&#10;&#10;Description automatically generated">
            <a:extLst>
              <a:ext uri="{FF2B5EF4-FFF2-40B4-BE49-F238E27FC236}">
                <a16:creationId xmlns:a16="http://schemas.microsoft.com/office/drawing/2014/main" id="{7275198F-BA07-06E3-F5C7-CFB8AB27DDDB}"/>
              </a:ext>
            </a:extLst>
          </p:cNvPr>
          <p:cNvPicPr>
            <a:picLocks noChangeAspect="1"/>
          </p:cNvPicPr>
          <p:nvPr/>
        </p:nvPicPr>
        <p:blipFill rotWithShape="1">
          <a:blip r:embed="rId4"/>
          <a:srcRect l="11790" t="34164" r="2905" b="16498"/>
          <a:stretch/>
        </p:blipFill>
        <p:spPr>
          <a:xfrm>
            <a:off x="942933" y="3472272"/>
            <a:ext cx="1249192" cy="572934"/>
          </a:xfrm>
          <a:prstGeom prst="rect">
            <a:avLst/>
          </a:prstGeom>
        </p:spPr>
      </p:pic>
      <p:pic>
        <p:nvPicPr>
          <p:cNvPr id="8194" name="Picture 2" descr="Free Vauxhall Corsa photo and picture">
            <a:extLst>
              <a:ext uri="{FF2B5EF4-FFF2-40B4-BE49-F238E27FC236}">
                <a16:creationId xmlns:a16="http://schemas.microsoft.com/office/drawing/2014/main" id="{E79FD6B5-C5C2-6F79-D25B-FF62BAF834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595" y="2705208"/>
            <a:ext cx="1209814" cy="68052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Free Ford Fiesta photo and picture">
            <a:extLst>
              <a:ext uri="{FF2B5EF4-FFF2-40B4-BE49-F238E27FC236}">
                <a16:creationId xmlns:a16="http://schemas.microsoft.com/office/drawing/2014/main" id="{E2695000-3C4D-910C-014A-2E8B3F08FB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238" t="57821" r="16333" b="2285"/>
          <a:stretch/>
        </p:blipFill>
        <p:spPr bwMode="auto">
          <a:xfrm>
            <a:off x="974594" y="1932998"/>
            <a:ext cx="1249193" cy="6745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Ferrari Formula 1 photo and picture">
            <a:extLst>
              <a:ext uri="{FF2B5EF4-FFF2-40B4-BE49-F238E27FC236}">
                <a16:creationId xmlns:a16="http://schemas.microsoft.com/office/drawing/2014/main" id="{2387E12F-0F80-AF98-D930-559789DDCA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5809"/>
          <a:stretch>
            <a:fillRect/>
          </a:stretch>
        </p:blipFill>
        <p:spPr bwMode="auto">
          <a:xfrm>
            <a:off x="942933" y="4746310"/>
            <a:ext cx="1289252" cy="5729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F50C446B-17EB-BD4C-1050-11BF31C70D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2933" y="5391918"/>
            <a:ext cx="1241476" cy="680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095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1037" y="1955059"/>
            <a:ext cx="8227163" cy="3625934"/>
          </a:xfrm>
        </p:spPr>
        <p:txBody>
          <a:bodyPr>
            <a:normAutofit/>
          </a:bodyPr>
          <a:lstStyle/>
          <a:p>
            <a:r>
              <a:rPr lang="en-GB" sz="2400" dirty="0"/>
              <a:t>Work how far each car would travel in 2, 10, 30 and 60 seconds</a:t>
            </a:r>
          </a:p>
          <a:p>
            <a:endParaRPr lang="en-GB" sz="2400" dirty="0"/>
          </a:p>
          <a:p>
            <a:r>
              <a:rPr lang="en-GB" sz="2400" dirty="0"/>
              <a:t>Compare the performance of Bugatti’s cars to other manufacturers not previously looked at, such </a:t>
            </a:r>
            <a:r>
              <a:rPr lang="en-GB" sz="2400"/>
              <a:t>as Škoda</a:t>
            </a:r>
            <a:r>
              <a:rPr lang="en-GB" sz="2400" dirty="0"/>
              <a:t>, Toyota, Audi, SEAT, Kia or Dacia</a:t>
            </a:r>
          </a:p>
          <a:p>
            <a:endParaRPr lang="en-GB" sz="2400" dirty="0"/>
          </a:p>
          <a:p>
            <a:r>
              <a:rPr lang="en-GB" sz="2400" dirty="0"/>
              <a:t>Explain the difference between maximum speed and maximum velocity, and perform relevant calculations for different Bugatti cars</a:t>
            </a:r>
          </a:p>
        </p:txBody>
      </p:sp>
      <p:sp>
        <p:nvSpPr>
          <p:cNvPr id="6" name="Title 1">
            <a:extLst>
              <a:ext uri="{FF2B5EF4-FFF2-40B4-BE49-F238E27FC236}">
                <a16:creationId xmlns:a16="http://schemas.microsoft.com/office/drawing/2014/main" id="{E91C4E0F-B9C8-EEAB-CB04-DEA93A5F7182}"/>
              </a:ext>
            </a:extLst>
          </p:cNvPr>
          <p:cNvSpPr txBox="1">
            <a:spLocks/>
          </p:cNvSpPr>
          <p:nvPr/>
        </p:nvSpPr>
        <p:spPr>
          <a:xfrm>
            <a:off x="231037" y="1154621"/>
            <a:ext cx="2154811" cy="6805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latin typeface="+mn-lt"/>
                <a:cs typeface="Arial" panose="020B0604020202020204" pitchFamily="34" charset="0"/>
              </a:rPr>
              <a:t>Extension</a:t>
            </a:r>
          </a:p>
        </p:txBody>
      </p:sp>
    </p:spTree>
    <p:extLst>
      <p:ext uri="{BB962C8B-B14F-4D97-AF65-F5344CB8AC3E}">
        <p14:creationId xmlns:p14="http://schemas.microsoft.com/office/powerpoint/2010/main" val="2357824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FF7871-7151-D8E4-3983-3F498EF6082E}"/>
              </a:ext>
            </a:extLst>
          </p:cNvPr>
          <p:cNvSpPr txBox="1"/>
          <p:nvPr/>
        </p:nvSpPr>
        <p:spPr>
          <a:xfrm>
            <a:off x="899592" y="1143759"/>
            <a:ext cx="7344816" cy="4570482"/>
          </a:xfrm>
          <a:prstGeom prst="rect">
            <a:avLst/>
          </a:prstGeom>
          <a:noFill/>
        </p:spPr>
        <p:txBody>
          <a:bodyPr wrap="square">
            <a:spAutoFit/>
          </a:bodyPr>
          <a:lstStyle/>
          <a:p>
            <a:pPr fontAlgn="base"/>
            <a:r>
              <a:rPr lang="en-GB" sz="2000" b="1" u="sng" dirty="0">
                <a:effectLst/>
                <a:latin typeface="Calibri" panose="020F0502020204030204" pitchFamily="34" charset="0"/>
                <a:ea typeface="Times New Roman" panose="02020603050405020304" pitchFamily="18" charset="0"/>
                <a:cs typeface="Calibri" panose="020F0502020204030204" pitchFamily="34" charset="0"/>
              </a:rPr>
              <a:t>Stay safe</a:t>
            </a:r>
            <a:r>
              <a:rPr lang="en-GB" sz="2000" b="1" dirty="0">
                <a:effectLst/>
                <a:latin typeface="Calibri" panose="020F0502020204030204" pitchFamily="34" charset="0"/>
                <a:ea typeface="Times New Roman" panose="02020603050405020304" pitchFamily="18" charset="0"/>
                <a:cs typeface="Calibri" panose="020F0502020204030204" pitchFamily="34" charset="0"/>
              </a:rPr>
              <a:t>  </a:t>
            </a:r>
          </a:p>
          <a:p>
            <a:pPr fontAlgn="base"/>
            <a:endParaRPr lang="en-GB" sz="1100" dirty="0">
              <a:effectLst/>
              <a:latin typeface="Calibri" panose="020F0502020204030204" pitchFamily="34" charset="0"/>
              <a:ea typeface="Times New Roman" panose="02020603050405020304" pitchFamily="18" charset="0"/>
              <a:cs typeface="Calibri" panose="020F0502020204030204" pitchFamily="34" charset="0"/>
            </a:endParaRPr>
          </a:p>
          <a:p>
            <a:pPr fontAlgn="base"/>
            <a:r>
              <a:rPr lang="en-GB" sz="2000" dirty="0">
                <a:effectLst/>
                <a:latin typeface="Calibri" panose="020F0502020204030204" pitchFamily="34" charset="0"/>
                <a:ea typeface="Times New Roman" panose="02020603050405020304" pitchFamily="18" charset="0"/>
                <a:cs typeface="Calibri" panose="020F0502020204030204" pitchFamily="34" charset="0"/>
              </a:rPr>
              <a:t>Whether you are a scientist researching a new medicine or an engineer solving climate change, safety always comes first. An adult must always be around and supervising when doing this activity. You are responsible for:</a:t>
            </a:r>
            <a:endParaRPr lang="en-GB" sz="3600" dirty="0">
              <a:effectLst/>
              <a:latin typeface="Calibri" panose="020F0502020204030204" pitchFamily="34" charset="0"/>
              <a:ea typeface="Times New Roman" panose="02020603050405020304" pitchFamily="18" charset="0"/>
              <a:cs typeface="Calibri" panose="020F0502020204030204" pitchFamily="34" charset="0"/>
            </a:endParaRPr>
          </a:p>
          <a:p>
            <a:pPr fontAlgn="base"/>
            <a:r>
              <a:rPr lang="en-GB" sz="2000" dirty="0">
                <a:effectLst/>
                <a:latin typeface="Calibri" panose="020F0502020204030204" pitchFamily="34" charset="0"/>
                <a:ea typeface="Times New Roman" panose="02020603050405020304" pitchFamily="18" charset="0"/>
                <a:cs typeface="Calibri" panose="020F0502020204030204" pitchFamily="34" charset="0"/>
              </a:rPr>
              <a:t> </a:t>
            </a:r>
            <a:endParaRPr lang="en-GB" sz="36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Symbol" panose="05050102010706020507" pitchFamily="18" charset="2"/>
              <a:buChar char=""/>
            </a:pPr>
            <a:r>
              <a:rPr lang="en-GB" sz="2000" dirty="0">
                <a:effectLst/>
                <a:latin typeface="Calibri" panose="020F0502020204030204" pitchFamily="34" charset="0"/>
                <a:ea typeface="Times New Roman" panose="02020603050405020304" pitchFamily="18" charset="0"/>
                <a:cs typeface="Calibri" panose="020F0502020204030204" pitchFamily="34" charset="0"/>
              </a:rPr>
              <a:t>ensuring that any equipment used for this activity is in good working condition</a:t>
            </a:r>
            <a:endParaRPr lang="en-GB" sz="3600" dirty="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Symbol" panose="05050102010706020507" pitchFamily="18" charset="2"/>
              <a:buChar char=""/>
            </a:pPr>
            <a:r>
              <a:rPr lang="en-GB" sz="2000" dirty="0">
                <a:effectLst/>
                <a:latin typeface="Calibri" panose="020F0502020204030204" pitchFamily="34" charset="0"/>
                <a:ea typeface="Times New Roman" panose="02020603050405020304" pitchFamily="18" charset="0"/>
                <a:cs typeface="Calibri" panose="020F0502020204030204" pitchFamily="34" charset="0"/>
              </a:rPr>
              <a:t>behaving sensibly and following any safety instructions so as not to hurt or injure yourself or others </a:t>
            </a:r>
            <a:endParaRPr lang="en-GB" sz="3600" dirty="0">
              <a:effectLst/>
              <a:latin typeface="Calibri" panose="020F0502020204030204" pitchFamily="34" charset="0"/>
              <a:ea typeface="Times New Roman" panose="02020603050405020304" pitchFamily="18" charset="0"/>
              <a:cs typeface="Calibri" panose="020F0502020204030204" pitchFamily="34" charset="0"/>
            </a:endParaRPr>
          </a:p>
          <a:p>
            <a:pPr fontAlgn="base"/>
            <a:r>
              <a:rPr lang="en-US" sz="2000" dirty="0">
                <a:effectLst/>
                <a:latin typeface="Calibri" panose="020F0502020204030204" pitchFamily="34" charset="0"/>
                <a:ea typeface="Times New Roman" panose="02020603050405020304" pitchFamily="18" charset="0"/>
                <a:cs typeface="Calibri" panose="020F0502020204030204" pitchFamily="34" charset="0"/>
              </a:rPr>
              <a:t> </a:t>
            </a:r>
            <a:endParaRPr lang="en-GB" sz="3600" dirty="0">
              <a:effectLst/>
              <a:latin typeface="Calibri" panose="020F0502020204030204" pitchFamily="34" charset="0"/>
              <a:ea typeface="Times New Roman" panose="02020603050405020304" pitchFamily="18" charset="0"/>
              <a:cs typeface="Calibri" panose="020F0502020204030204" pitchFamily="34" charset="0"/>
            </a:endParaRPr>
          </a:p>
          <a:p>
            <a:pPr fontAlgn="base"/>
            <a:r>
              <a:rPr lang="en-GB" sz="2000" dirty="0">
                <a:effectLst/>
                <a:latin typeface="Calibri" panose="020F0502020204030204" pitchFamily="34" charset="0"/>
                <a:ea typeface="Times New Roman" panose="02020603050405020304" pitchFamily="18" charset="0"/>
                <a:cs typeface="Calibri" panose="020F0502020204030204" pitchFamily="34" charset="0"/>
              </a:rPr>
              <a:t>Please note that in the absence of any negligence or other breach of duty by us, this activity is carried out at your own risk. It is important to take extra care at the stages marked with this symbol: ⚠ </a:t>
            </a:r>
            <a:endParaRPr lang="en-GB" sz="36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154751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6" y="1145443"/>
            <a:ext cx="7425540" cy="680519"/>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Ettore Bugatti</a:t>
            </a:r>
          </a:p>
        </p:txBody>
      </p:sp>
      <p:sp>
        <p:nvSpPr>
          <p:cNvPr id="4" name="TextBox 3">
            <a:extLst>
              <a:ext uri="{FF2B5EF4-FFF2-40B4-BE49-F238E27FC236}">
                <a16:creationId xmlns:a16="http://schemas.microsoft.com/office/drawing/2014/main" id="{F235A329-F13A-4775-9DE3-B3855F3CDB81}"/>
              </a:ext>
            </a:extLst>
          </p:cNvPr>
          <p:cNvSpPr txBox="1"/>
          <p:nvPr/>
        </p:nvSpPr>
        <p:spPr>
          <a:xfrm>
            <a:off x="231036" y="1858774"/>
            <a:ext cx="4822227" cy="4154984"/>
          </a:xfrm>
          <a:prstGeom prst="rect">
            <a:avLst/>
          </a:prstGeom>
          <a:noFill/>
        </p:spPr>
        <p:txBody>
          <a:bodyPr wrap="square">
            <a:spAutoFit/>
          </a:bodyPr>
          <a:lstStyle/>
          <a:p>
            <a:pPr marL="342900" indent="-342900">
              <a:buFont typeface="Arial" panose="020B0604020202020204" pitchFamily="34" charset="0"/>
              <a:buChar char="•"/>
            </a:pPr>
            <a:r>
              <a:rPr lang="en-GB" sz="2400" dirty="0">
                <a:cs typeface="Arial" panose="020B0604020202020204" pitchFamily="34" charset="0"/>
              </a:rPr>
              <a:t>Ettore Bugatti was a famous designer, manufacturer and engineer</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He was born in Italy, but received French citizenship in 1946</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He is best known for his racing car designs and for forming Bugatti Automobiles</a:t>
            </a:r>
          </a:p>
          <a:p>
            <a:endParaRPr lang="en-GB" sz="2400" dirty="0">
              <a:cs typeface="Arial" panose="020B0604020202020204" pitchFamily="34" charset="0"/>
            </a:endParaRPr>
          </a:p>
        </p:txBody>
      </p:sp>
      <p:pic>
        <p:nvPicPr>
          <p:cNvPr id="5" name="Picture 4" descr="A person and person in a car&#10;&#10;Description automatically generated">
            <a:extLst>
              <a:ext uri="{FF2B5EF4-FFF2-40B4-BE49-F238E27FC236}">
                <a16:creationId xmlns:a16="http://schemas.microsoft.com/office/drawing/2014/main" id="{5E46B6A5-8884-2EE2-2BBC-293EA8363BFA}"/>
              </a:ext>
            </a:extLst>
          </p:cNvPr>
          <p:cNvPicPr>
            <a:picLocks noChangeAspect="1"/>
          </p:cNvPicPr>
          <p:nvPr/>
        </p:nvPicPr>
        <p:blipFill>
          <a:blip r:embed="rId3"/>
          <a:stretch>
            <a:fillRect/>
          </a:stretch>
        </p:blipFill>
        <p:spPr>
          <a:xfrm>
            <a:off x="5180687" y="1942995"/>
            <a:ext cx="3652445" cy="2682138"/>
          </a:xfrm>
          <a:prstGeom prst="rect">
            <a:avLst/>
          </a:prstGeom>
        </p:spPr>
      </p:pic>
      <p:sp>
        <p:nvSpPr>
          <p:cNvPr id="2" name="TextBox 1">
            <a:extLst>
              <a:ext uri="{FF2B5EF4-FFF2-40B4-BE49-F238E27FC236}">
                <a16:creationId xmlns:a16="http://schemas.microsoft.com/office/drawing/2014/main" id="{C37F4E44-DC36-E304-5953-982DD0D5BF88}"/>
              </a:ext>
            </a:extLst>
          </p:cNvPr>
          <p:cNvSpPr txBox="1"/>
          <p:nvPr/>
        </p:nvSpPr>
        <p:spPr>
          <a:xfrm>
            <a:off x="5701004" y="4742166"/>
            <a:ext cx="2782172" cy="461665"/>
          </a:xfrm>
          <a:prstGeom prst="rect">
            <a:avLst/>
          </a:prstGeom>
          <a:noFill/>
        </p:spPr>
        <p:txBody>
          <a:bodyPr wrap="none" rtlCol="0">
            <a:spAutoFit/>
          </a:bodyPr>
          <a:lstStyle/>
          <a:p>
            <a:pPr algn="ctr"/>
            <a:r>
              <a:rPr lang="en-GB" sz="1200" dirty="0"/>
              <a:t>Ettore Bugatti with son Jean at the wheel </a:t>
            </a:r>
          </a:p>
          <a:p>
            <a:pPr algn="ctr"/>
            <a:r>
              <a:rPr lang="en-GB" sz="1200" dirty="0"/>
              <a:t>of a Bugatti Type 35, 1924.</a:t>
            </a:r>
          </a:p>
        </p:txBody>
      </p:sp>
    </p:spTree>
    <p:extLst>
      <p:ext uri="{BB962C8B-B14F-4D97-AF65-F5344CB8AC3E}">
        <p14:creationId xmlns:p14="http://schemas.microsoft.com/office/powerpoint/2010/main" val="109568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6" y="1074611"/>
            <a:ext cx="7425540" cy="680519"/>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Elisabeth Junek </a:t>
            </a:r>
          </a:p>
        </p:txBody>
      </p:sp>
      <p:sp>
        <p:nvSpPr>
          <p:cNvPr id="4" name="TextBox 3">
            <a:extLst>
              <a:ext uri="{FF2B5EF4-FFF2-40B4-BE49-F238E27FC236}">
                <a16:creationId xmlns:a16="http://schemas.microsoft.com/office/drawing/2014/main" id="{F235A329-F13A-4775-9DE3-B3855F3CDB81}"/>
              </a:ext>
            </a:extLst>
          </p:cNvPr>
          <p:cNvSpPr txBox="1"/>
          <p:nvPr/>
        </p:nvSpPr>
        <p:spPr>
          <a:xfrm>
            <a:off x="283057" y="1737904"/>
            <a:ext cx="5361387" cy="4401205"/>
          </a:xfrm>
          <a:prstGeom prst="rect">
            <a:avLst/>
          </a:prstGeom>
          <a:noFill/>
        </p:spPr>
        <p:txBody>
          <a:bodyPr wrap="square">
            <a:spAutoFit/>
          </a:bodyPr>
          <a:lstStyle/>
          <a:p>
            <a:pPr marL="342900" indent="-342900">
              <a:buFont typeface="Arial" panose="020B0604020202020204" pitchFamily="34" charset="0"/>
              <a:buChar char="•"/>
            </a:pPr>
            <a:r>
              <a:rPr lang="en-GB" sz="2000" dirty="0">
                <a:cs typeface="Arial" panose="020B0604020202020204" pitchFamily="34" charset="0"/>
              </a:rPr>
              <a:t>The most famous female racing driver of the 1920s, dubbed the ‘queen of the steering wheel’</a:t>
            </a:r>
          </a:p>
          <a:p>
            <a:pPr marL="342900" indent="-342900">
              <a:buFont typeface="Arial" panose="020B0604020202020204" pitchFamily="34" charset="0"/>
              <a:buChar char="•"/>
            </a:pPr>
            <a:r>
              <a:rPr lang="en-GB" sz="2000" dirty="0">
                <a:cs typeface="Arial" panose="020B0604020202020204" pitchFamily="34" charset="0"/>
              </a:rPr>
              <a:t>Born in 1900 in the Czech Republic</a:t>
            </a:r>
          </a:p>
          <a:p>
            <a:pPr marL="342900" indent="-342900">
              <a:buFont typeface="Arial" panose="020B0604020202020204" pitchFamily="34" charset="0"/>
              <a:buChar char="•"/>
            </a:pPr>
            <a:r>
              <a:rPr lang="en-GB" sz="2000" dirty="0">
                <a:cs typeface="Arial" panose="020B0604020202020204" pitchFamily="34" charset="0"/>
              </a:rPr>
              <a:t>Drove several Bugatti racing cars, including the Type 35B </a:t>
            </a:r>
          </a:p>
          <a:p>
            <a:pPr marL="342900" indent="-342900">
              <a:buFont typeface="Arial" panose="020B0604020202020204" pitchFamily="34" charset="0"/>
              <a:buChar char="•"/>
            </a:pPr>
            <a:r>
              <a:rPr lang="en-GB" sz="2000" dirty="0">
                <a:cs typeface="Arial" panose="020B0604020202020204" pitchFamily="34" charset="0"/>
              </a:rPr>
              <a:t>In four years she mastered hill climbs, circuit racing and long-distance driving</a:t>
            </a:r>
          </a:p>
          <a:p>
            <a:pPr marL="342900" indent="-342900">
              <a:buFont typeface="Arial" panose="020B0604020202020204" pitchFamily="34" charset="0"/>
              <a:buChar char="•"/>
            </a:pPr>
            <a:r>
              <a:rPr lang="en-GB" sz="2000" dirty="0">
                <a:cs typeface="Arial" panose="020B0604020202020204" pitchFamily="34" charset="0"/>
              </a:rPr>
              <a:t>Her biggest success was at the Targa Florio in Sicily, winning several prizes including best amateur performance</a:t>
            </a:r>
          </a:p>
          <a:p>
            <a:pPr marL="342900" indent="-342900">
              <a:buFont typeface="Arial" panose="020B0604020202020204" pitchFamily="34" charset="0"/>
              <a:buChar char="•"/>
            </a:pPr>
            <a:r>
              <a:rPr lang="en-GB" sz="2000" dirty="0">
                <a:cs typeface="Arial" panose="020B0604020202020204" pitchFamily="34" charset="0"/>
              </a:rPr>
              <a:t>She is also credited for introducing the use of road books researching tracks and circuits before racing.</a:t>
            </a:r>
          </a:p>
        </p:txBody>
      </p:sp>
      <p:pic>
        <p:nvPicPr>
          <p:cNvPr id="5" name="Picture 4" descr="A person wearing a hat and driving a car&#10;&#10;Description automatically generated">
            <a:extLst>
              <a:ext uri="{FF2B5EF4-FFF2-40B4-BE49-F238E27FC236}">
                <a16:creationId xmlns:a16="http://schemas.microsoft.com/office/drawing/2014/main" id="{DA7529B8-AF36-9475-93B8-946D587E6BF0}"/>
              </a:ext>
            </a:extLst>
          </p:cNvPr>
          <p:cNvPicPr>
            <a:picLocks noChangeAspect="1"/>
          </p:cNvPicPr>
          <p:nvPr/>
        </p:nvPicPr>
        <p:blipFill>
          <a:blip r:embed="rId3"/>
          <a:stretch>
            <a:fillRect/>
          </a:stretch>
        </p:blipFill>
        <p:spPr>
          <a:xfrm>
            <a:off x="5696465" y="1878537"/>
            <a:ext cx="3078513" cy="2275774"/>
          </a:xfrm>
          <a:prstGeom prst="rect">
            <a:avLst/>
          </a:prstGeom>
        </p:spPr>
      </p:pic>
    </p:spTree>
    <p:extLst>
      <p:ext uri="{BB962C8B-B14F-4D97-AF65-F5344CB8AC3E}">
        <p14:creationId xmlns:p14="http://schemas.microsoft.com/office/powerpoint/2010/main" val="1125237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6" y="1130543"/>
            <a:ext cx="7425540" cy="680519"/>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Speed, Distance and Time </a:t>
            </a:r>
          </a:p>
        </p:txBody>
      </p:sp>
      <p:sp>
        <p:nvSpPr>
          <p:cNvPr id="4" name="TextBox 3">
            <a:extLst>
              <a:ext uri="{FF2B5EF4-FFF2-40B4-BE49-F238E27FC236}">
                <a16:creationId xmlns:a16="http://schemas.microsoft.com/office/drawing/2014/main" id="{F235A329-F13A-4775-9DE3-B3855F3CDB81}"/>
              </a:ext>
            </a:extLst>
          </p:cNvPr>
          <p:cNvSpPr txBox="1"/>
          <p:nvPr/>
        </p:nvSpPr>
        <p:spPr>
          <a:xfrm>
            <a:off x="295298" y="1821838"/>
            <a:ext cx="5819133" cy="3785652"/>
          </a:xfrm>
          <a:prstGeom prst="rect">
            <a:avLst/>
          </a:prstGeom>
          <a:noFill/>
        </p:spPr>
        <p:txBody>
          <a:bodyPr wrap="square">
            <a:spAutoFit/>
          </a:bodyPr>
          <a:lstStyle/>
          <a:p>
            <a:pPr marL="342900" indent="-342900">
              <a:buFont typeface="Arial" panose="020B0604020202020204" pitchFamily="34" charset="0"/>
              <a:buChar char="•"/>
            </a:pPr>
            <a:r>
              <a:rPr lang="en-GB" sz="2400" dirty="0">
                <a:cs typeface="Arial" panose="020B0604020202020204" pitchFamily="34" charset="0"/>
              </a:rPr>
              <a:t>We can calculate the distance travelled by an object in a set time if we know its speed</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Speed = Distance / Time</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Or Distance = Speed x Time</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Use the triangle to help – cover up the quantity that you want to work out</a:t>
            </a:r>
          </a:p>
        </p:txBody>
      </p:sp>
      <p:grpSp>
        <p:nvGrpSpPr>
          <p:cNvPr id="2" name="Group 1">
            <a:extLst>
              <a:ext uri="{FF2B5EF4-FFF2-40B4-BE49-F238E27FC236}">
                <a16:creationId xmlns:a16="http://schemas.microsoft.com/office/drawing/2014/main" id="{8251E696-5929-CF2E-C366-B9A92D983B3A}"/>
              </a:ext>
            </a:extLst>
          </p:cNvPr>
          <p:cNvGrpSpPr/>
          <p:nvPr/>
        </p:nvGrpSpPr>
        <p:grpSpPr>
          <a:xfrm>
            <a:off x="5841626" y="2119489"/>
            <a:ext cx="2525485" cy="2039757"/>
            <a:chOff x="1844006" y="3429000"/>
            <a:chExt cx="2525485" cy="2039757"/>
          </a:xfrm>
        </p:grpSpPr>
        <p:sp>
          <p:nvSpPr>
            <p:cNvPr id="6" name="Isosceles Triangle 5">
              <a:extLst>
                <a:ext uri="{FF2B5EF4-FFF2-40B4-BE49-F238E27FC236}">
                  <a16:creationId xmlns:a16="http://schemas.microsoft.com/office/drawing/2014/main" id="{3F260690-3EDE-CDE5-3950-79CBE53E1CC5}"/>
                </a:ext>
              </a:extLst>
            </p:cNvPr>
            <p:cNvSpPr/>
            <p:nvPr/>
          </p:nvSpPr>
          <p:spPr>
            <a:xfrm>
              <a:off x="1844006" y="3429000"/>
              <a:ext cx="2525485" cy="2039757"/>
            </a:xfrm>
            <a:prstGeom prst="triangle">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AF565050-5F2B-98D6-4381-4843640FFCB5}"/>
                </a:ext>
              </a:extLst>
            </p:cNvPr>
            <p:cNvCxnSpPr>
              <a:stCxn id="6" idx="1"/>
              <a:endCxn id="6" idx="5"/>
            </p:cNvCxnSpPr>
            <p:nvPr/>
          </p:nvCxnSpPr>
          <p:spPr>
            <a:xfrm>
              <a:off x="2475377" y="4448879"/>
              <a:ext cx="1262743" cy="0"/>
            </a:xfrm>
            <a:prstGeom prst="line">
              <a:avLst/>
            </a:prstGeom>
            <a:ln w="57150"/>
          </p:spPr>
          <p:style>
            <a:lnRef idx="2">
              <a:schemeClr val="dk1"/>
            </a:lnRef>
            <a:fillRef idx="0">
              <a:schemeClr val="dk1"/>
            </a:fillRef>
            <a:effectRef idx="1">
              <a:schemeClr val="dk1"/>
            </a:effectRef>
            <a:fontRef idx="minor">
              <a:schemeClr val="tx1"/>
            </a:fontRef>
          </p:style>
        </p:cxnSp>
        <p:cxnSp>
          <p:nvCxnSpPr>
            <p:cNvPr id="8" name="Straight Connector 7">
              <a:extLst>
                <a:ext uri="{FF2B5EF4-FFF2-40B4-BE49-F238E27FC236}">
                  <a16:creationId xmlns:a16="http://schemas.microsoft.com/office/drawing/2014/main" id="{521E264B-8ACF-A344-933A-9B29C10C73BB}"/>
                </a:ext>
              </a:extLst>
            </p:cNvPr>
            <p:cNvCxnSpPr>
              <a:cxnSpLocks/>
              <a:stCxn id="6" idx="3"/>
            </p:cNvCxnSpPr>
            <p:nvPr/>
          </p:nvCxnSpPr>
          <p:spPr>
            <a:xfrm flipV="1">
              <a:off x="3106749" y="4448879"/>
              <a:ext cx="0" cy="1019878"/>
            </a:xfrm>
            <a:prstGeom prst="line">
              <a:avLst/>
            </a:prstGeom>
            <a:ln w="57150"/>
          </p:spPr>
          <p:style>
            <a:lnRef idx="2">
              <a:schemeClr val="dk1"/>
            </a:lnRef>
            <a:fillRef idx="0">
              <a:schemeClr val="dk1"/>
            </a:fillRef>
            <a:effectRef idx="1">
              <a:schemeClr val="dk1"/>
            </a:effectRef>
            <a:fontRef idx="minor">
              <a:schemeClr val="tx1"/>
            </a:fontRef>
          </p:style>
        </p:cxnSp>
        <p:sp>
          <p:nvSpPr>
            <p:cNvPr id="9" name="TextBox 8">
              <a:extLst>
                <a:ext uri="{FF2B5EF4-FFF2-40B4-BE49-F238E27FC236}">
                  <a16:creationId xmlns:a16="http://schemas.microsoft.com/office/drawing/2014/main" id="{00B166A3-B703-26DC-1384-043457B9E88E}"/>
                </a:ext>
              </a:extLst>
            </p:cNvPr>
            <p:cNvSpPr txBox="1"/>
            <p:nvPr/>
          </p:nvSpPr>
          <p:spPr>
            <a:xfrm>
              <a:off x="2587874" y="3762830"/>
              <a:ext cx="1023257" cy="707886"/>
            </a:xfrm>
            <a:prstGeom prst="rect">
              <a:avLst/>
            </a:prstGeom>
            <a:noFill/>
          </p:spPr>
          <p:txBody>
            <a:bodyPr wrap="square" rtlCol="0">
              <a:spAutoFit/>
            </a:bodyPr>
            <a:lstStyle/>
            <a:p>
              <a:pPr algn="ctr"/>
              <a:r>
                <a:rPr lang="en-GB" sz="4000" dirty="0"/>
                <a:t>D</a:t>
              </a:r>
            </a:p>
          </p:txBody>
        </p:sp>
        <p:sp>
          <p:nvSpPr>
            <p:cNvPr id="10" name="TextBox 9">
              <a:extLst>
                <a:ext uri="{FF2B5EF4-FFF2-40B4-BE49-F238E27FC236}">
                  <a16:creationId xmlns:a16="http://schemas.microsoft.com/office/drawing/2014/main" id="{CA9FEE11-D5D3-B9BC-92E5-C09C696B8A05}"/>
                </a:ext>
              </a:extLst>
            </p:cNvPr>
            <p:cNvSpPr txBox="1"/>
            <p:nvPr/>
          </p:nvSpPr>
          <p:spPr>
            <a:xfrm>
              <a:off x="2105789" y="4631526"/>
              <a:ext cx="1023257" cy="707886"/>
            </a:xfrm>
            <a:prstGeom prst="rect">
              <a:avLst/>
            </a:prstGeom>
            <a:noFill/>
          </p:spPr>
          <p:txBody>
            <a:bodyPr wrap="square" rtlCol="0">
              <a:spAutoFit/>
            </a:bodyPr>
            <a:lstStyle/>
            <a:p>
              <a:pPr algn="ctr"/>
              <a:r>
                <a:rPr lang="en-GB" sz="4000" dirty="0"/>
                <a:t>S</a:t>
              </a:r>
            </a:p>
          </p:txBody>
        </p:sp>
        <p:sp>
          <p:nvSpPr>
            <p:cNvPr id="11" name="TextBox 10">
              <a:extLst>
                <a:ext uri="{FF2B5EF4-FFF2-40B4-BE49-F238E27FC236}">
                  <a16:creationId xmlns:a16="http://schemas.microsoft.com/office/drawing/2014/main" id="{09613557-7EFA-59C0-FA70-123AF67B431D}"/>
                </a:ext>
              </a:extLst>
            </p:cNvPr>
            <p:cNvSpPr txBox="1"/>
            <p:nvPr/>
          </p:nvSpPr>
          <p:spPr>
            <a:xfrm>
              <a:off x="3063374" y="4632058"/>
              <a:ext cx="1023257" cy="707886"/>
            </a:xfrm>
            <a:prstGeom prst="rect">
              <a:avLst/>
            </a:prstGeom>
            <a:noFill/>
          </p:spPr>
          <p:txBody>
            <a:bodyPr wrap="square" rtlCol="0">
              <a:spAutoFit/>
            </a:bodyPr>
            <a:lstStyle/>
            <a:p>
              <a:pPr algn="ctr"/>
              <a:r>
                <a:rPr lang="en-GB" sz="4000" dirty="0"/>
                <a:t>T</a:t>
              </a:r>
            </a:p>
          </p:txBody>
        </p:sp>
      </p:grpSp>
      <p:sp>
        <p:nvSpPr>
          <p:cNvPr id="12" name="TextBox 11">
            <a:extLst>
              <a:ext uri="{FF2B5EF4-FFF2-40B4-BE49-F238E27FC236}">
                <a16:creationId xmlns:a16="http://schemas.microsoft.com/office/drawing/2014/main" id="{BAE15B41-AA6D-8398-05B1-2B7ED140EC45}"/>
              </a:ext>
            </a:extLst>
          </p:cNvPr>
          <p:cNvSpPr txBox="1"/>
          <p:nvPr/>
        </p:nvSpPr>
        <p:spPr>
          <a:xfrm>
            <a:off x="5732925" y="4320056"/>
            <a:ext cx="2728394" cy="1015663"/>
          </a:xfrm>
          <a:prstGeom prst="rect">
            <a:avLst/>
          </a:prstGeom>
          <a:noFill/>
        </p:spPr>
        <p:txBody>
          <a:bodyPr wrap="square">
            <a:spAutoFit/>
          </a:bodyPr>
          <a:lstStyle/>
          <a:p>
            <a:pPr algn="ctr"/>
            <a:r>
              <a:rPr lang="en-GB" sz="2000" b="1" i="0" dirty="0">
                <a:solidFill>
                  <a:srgbClr val="040C28"/>
                </a:solidFill>
                <a:effectLst/>
                <a:latin typeface="Google Sans"/>
              </a:rPr>
              <a:t>1 mph = 0.44704 m/s</a:t>
            </a:r>
          </a:p>
          <a:p>
            <a:pPr algn="ctr"/>
            <a:r>
              <a:rPr lang="en-GB" sz="2000" dirty="0">
                <a:solidFill>
                  <a:srgbClr val="040C28"/>
                </a:solidFill>
                <a:latin typeface="Google Sans"/>
              </a:rPr>
              <a:t>Mph = Mile per hour m/s = metre per second</a:t>
            </a:r>
            <a:endParaRPr lang="en-GB" sz="2000" dirty="0"/>
          </a:p>
        </p:txBody>
      </p:sp>
    </p:spTree>
    <p:extLst>
      <p:ext uri="{BB962C8B-B14F-4D97-AF65-F5344CB8AC3E}">
        <p14:creationId xmlns:p14="http://schemas.microsoft.com/office/powerpoint/2010/main" val="271404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6" y="1130543"/>
            <a:ext cx="8506564" cy="680519"/>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Example 1 – Distance walked in 0.5 seconds</a:t>
            </a:r>
          </a:p>
        </p:txBody>
      </p:sp>
      <p:sp>
        <p:nvSpPr>
          <p:cNvPr id="4" name="TextBox 3">
            <a:extLst>
              <a:ext uri="{FF2B5EF4-FFF2-40B4-BE49-F238E27FC236}">
                <a16:creationId xmlns:a16="http://schemas.microsoft.com/office/drawing/2014/main" id="{F235A329-F13A-4775-9DE3-B3855F3CDB81}"/>
              </a:ext>
            </a:extLst>
          </p:cNvPr>
          <p:cNvSpPr txBox="1"/>
          <p:nvPr/>
        </p:nvSpPr>
        <p:spPr>
          <a:xfrm>
            <a:off x="295298" y="1821838"/>
            <a:ext cx="6150658" cy="3785652"/>
          </a:xfrm>
          <a:prstGeom prst="rect">
            <a:avLst/>
          </a:prstGeom>
          <a:noFill/>
        </p:spPr>
        <p:txBody>
          <a:bodyPr wrap="square">
            <a:spAutoFit/>
          </a:bodyPr>
          <a:lstStyle/>
          <a:p>
            <a:r>
              <a:rPr lang="en-GB" sz="2400" dirty="0">
                <a:cs typeface="Arial" panose="020B0604020202020204" pitchFamily="34" charset="0"/>
              </a:rPr>
              <a:t>If we want to calculate the distance travelled by walking for 0.5 seconds:</a:t>
            </a:r>
          </a:p>
          <a:p>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Normal walking speed is about 3 miles per hour (mph) = 1.341 metres per second (m/s)</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Distance = Speed x Time</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Distance = 1.341 m/s x 0.5 seconds</a:t>
            </a:r>
          </a:p>
          <a:p>
            <a:pPr marL="342900" indent="-342900">
              <a:buFont typeface="Arial" panose="020B0604020202020204" pitchFamily="34" charset="0"/>
              <a:buChar char="•"/>
            </a:pPr>
            <a:r>
              <a:rPr lang="en-GB" sz="2400" dirty="0">
                <a:cs typeface="Arial" panose="020B0604020202020204" pitchFamily="34" charset="0"/>
              </a:rPr>
              <a:t>Distance = </a:t>
            </a:r>
            <a:r>
              <a:rPr lang="en-GB" sz="2400" b="1" dirty="0">
                <a:cs typeface="Arial" panose="020B0604020202020204" pitchFamily="34" charset="0"/>
              </a:rPr>
              <a:t>0.671 metres to 3dp</a:t>
            </a:r>
          </a:p>
        </p:txBody>
      </p:sp>
      <p:pic>
        <p:nvPicPr>
          <p:cNvPr id="1026" name="Picture 2" descr="Free striding running jogging vector">
            <a:extLst>
              <a:ext uri="{FF2B5EF4-FFF2-40B4-BE49-F238E27FC236}">
                <a16:creationId xmlns:a16="http://schemas.microsoft.com/office/drawing/2014/main" id="{95FCEF96-F309-4F9A-63CF-542008A3A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551" y="2231396"/>
            <a:ext cx="2942049" cy="3335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88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anim calcmode="lin" valueType="num">
                                      <p:cBhvr additive="base">
                                        <p:cTn id="1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anim calcmode="lin" valueType="num">
                                      <p:cBhvr additive="base">
                                        <p:cTn id="1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6" y="1130543"/>
            <a:ext cx="8506564" cy="680519"/>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Example 2 – Bugatti 1924 Type 35</a:t>
            </a:r>
          </a:p>
        </p:txBody>
      </p:sp>
      <p:sp>
        <p:nvSpPr>
          <p:cNvPr id="4" name="TextBox 3">
            <a:extLst>
              <a:ext uri="{FF2B5EF4-FFF2-40B4-BE49-F238E27FC236}">
                <a16:creationId xmlns:a16="http://schemas.microsoft.com/office/drawing/2014/main" id="{F235A329-F13A-4775-9DE3-B3855F3CDB81}"/>
              </a:ext>
            </a:extLst>
          </p:cNvPr>
          <p:cNvSpPr txBox="1"/>
          <p:nvPr/>
        </p:nvSpPr>
        <p:spPr>
          <a:xfrm>
            <a:off x="311388" y="1960243"/>
            <a:ext cx="5239558" cy="3416320"/>
          </a:xfrm>
          <a:prstGeom prst="rect">
            <a:avLst/>
          </a:prstGeom>
          <a:noFill/>
        </p:spPr>
        <p:txBody>
          <a:bodyPr wrap="square">
            <a:spAutoFit/>
          </a:bodyPr>
          <a:lstStyle/>
          <a:p>
            <a:r>
              <a:rPr lang="en-GB" sz="2400" dirty="0">
                <a:cs typeface="Arial" panose="020B0604020202020204" pitchFamily="34" charset="0"/>
              </a:rPr>
              <a:t>If we want to calculate the distance travelled in 0.5 seconds at top speed:</a:t>
            </a:r>
          </a:p>
          <a:p>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Top speed of 118 mph = 52.7507 m/s</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Distance = Speed x Time</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Distance = 52.7507 m/s x 0.5 seconds</a:t>
            </a:r>
          </a:p>
          <a:p>
            <a:pPr marL="342900" indent="-342900">
              <a:buFont typeface="Arial" panose="020B0604020202020204" pitchFamily="34" charset="0"/>
              <a:buChar char="•"/>
            </a:pPr>
            <a:r>
              <a:rPr lang="en-GB" sz="2400" dirty="0">
                <a:cs typeface="Arial" panose="020B0604020202020204" pitchFamily="34" charset="0"/>
              </a:rPr>
              <a:t>Distance = </a:t>
            </a:r>
            <a:r>
              <a:rPr lang="en-GB" sz="2400" b="1" dirty="0">
                <a:cs typeface="Arial" panose="020B0604020202020204" pitchFamily="34" charset="0"/>
              </a:rPr>
              <a:t>26.375 metres to 3dp</a:t>
            </a:r>
          </a:p>
        </p:txBody>
      </p:sp>
      <p:pic>
        <p:nvPicPr>
          <p:cNvPr id="5" name="Picture 4" descr="A blue car on a wood floor&#10;&#10;Description automatically generated">
            <a:extLst>
              <a:ext uri="{FF2B5EF4-FFF2-40B4-BE49-F238E27FC236}">
                <a16:creationId xmlns:a16="http://schemas.microsoft.com/office/drawing/2014/main" id="{73ED2AC3-7B9D-D316-59BA-4FD8206AA0AC}"/>
              </a:ext>
            </a:extLst>
          </p:cNvPr>
          <p:cNvPicPr>
            <a:picLocks noChangeAspect="1"/>
          </p:cNvPicPr>
          <p:nvPr/>
        </p:nvPicPr>
        <p:blipFill rotWithShape="1">
          <a:blip r:embed="rId3"/>
          <a:srcRect t="6923" b="8071"/>
          <a:stretch/>
        </p:blipFill>
        <p:spPr>
          <a:xfrm>
            <a:off x="5818579" y="4006046"/>
            <a:ext cx="2919021" cy="1860990"/>
          </a:xfrm>
          <a:prstGeom prst="rect">
            <a:avLst/>
          </a:prstGeom>
        </p:spPr>
      </p:pic>
      <p:pic>
        <p:nvPicPr>
          <p:cNvPr id="6" name="Picture 5" descr="A person driving a car&#10;&#10;Description automatically generated">
            <a:extLst>
              <a:ext uri="{FF2B5EF4-FFF2-40B4-BE49-F238E27FC236}">
                <a16:creationId xmlns:a16="http://schemas.microsoft.com/office/drawing/2014/main" id="{C6AEB5CF-52D3-39F4-8EC2-CD601AAA1A5F}"/>
              </a:ext>
            </a:extLst>
          </p:cNvPr>
          <p:cNvPicPr>
            <a:picLocks noChangeAspect="1"/>
          </p:cNvPicPr>
          <p:nvPr/>
        </p:nvPicPr>
        <p:blipFill>
          <a:blip r:embed="rId4"/>
          <a:stretch>
            <a:fillRect/>
          </a:stretch>
        </p:blipFill>
        <p:spPr>
          <a:xfrm>
            <a:off x="5818579" y="1960243"/>
            <a:ext cx="2919021" cy="1860990"/>
          </a:xfrm>
          <a:prstGeom prst="rect">
            <a:avLst/>
          </a:prstGeom>
        </p:spPr>
      </p:pic>
    </p:spTree>
    <p:extLst>
      <p:ext uri="{BB962C8B-B14F-4D97-AF65-F5344CB8AC3E}">
        <p14:creationId xmlns:p14="http://schemas.microsoft.com/office/powerpoint/2010/main" val="211258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anim calcmode="lin" valueType="num">
                                      <p:cBhvr additive="base">
                                        <p:cTn id="1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anim calcmode="lin" valueType="num">
                                      <p:cBhvr additive="base">
                                        <p:cTn id="1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6" y="1130543"/>
            <a:ext cx="8506564" cy="680519"/>
          </a:xfrm>
        </p:spPr>
        <p:txBody>
          <a:bodyPr>
            <a:normAutofit/>
          </a:bodyPr>
          <a:lstStyle/>
          <a:p>
            <a:r>
              <a:rPr lang="en-GB" sz="3600" b="1" dirty="0">
                <a:latin typeface="Calibri" panose="020F0502020204030204" pitchFamily="34" charset="0"/>
                <a:ea typeface="Calibri" panose="020F0502020204030204" pitchFamily="34" charset="0"/>
                <a:cs typeface="Calibri" panose="020F0502020204030204" pitchFamily="34" charset="0"/>
              </a:rPr>
              <a:t>Your tasks</a:t>
            </a:r>
          </a:p>
        </p:txBody>
      </p:sp>
      <p:sp>
        <p:nvSpPr>
          <p:cNvPr id="4" name="TextBox 3">
            <a:extLst>
              <a:ext uri="{FF2B5EF4-FFF2-40B4-BE49-F238E27FC236}">
                <a16:creationId xmlns:a16="http://schemas.microsoft.com/office/drawing/2014/main" id="{F235A329-F13A-4775-9DE3-B3855F3CDB81}"/>
              </a:ext>
            </a:extLst>
          </p:cNvPr>
          <p:cNvSpPr txBox="1"/>
          <p:nvPr/>
        </p:nvSpPr>
        <p:spPr>
          <a:xfrm>
            <a:off x="231036" y="1766365"/>
            <a:ext cx="6147186" cy="3785652"/>
          </a:xfrm>
          <a:prstGeom prst="rect">
            <a:avLst/>
          </a:prstGeom>
          <a:noFill/>
        </p:spPr>
        <p:txBody>
          <a:bodyPr wrap="square">
            <a:spAutoFit/>
          </a:bodyPr>
          <a:lstStyle/>
          <a:p>
            <a:pPr marL="342900" indent="-342900">
              <a:buFont typeface="Arial" panose="020B0604020202020204" pitchFamily="34" charset="0"/>
              <a:buChar char="•"/>
            </a:pPr>
            <a:r>
              <a:rPr lang="en-GB" sz="2400" dirty="0">
                <a:cs typeface="Arial" panose="020B0604020202020204" pitchFamily="34" charset="0"/>
              </a:rPr>
              <a:t>The next few slides show different Bugatti vehicles in order of when they were designed</a:t>
            </a:r>
          </a:p>
          <a:p>
            <a:pPr marL="342900" indent="-342900">
              <a:buFont typeface="Arial" panose="020B0604020202020204" pitchFamily="34" charset="0"/>
              <a:buChar char="•"/>
            </a:pPr>
            <a:r>
              <a:rPr lang="en-GB" sz="2400" b="1" dirty="0">
                <a:cs typeface="Arial" panose="020B0604020202020204" pitchFamily="34" charset="0"/>
              </a:rPr>
              <a:t>Calculate the distance travelled by each vehicle in a time of 0.5 seconds at top speed</a:t>
            </a:r>
          </a:p>
          <a:p>
            <a:endParaRPr lang="en-GB" sz="2400" b="1" dirty="0">
              <a:cs typeface="Arial" panose="020B0604020202020204" pitchFamily="34" charset="0"/>
            </a:endParaRPr>
          </a:p>
          <a:p>
            <a:r>
              <a:rPr lang="en-GB" sz="2400" b="1" dirty="0">
                <a:cs typeface="Arial" panose="020B0604020202020204" pitchFamily="34" charset="0"/>
              </a:rPr>
              <a:t>Other questions to think about:</a:t>
            </a:r>
          </a:p>
          <a:p>
            <a:pPr marL="342900" indent="-342900">
              <a:buFont typeface="Arial" panose="020B0604020202020204" pitchFamily="34" charset="0"/>
              <a:buChar char="•"/>
            </a:pPr>
            <a:r>
              <a:rPr lang="en-GB" sz="2400" dirty="0">
                <a:cs typeface="Arial" panose="020B0604020202020204" pitchFamily="34" charset="0"/>
              </a:rPr>
              <a:t>What is the relationship of weight to top speed?</a:t>
            </a:r>
          </a:p>
          <a:p>
            <a:pPr marL="342900" indent="-342900">
              <a:buFont typeface="Arial" panose="020B0604020202020204" pitchFamily="34" charset="0"/>
              <a:buChar char="•"/>
            </a:pPr>
            <a:r>
              <a:rPr lang="en-GB" sz="2400" dirty="0">
                <a:cs typeface="Arial" panose="020B0604020202020204" pitchFamily="34" charset="0"/>
              </a:rPr>
              <a:t>How fast did these ideas develop and what factors were influential?</a:t>
            </a:r>
          </a:p>
        </p:txBody>
      </p:sp>
      <p:pic>
        <p:nvPicPr>
          <p:cNvPr id="2" name="Picture 2">
            <a:extLst>
              <a:ext uri="{FF2B5EF4-FFF2-40B4-BE49-F238E27FC236}">
                <a16:creationId xmlns:a16="http://schemas.microsoft.com/office/drawing/2014/main" id="{27DFF208-5180-6235-0B96-3E6426CEF0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8792" y="1894979"/>
            <a:ext cx="2253861" cy="2115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56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3E802B-95AB-4575-A1C4-60FF5CBF0D58}"/>
              </a:ext>
            </a:extLst>
          </p:cNvPr>
          <p:cNvSpPr>
            <a:spLocks noGrp="1"/>
          </p:cNvSpPr>
          <p:nvPr>
            <p:ph type="title"/>
          </p:nvPr>
        </p:nvSpPr>
        <p:spPr>
          <a:xfrm>
            <a:off x="231036" y="1130543"/>
            <a:ext cx="8506564" cy="680519"/>
          </a:xfrm>
        </p:spPr>
        <p:txBody>
          <a:bodyPr>
            <a:normAutofit fontScale="90000"/>
          </a:bodyPr>
          <a:lstStyle/>
          <a:p>
            <a:r>
              <a:rPr lang="en-GB" sz="3600" b="1" dirty="0">
                <a:latin typeface="Calibri" panose="020F0502020204030204" pitchFamily="34" charset="0"/>
                <a:ea typeface="Calibri" panose="020F0502020204030204" pitchFamily="34" charset="0"/>
                <a:cs typeface="Calibri" panose="020F0502020204030204" pitchFamily="34" charset="0"/>
              </a:rPr>
              <a:t>1899 </a:t>
            </a:r>
            <a:r>
              <a:rPr lang="en-GB" sz="3600" b="1" dirty="0" err="1">
                <a:latin typeface="Calibri" panose="020F0502020204030204" pitchFamily="34" charset="0"/>
                <a:ea typeface="Calibri" panose="020F0502020204030204" pitchFamily="34" charset="0"/>
                <a:cs typeface="Calibri" panose="020F0502020204030204" pitchFamily="34" charset="0"/>
              </a:rPr>
              <a:t>Prinetti</a:t>
            </a:r>
            <a:r>
              <a:rPr lang="en-GB" sz="3600" b="1" dirty="0">
                <a:latin typeface="Calibri" panose="020F0502020204030204" pitchFamily="34" charset="0"/>
                <a:ea typeface="Calibri" panose="020F0502020204030204" pitchFamily="34" charset="0"/>
                <a:cs typeface="Calibri" panose="020F0502020204030204" pitchFamily="34" charset="0"/>
              </a:rPr>
              <a:t> &amp; Stucchi Tricycle designed by Bugatti</a:t>
            </a:r>
          </a:p>
        </p:txBody>
      </p:sp>
      <p:pic>
        <p:nvPicPr>
          <p:cNvPr id="1026" name="Picture 2">
            <a:extLst>
              <a:ext uri="{FF2B5EF4-FFF2-40B4-BE49-F238E27FC236}">
                <a16:creationId xmlns:a16="http://schemas.microsoft.com/office/drawing/2014/main" id="{E80C2850-0BAB-C5CD-CE34-86FA441DE6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808" y="1960033"/>
            <a:ext cx="3917244" cy="293793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7BC2F71-97BC-7E09-3B9B-4E3528FF4D09}"/>
              </a:ext>
            </a:extLst>
          </p:cNvPr>
          <p:cNvSpPr txBox="1"/>
          <p:nvPr/>
        </p:nvSpPr>
        <p:spPr>
          <a:xfrm>
            <a:off x="4572000" y="1837584"/>
            <a:ext cx="4357511" cy="4154984"/>
          </a:xfrm>
          <a:prstGeom prst="rect">
            <a:avLst/>
          </a:prstGeom>
          <a:noFill/>
        </p:spPr>
        <p:txBody>
          <a:bodyPr wrap="square">
            <a:spAutoFit/>
          </a:bodyPr>
          <a:lstStyle/>
          <a:p>
            <a:pPr marL="342900" indent="-342900">
              <a:buFont typeface="Arial" panose="020B0604020202020204" pitchFamily="34" charset="0"/>
              <a:buChar char="•"/>
            </a:pPr>
            <a:r>
              <a:rPr lang="en-GB" sz="2400" dirty="0">
                <a:cs typeface="Arial" panose="020B0604020202020204" pitchFamily="34" charset="0"/>
              </a:rPr>
              <a:t>The first vehicle designed by Bugatti</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2 cylinder engine</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b="1" dirty="0">
                <a:cs typeface="Arial" panose="020B0604020202020204" pitchFamily="34" charset="0"/>
              </a:rPr>
              <a:t>Top speed of 75 mph (33.528 m/s) </a:t>
            </a:r>
            <a:r>
              <a:rPr lang="en-GB" sz="2400" dirty="0">
                <a:cs typeface="Arial" panose="020B0604020202020204" pitchFamily="34" charset="0"/>
              </a:rPr>
              <a:t>on dirt roads (tarmac roads did not appear until 1902)</a:t>
            </a:r>
          </a:p>
          <a:p>
            <a:pPr marL="342900" indent="-342900">
              <a:buFont typeface="Arial" panose="020B0604020202020204" pitchFamily="34" charset="0"/>
              <a:buChar char="•"/>
            </a:pPr>
            <a:endParaRPr lang="en-GB" sz="2400" dirty="0">
              <a:cs typeface="Arial" panose="020B0604020202020204" pitchFamily="34" charset="0"/>
            </a:endParaRPr>
          </a:p>
          <a:p>
            <a:pPr marL="342900" indent="-342900">
              <a:buFont typeface="Arial" panose="020B0604020202020204" pitchFamily="34" charset="0"/>
              <a:buChar char="•"/>
            </a:pPr>
            <a:r>
              <a:rPr lang="en-GB" sz="2400" dirty="0">
                <a:cs typeface="Arial" panose="020B0604020202020204" pitchFamily="34" charset="0"/>
              </a:rPr>
              <a:t>Where are the brakes?!</a:t>
            </a:r>
          </a:p>
        </p:txBody>
      </p:sp>
    </p:spTree>
    <p:extLst>
      <p:ext uri="{BB962C8B-B14F-4D97-AF65-F5344CB8AC3E}">
        <p14:creationId xmlns:p14="http://schemas.microsoft.com/office/powerpoint/2010/main" val="22887161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201</TotalTime>
  <Words>1743</Words>
  <Application>Microsoft Office PowerPoint</Application>
  <PresentationFormat>On-screen Show (4:3)</PresentationFormat>
  <Paragraphs>228</Paragraphs>
  <Slides>17</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Calibri (body)</vt:lpstr>
      <vt:lpstr>Calibri Light</vt:lpstr>
      <vt:lpstr>Google Sans</vt:lpstr>
      <vt:lpstr>Segoe UI</vt:lpstr>
      <vt:lpstr>Symbol</vt:lpstr>
      <vt:lpstr>Office Theme</vt:lpstr>
      <vt:lpstr>PowerPoint Presentation</vt:lpstr>
      <vt:lpstr>PowerPoint Presentation</vt:lpstr>
      <vt:lpstr>Ettore Bugatti</vt:lpstr>
      <vt:lpstr>Elisabeth Junek </vt:lpstr>
      <vt:lpstr>Speed, Distance and Time </vt:lpstr>
      <vt:lpstr>Example 1 – Distance walked in 0.5 seconds</vt:lpstr>
      <vt:lpstr>Example 2 – Bugatti 1924 Type 35</vt:lpstr>
      <vt:lpstr>Your tasks</vt:lpstr>
      <vt:lpstr>1899 Prinetti &amp; Stucchi Tricycle designed by Bugatti</vt:lpstr>
      <vt:lpstr>1909 Bugatti Type 10</vt:lpstr>
      <vt:lpstr>1924 Bugatti Type 35</vt:lpstr>
      <vt:lpstr>1939 Bugatti Type 57</vt:lpstr>
      <vt:lpstr>2024 Bugatti Tourbillon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bugatti speed and distance presentation</dc:title>
  <dc:creator>Attainment in Education Ltd</dc:creator>
  <cp:lastModifiedBy>Ana Lovick</cp:lastModifiedBy>
  <cp:revision>325</cp:revision>
  <cp:lastPrinted>2022-03-29T15:10:40Z</cp:lastPrinted>
  <dcterms:created xsi:type="dcterms:W3CDTF">2017-06-28T15:11:57Z</dcterms:created>
  <dcterms:modified xsi:type="dcterms:W3CDTF">2025-08-18T14:06:23Z</dcterms:modified>
</cp:coreProperties>
</file>