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7E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465"/>
    <p:restoredTop sz="94674"/>
  </p:normalViewPr>
  <p:slideViewPr>
    <p:cSldViewPr snapToGrid="0" snapToObjects="1">
      <p:cViewPr varScale="1">
        <p:scale>
          <a:sx n="78" d="100"/>
          <a:sy n="78" d="100"/>
        </p:scale>
        <p:origin x="90" y="75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11/13/2023</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67B8013-B29A-C740-B083-32BA12C6CAD1}" type="slidenum">
              <a:rPr lang="en-US" smtClean="0"/>
              <a:pPr/>
              <a:t>‹#›</a:t>
            </a:fld>
            <a:endParaRPr lang="en-US"/>
          </a:p>
        </p:txBody>
      </p:sp>
    </p:spTree>
    <p:extLst>
      <p:ext uri="{BB962C8B-B14F-4D97-AF65-F5344CB8AC3E}">
        <p14:creationId xmlns:p14="http://schemas.microsoft.com/office/powerpoint/2010/main" val="12050983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11/13/2023</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67B8013-B29A-C740-B083-32BA12C6CAD1}" type="slidenum">
              <a:rPr lang="en-US" smtClean="0"/>
              <a:pPr/>
              <a:t>‹#›</a:t>
            </a:fld>
            <a:endParaRPr lang="en-US"/>
          </a:p>
        </p:txBody>
      </p:sp>
    </p:spTree>
    <p:extLst>
      <p:ext uri="{BB962C8B-B14F-4D97-AF65-F5344CB8AC3E}">
        <p14:creationId xmlns:p14="http://schemas.microsoft.com/office/powerpoint/2010/main" val="13932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11/13/2023</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67B8013-B29A-C740-B083-32BA12C6CAD1}" type="slidenum">
              <a:rPr lang="en-US" smtClean="0"/>
              <a:pPr/>
              <a:t>‹#›</a:t>
            </a:fld>
            <a:endParaRPr lang="en-US"/>
          </a:p>
        </p:txBody>
      </p:sp>
    </p:spTree>
    <p:extLst>
      <p:ext uri="{BB962C8B-B14F-4D97-AF65-F5344CB8AC3E}">
        <p14:creationId xmlns:p14="http://schemas.microsoft.com/office/powerpoint/2010/main" val="91759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11/13/2023</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67B8013-B29A-C740-B083-32BA12C6CAD1}" type="slidenum">
              <a:rPr lang="en-US" smtClean="0"/>
              <a:pPr/>
              <a:t>‹#›</a:t>
            </a:fld>
            <a:endParaRPr lang="en-US"/>
          </a:p>
        </p:txBody>
      </p:sp>
    </p:spTree>
    <p:extLst>
      <p:ext uri="{BB962C8B-B14F-4D97-AF65-F5344CB8AC3E}">
        <p14:creationId xmlns:p14="http://schemas.microsoft.com/office/powerpoint/2010/main" val="1170365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11/13/2023</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67B8013-B29A-C740-B083-32BA12C6CAD1}" type="slidenum">
              <a:rPr lang="en-US" smtClean="0"/>
              <a:pPr/>
              <a:t>‹#›</a:t>
            </a:fld>
            <a:endParaRPr lang="en-US"/>
          </a:p>
        </p:txBody>
      </p:sp>
    </p:spTree>
    <p:extLst>
      <p:ext uri="{BB962C8B-B14F-4D97-AF65-F5344CB8AC3E}">
        <p14:creationId xmlns:p14="http://schemas.microsoft.com/office/powerpoint/2010/main" val="15365046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11/13/2023</a:t>
            </a:fld>
            <a:endParaRPr 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667B8013-B29A-C740-B083-32BA12C6CAD1}" type="slidenum">
              <a:rPr lang="en-US" smtClean="0"/>
              <a:pPr/>
              <a:t>‹#›</a:t>
            </a:fld>
            <a:endParaRPr lang="en-US"/>
          </a:p>
        </p:txBody>
      </p:sp>
    </p:spTree>
    <p:extLst>
      <p:ext uri="{BB962C8B-B14F-4D97-AF65-F5344CB8AC3E}">
        <p14:creationId xmlns:p14="http://schemas.microsoft.com/office/powerpoint/2010/main" val="542595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11/13/2023</a:t>
            </a:fld>
            <a:endParaRPr lang="en-US"/>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667B8013-B29A-C740-B083-32BA12C6CAD1}" type="slidenum">
              <a:rPr lang="en-US" smtClean="0"/>
              <a:pPr/>
              <a:t>‹#›</a:t>
            </a:fld>
            <a:endParaRPr lang="en-US"/>
          </a:p>
        </p:txBody>
      </p:sp>
    </p:spTree>
    <p:extLst>
      <p:ext uri="{BB962C8B-B14F-4D97-AF65-F5344CB8AC3E}">
        <p14:creationId xmlns:p14="http://schemas.microsoft.com/office/powerpoint/2010/main" val="11902134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11/13/2023</a:t>
            </a:fld>
            <a:endParaRPr lang="en-US"/>
          </a:p>
        </p:txBody>
      </p:sp>
      <p:sp>
        <p:nvSpPr>
          <p:cNvPr id="4" name="Footer Placeholder 3"/>
          <p:cNvSpPr>
            <a:spLocks noGrp="1"/>
          </p:cNvSpPr>
          <p:nvPr>
            <p:ph type="ftr" sz="quarter" idx="11"/>
          </p:nvPr>
        </p:nvSpPr>
        <p:spPr>
          <a:xfrm>
            <a:off x="3028950" y="6356351"/>
            <a:ext cx="30861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667B8013-B29A-C740-B083-32BA12C6CAD1}" type="slidenum">
              <a:rPr lang="en-US" smtClean="0"/>
              <a:pPr/>
              <a:t>‹#›</a:t>
            </a:fld>
            <a:endParaRPr lang="en-US"/>
          </a:p>
        </p:txBody>
      </p:sp>
    </p:spTree>
    <p:extLst>
      <p:ext uri="{BB962C8B-B14F-4D97-AF65-F5344CB8AC3E}">
        <p14:creationId xmlns:p14="http://schemas.microsoft.com/office/powerpoint/2010/main" val="107702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11/13/2023</a:t>
            </a:fld>
            <a:endParaRPr lang="en-US"/>
          </a:p>
        </p:txBody>
      </p:sp>
      <p:sp>
        <p:nvSpPr>
          <p:cNvPr id="3" name="Footer Placeholder 2"/>
          <p:cNvSpPr>
            <a:spLocks noGrp="1"/>
          </p:cNvSpPr>
          <p:nvPr>
            <p:ph type="ftr" sz="quarter" idx="11"/>
          </p:nvPr>
        </p:nvSpPr>
        <p:spPr>
          <a:xfrm>
            <a:off x="3028950" y="6356351"/>
            <a:ext cx="30861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667B8013-B29A-C740-B083-32BA12C6CAD1}" type="slidenum">
              <a:rPr lang="en-US" smtClean="0"/>
              <a:pPr/>
              <a:t>‹#›</a:t>
            </a:fld>
            <a:endParaRPr lang="en-US"/>
          </a:p>
        </p:txBody>
      </p:sp>
    </p:spTree>
    <p:extLst>
      <p:ext uri="{BB962C8B-B14F-4D97-AF65-F5344CB8AC3E}">
        <p14:creationId xmlns:p14="http://schemas.microsoft.com/office/powerpoint/2010/main" val="1975022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11/13/2023</a:t>
            </a:fld>
            <a:endParaRPr 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667B8013-B29A-C740-B083-32BA12C6CAD1}" type="slidenum">
              <a:rPr lang="en-US" smtClean="0"/>
              <a:pPr/>
              <a:t>‹#›</a:t>
            </a:fld>
            <a:endParaRPr lang="en-US"/>
          </a:p>
        </p:txBody>
      </p:sp>
    </p:spTree>
    <p:extLst>
      <p:ext uri="{BB962C8B-B14F-4D97-AF65-F5344CB8AC3E}">
        <p14:creationId xmlns:p14="http://schemas.microsoft.com/office/powerpoint/2010/main" val="5545771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11/13/2023</a:t>
            </a:fld>
            <a:endParaRPr 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667B8013-B29A-C740-B083-32BA12C6CAD1}" type="slidenum">
              <a:rPr lang="en-US" smtClean="0"/>
              <a:pPr/>
              <a:t>‹#›</a:t>
            </a:fld>
            <a:endParaRPr lang="en-US"/>
          </a:p>
        </p:txBody>
      </p:sp>
    </p:spTree>
    <p:extLst>
      <p:ext uri="{BB962C8B-B14F-4D97-AF65-F5344CB8AC3E}">
        <p14:creationId xmlns:p14="http://schemas.microsoft.com/office/powerpoint/2010/main" val="6996867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3">
            <a:extLst>
              <a:ext uri="{FF2B5EF4-FFF2-40B4-BE49-F238E27FC236}">
                <a16:creationId xmlns:a16="http://schemas.microsoft.com/office/drawing/2014/main" id="{96BADE3F-E5E9-DA06-C22A-E5C724BCBBAD}"/>
              </a:ext>
            </a:extLst>
          </p:cNvPr>
          <p:cNvSpPr/>
          <p:nvPr userDrawn="1"/>
        </p:nvSpPr>
        <p:spPr>
          <a:xfrm>
            <a:off x="7228573" y="6277510"/>
            <a:ext cx="1638025" cy="40069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724491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E01CF71-863E-5088-8B0B-0723890B1B3B}"/>
              </a:ext>
            </a:extLst>
          </p:cNvPr>
          <p:cNvSpPr/>
          <p:nvPr/>
        </p:nvSpPr>
        <p:spPr>
          <a:xfrm>
            <a:off x="7190913" y="6249880"/>
            <a:ext cx="1704512" cy="461638"/>
          </a:xfrm>
          <a:prstGeom prst="rect">
            <a:avLst/>
          </a:prstGeom>
          <a:solidFill>
            <a:srgbClr val="00A7E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itle 1">
            <a:extLst>
              <a:ext uri="{FF2B5EF4-FFF2-40B4-BE49-F238E27FC236}">
                <a16:creationId xmlns:a16="http://schemas.microsoft.com/office/drawing/2014/main" id="{023EA853-EAA7-064B-3D6E-0073CBE168A0}"/>
              </a:ext>
            </a:extLst>
          </p:cNvPr>
          <p:cNvSpPr>
            <a:spLocks noGrp="1"/>
          </p:cNvSpPr>
          <p:nvPr>
            <p:ph type="ctrTitle"/>
          </p:nvPr>
        </p:nvSpPr>
        <p:spPr>
          <a:xfrm>
            <a:off x="575556" y="1361145"/>
            <a:ext cx="7920880" cy="866378"/>
          </a:xfrm>
        </p:spPr>
        <p:txBody>
          <a:bodyPr/>
          <a:lstStyle/>
          <a:p>
            <a:r>
              <a:rPr lang="en-GB" sz="4800" dirty="0"/>
              <a:t>Nuclear energy debate</a:t>
            </a:r>
          </a:p>
        </p:txBody>
      </p:sp>
      <p:sp>
        <p:nvSpPr>
          <p:cNvPr id="4" name="Subtitle 2">
            <a:extLst>
              <a:ext uri="{FF2B5EF4-FFF2-40B4-BE49-F238E27FC236}">
                <a16:creationId xmlns:a16="http://schemas.microsoft.com/office/drawing/2014/main" id="{7F99D436-9B10-1848-9B7D-AAC05BC9EC5D}"/>
              </a:ext>
            </a:extLst>
          </p:cNvPr>
          <p:cNvSpPr>
            <a:spLocks noGrp="1"/>
          </p:cNvSpPr>
          <p:nvPr>
            <p:ph type="subTitle" idx="1"/>
          </p:nvPr>
        </p:nvSpPr>
        <p:spPr>
          <a:xfrm>
            <a:off x="1835696" y="2388863"/>
            <a:ext cx="5400600" cy="1536576"/>
          </a:xfrm>
        </p:spPr>
        <p:txBody>
          <a:bodyPr/>
          <a:lstStyle/>
          <a:p>
            <a:r>
              <a:rPr lang="en-GB" dirty="0"/>
              <a:t>Nuclear power role play</a:t>
            </a:r>
          </a:p>
        </p:txBody>
      </p:sp>
      <p:pic>
        <p:nvPicPr>
          <p:cNvPr id="5" name="Picture 2" descr="Nuclear, Atomic, Radiation, Warning, Symbol, Danger">
            <a:extLst>
              <a:ext uri="{FF2B5EF4-FFF2-40B4-BE49-F238E27FC236}">
                <a16:creationId xmlns:a16="http://schemas.microsoft.com/office/drawing/2014/main" id="{10F2047E-3010-0445-5111-7CE69ACE26A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41576" y="3526279"/>
            <a:ext cx="1988840" cy="19888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34738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E01CF71-863E-5088-8B0B-0723890B1B3B}"/>
              </a:ext>
            </a:extLst>
          </p:cNvPr>
          <p:cNvSpPr/>
          <p:nvPr/>
        </p:nvSpPr>
        <p:spPr>
          <a:xfrm>
            <a:off x="7190913" y="6249880"/>
            <a:ext cx="1704512" cy="461638"/>
          </a:xfrm>
          <a:prstGeom prst="rect">
            <a:avLst/>
          </a:prstGeom>
          <a:solidFill>
            <a:srgbClr val="00A7E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a:extLst>
              <a:ext uri="{FF2B5EF4-FFF2-40B4-BE49-F238E27FC236}">
                <a16:creationId xmlns:a16="http://schemas.microsoft.com/office/drawing/2014/main" id="{3B349AEF-C6A7-B176-1166-8431A1432A1E}"/>
              </a:ext>
            </a:extLst>
          </p:cNvPr>
          <p:cNvSpPr txBox="1"/>
          <p:nvPr/>
        </p:nvSpPr>
        <p:spPr>
          <a:xfrm>
            <a:off x="568411" y="1536174"/>
            <a:ext cx="8007178" cy="3785652"/>
          </a:xfrm>
          <a:prstGeom prst="rect">
            <a:avLst/>
          </a:prstGeom>
          <a:noFill/>
        </p:spPr>
        <p:txBody>
          <a:bodyPr wrap="square">
            <a:spAutoFit/>
          </a:bodyPr>
          <a:lstStyle/>
          <a:p>
            <a:pPr marL="0" marR="0">
              <a:spcBef>
                <a:spcPts val="0"/>
              </a:spcBef>
              <a:spcAft>
                <a:spcPts val="0"/>
              </a:spcAft>
            </a:pPr>
            <a:r>
              <a:rPr lang="en-GB" sz="1800" b="1" dirty="0">
                <a:effectLst/>
                <a:latin typeface="Arial" panose="020B0604020202020204" pitchFamily="34" charset="0"/>
              </a:rPr>
              <a:t>Stay safe  </a:t>
            </a:r>
            <a:endParaRPr lang="en-GB" sz="1800" dirty="0">
              <a:effectLst/>
              <a:latin typeface="Arial" panose="020B0604020202020204" pitchFamily="34" charset="0"/>
            </a:endParaRPr>
          </a:p>
          <a:p>
            <a:pPr marL="0" marR="0">
              <a:spcBef>
                <a:spcPts val="0"/>
              </a:spcBef>
              <a:spcAft>
                <a:spcPts val="0"/>
              </a:spcAft>
            </a:pPr>
            <a:r>
              <a:rPr lang="en-GB" sz="1800" dirty="0">
                <a:effectLst/>
                <a:latin typeface="Arial" panose="020B0604020202020204" pitchFamily="34" charset="0"/>
              </a:rPr>
              <a:t>Whether you are a scientist researching a new medicine or an engineer solving climate change, safety always comes first. An adult must always be around and supervising when doing this activity. You are responsible for:</a:t>
            </a:r>
          </a:p>
          <a:p>
            <a:pPr marL="0" marR="0">
              <a:spcBef>
                <a:spcPts val="0"/>
              </a:spcBef>
              <a:spcAft>
                <a:spcPts val="0"/>
              </a:spcAft>
            </a:pPr>
            <a:r>
              <a:rPr lang="en-GB" sz="1800" dirty="0">
                <a:effectLst/>
                <a:latin typeface="Arial" panose="020B0604020202020204" pitchFamily="34" charset="0"/>
              </a:rPr>
              <a:t> </a:t>
            </a:r>
          </a:p>
          <a:p>
            <a:pPr marL="0" marR="0">
              <a:spcBef>
                <a:spcPts val="0"/>
              </a:spcBef>
              <a:spcAft>
                <a:spcPts val="0"/>
              </a:spcAft>
            </a:pPr>
            <a:r>
              <a:rPr lang="en-GB" sz="1800" dirty="0">
                <a:effectLst/>
                <a:latin typeface="Arial" panose="020B0604020202020204" pitchFamily="34" charset="0"/>
              </a:rPr>
              <a:t>•        ensuring that any equipment used for this activity is in good working condition</a:t>
            </a:r>
          </a:p>
          <a:p>
            <a:pPr marL="0" marR="0">
              <a:spcBef>
                <a:spcPts val="0"/>
              </a:spcBef>
              <a:spcAft>
                <a:spcPts val="0"/>
              </a:spcAft>
            </a:pPr>
            <a:r>
              <a:rPr lang="en-GB" sz="1800" dirty="0">
                <a:effectLst/>
                <a:latin typeface="Arial" panose="020B0604020202020204" pitchFamily="34" charset="0"/>
              </a:rPr>
              <a:t>•        behaving sensibly and following any safety instructions so as not to hurt or injure yourself or others </a:t>
            </a:r>
          </a:p>
          <a:p>
            <a:pPr marL="0" marR="0">
              <a:spcBef>
                <a:spcPts val="0"/>
              </a:spcBef>
              <a:spcAft>
                <a:spcPts val="0"/>
              </a:spcAft>
            </a:pPr>
            <a:r>
              <a:rPr lang="en-GB" sz="1800" dirty="0">
                <a:effectLst/>
                <a:latin typeface="Arial" panose="020B0604020202020204" pitchFamily="34" charset="0"/>
              </a:rPr>
              <a:t> </a:t>
            </a:r>
          </a:p>
          <a:p>
            <a:pPr marL="0" marR="0">
              <a:spcBef>
                <a:spcPts val="0"/>
              </a:spcBef>
              <a:spcAft>
                <a:spcPts val="0"/>
              </a:spcAft>
            </a:pPr>
            <a:r>
              <a:rPr lang="en-GB" sz="1800" dirty="0">
                <a:effectLst/>
                <a:latin typeface="Arial" panose="020B0604020202020204" pitchFamily="34" charset="0"/>
              </a:rPr>
              <a:t>Please note that in the absence of any negligence or other breach of duty by us, this activity is carried out at your own risk. It is important to take extra care at the stages marked with this symbol: </a:t>
            </a:r>
            <a:r>
              <a:rPr lang="en-GB" sz="2400" dirty="0">
                <a:effectLst/>
                <a:latin typeface="Segoe UI Emoji" panose="020B0502040204020203" pitchFamily="34" charset="0"/>
              </a:rPr>
              <a:t>⚠ </a:t>
            </a:r>
            <a:endParaRPr lang="en-GB" sz="2400" dirty="0">
              <a:effectLst/>
              <a:latin typeface="Calibri" panose="020F0502020204030204" pitchFamily="34" charset="0"/>
            </a:endParaRPr>
          </a:p>
        </p:txBody>
      </p:sp>
    </p:spTree>
    <p:extLst>
      <p:ext uri="{BB962C8B-B14F-4D97-AF65-F5344CB8AC3E}">
        <p14:creationId xmlns:p14="http://schemas.microsoft.com/office/powerpoint/2010/main" val="26668772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E01CF71-863E-5088-8B0B-0723890B1B3B}"/>
              </a:ext>
            </a:extLst>
          </p:cNvPr>
          <p:cNvSpPr/>
          <p:nvPr/>
        </p:nvSpPr>
        <p:spPr>
          <a:xfrm>
            <a:off x="7190913" y="6249880"/>
            <a:ext cx="1704512" cy="461638"/>
          </a:xfrm>
          <a:prstGeom prst="rect">
            <a:avLst/>
          </a:prstGeom>
          <a:solidFill>
            <a:srgbClr val="00A7E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itle 1">
            <a:extLst>
              <a:ext uri="{FF2B5EF4-FFF2-40B4-BE49-F238E27FC236}">
                <a16:creationId xmlns:a16="http://schemas.microsoft.com/office/drawing/2014/main" id="{C5921061-4BD1-5538-9E37-1137325882E7}"/>
              </a:ext>
            </a:extLst>
          </p:cNvPr>
          <p:cNvSpPr txBox="1">
            <a:spLocks/>
          </p:cNvSpPr>
          <p:nvPr/>
        </p:nvSpPr>
        <p:spPr>
          <a:xfrm>
            <a:off x="457200" y="1268760"/>
            <a:ext cx="8229600" cy="864096"/>
          </a:xfrm>
          <a:prstGeom prst="rect">
            <a:avLst/>
          </a:prstGeom>
        </p:spPr>
        <p:txBody>
          <a:bodyPr vert="horz" lIns="91440" tIns="45720" rIns="91440" bIns="45720" rtlCol="0" anchor="b">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b="1"/>
              <a:t>What is nuclear power?</a:t>
            </a:r>
            <a:endParaRPr lang="en-GB" b="1" dirty="0"/>
          </a:p>
        </p:txBody>
      </p:sp>
      <p:sp>
        <p:nvSpPr>
          <p:cNvPr id="5" name="Content Placeholder 2">
            <a:extLst>
              <a:ext uri="{FF2B5EF4-FFF2-40B4-BE49-F238E27FC236}">
                <a16:creationId xmlns:a16="http://schemas.microsoft.com/office/drawing/2014/main" id="{16FD3D6E-7692-8D05-9B11-A0FCB734FF26}"/>
              </a:ext>
            </a:extLst>
          </p:cNvPr>
          <p:cNvSpPr txBox="1">
            <a:spLocks/>
          </p:cNvSpPr>
          <p:nvPr/>
        </p:nvSpPr>
        <p:spPr>
          <a:xfrm>
            <a:off x="390365" y="2143606"/>
            <a:ext cx="5482952" cy="392129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GB" sz="2100" dirty="0"/>
              <a:t>A </a:t>
            </a:r>
            <a:r>
              <a:rPr lang="en-GB" sz="2100" b="1" dirty="0"/>
              <a:t>nuclear reaction </a:t>
            </a:r>
            <a:r>
              <a:rPr lang="en-GB" sz="2100" dirty="0"/>
              <a:t>(nuclear fission) is used to generate heat, which in turn creates </a:t>
            </a:r>
            <a:r>
              <a:rPr lang="en-GB" sz="2100" b="1" dirty="0"/>
              <a:t>steam.</a:t>
            </a:r>
          </a:p>
          <a:p>
            <a:pPr marL="342900" indent="-342900" algn="l">
              <a:buFont typeface="Arial" panose="020B0604020202020204" pitchFamily="34" charset="0"/>
              <a:buChar char="•"/>
            </a:pPr>
            <a:r>
              <a:rPr lang="en-GB" sz="2100" dirty="0"/>
              <a:t>The steam turns </a:t>
            </a:r>
            <a:r>
              <a:rPr lang="en-GB" sz="2100" b="1" dirty="0"/>
              <a:t>turbines</a:t>
            </a:r>
            <a:r>
              <a:rPr lang="en-GB" sz="2100" dirty="0"/>
              <a:t>, which drive </a:t>
            </a:r>
            <a:r>
              <a:rPr lang="en-GB" sz="2100" b="1" dirty="0"/>
              <a:t>generators</a:t>
            </a:r>
            <a:r>
              <a:rPr lang="en-GB" sz="2100" dirty="0"/>
              <a:t> to create electricity.</a:t>
            </a:r>
          </a:p>
          <a:p>
            <a:pPr marL="342900" indent="-342900" algn="l">
              <a:buFont typeface="Arial" panose="020B0604020202020204" pitchFamily="34" charset="0"/>
              <a:buChar char="•"/>
            </a:pPr>
            <a:r>
              <a:rPr lang="en-GB" sz="2100" dirty="0"/>
              <a:t>This reduces reliance on </a:t>
            </a:r>
            <a:r>
              <a:rPr lang="en-GB" sz="2100" b="1" dirty="0"/>
              <a:t>fossil fuels.</a:t>
            </a:r>
          </a:p>
          <a:p>
            <a:pPr marL="342900" indent="-342900" algn="l">
              <a:buFont typeface="Arial" panose="020B0604020202020204" pitchFamily="34" charset="0"/>
              <a:buChar char="•"/>
            </a:pPr>
            <a:r>
              <a:rPr lang="en-GB" sz="2100" dirty="0"/>
              <a:t>Nuclear waste remains </a:t>
            </a:r>
            <a:r>
              <a:rPr lang="en-GB" sz="2100" b="1" dirty="0"/>
              <a:t>radioactive</a:t>
            </a:r>
            <a:r>
              <a:rPr lang="en-GB" sz="2100" dirty="0"/>
              <a:t> for thousands of years.</a:t>
            </a:r>
          </a:p>
          <a:p>
            <a:pPr marL="342900" indent="-342900" algn="l">
              <a:buFont typeface="Arial" panose="020B0604020202020204" pitchFamily="34" charset="0"/>
              <a:buChar char="•"/>
            </a:pPr>
            <a:r>
              <a:rPr lang="en-GB" sz="2100" dirty="0"/>
              <a:t>Although accidents are very rare, they can result in large areas becoming </a:t>
            </a:r>
            <a:r>
              <a:rPr lang="en-GB" sz="2100" b="1" dirty="0"/>
              <a:t>uninhabitable </a:t>
            </a:r>
            <a:r>
              <a:rPr lang="en-GB" sz="2100" dirty="0"/>
              <a:t>for a long time (e.g. Chernobyl, </a:t>
            </a:r>
            <a:r>
              <a:rPr lang="en-GB" sz="2100" dirty="0" err="1"/>
              <a:t>Fukishima</a:t>
            </a:r>
            <a:r>
              <a:rPr lang="en-GB" sz="2100" dirty="0"/>
              <a:t>).</a:t>
            </a:r>
          </a:p>
        </p:txBody>
      </p:sp>
      <p:pic>
        <p:nvPicPr>
          <p:cNvPr id="6" name="Picture 2" descr="Nuclear Power Plant, Cooling Tower, Power Plant, Energy">
            <a:extLst>
              <a:ext uri="{FF2B5EF4-FFF2-40B4-BE49-F238E27FC236}">
                <a16:creationId xmlns:a16="http://schemas.microsoft.com/office/drawing/2014/main" id="{58417E1C-D9BB-C92B-9C39-F59AA12224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2160" y="2204864"/>
            <a:ext cx="2878607" cy="35010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19662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E01CF71-863E-5088-8B0B-0723890B1B3B}"/>
              </a:ext>
            </a:extLst>
          </p:cNvPr>
          <p:cNvSpPr/>
          <p:nvPr/>
        </p:nvSpPr>
        <p:spPr>
          <a:xfrm>
            <a:off x="7190913" y="6249880"/>
            <a:ext cx="1704512" cy="461638"/>
          </a:xfrm>
          <a:prstGeom prst="rect">
            <a:avLst/>
          </a:prstGeom>
          <a:solidFill>
            <a:srgbClr val="00A7E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itle 1">
            <a:extLst>
              <a:ext uri="{FF2B5EF4-FFF2-40B4-BE49-F238E27FC236}">
                <a16:creationId xmlns:a16="http://schemas.microsoft.com/office/drawing/2014/main" id="{EAE291D0-C888-3738-A3F2-9F78E8E6D871}"/>
              </a:ext>
            </a:extLst>
          </p:cNvPr>
          <p:cNvSpPr txBox="1">
            <a:spLocks/>
          </p:cNvSpPr>
          <p:nvPr/>
        </p:nvSpPr>
        <p:spPr>
          <a:xfrm>
            <a:off x="457200" y="895924"/>
            <a:ext cx="8229600" cy="11430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b="1"/>
              <a:t>Situation</a:t>
            </a:r>
            <a:endParaRPr lang="en-GB" b="1" dirty="0"/>
          </a:p>
        </p:txBody>
      </p:sp>
      <p:sp>
        <p:nvSpPr>
          <p:cNvPr id="4" name="Content Placeholder 2">
            <a:extLst>
              <a:ext uri="{FF2B5EF4-FFF2-40B4-BE49-F238E27FC236}">
                <a16:creationId xmlns:a16="http://schemas.microsoft.com/office/drawing/2014/main" id="{673371AE-1480-5591-96A7-BDBA57E5D975}"/>
              </a:ext>
            </a:extLst>
          </p:cNvPr>
          <p:cNvSpPr txBox="1">
            <a:spLocks/>
          </p:cNvSpPr>
          <p:nvPr/>
        </p:nvSpPr>
        <p:spPr>
          <a:xfrm>
            <a:off x="457200" y="2132856"/>
            <a:ext cx="8229600" cy="399330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600"/>
              <a:t>It has been proposed that a new </a:t>
            </a:r>
            <a:r>
              <a:rPr lang="en-GB" sz="2600" b="1"/>
              <a:t>nuclear power station </a:t>
            </a:r>
            <a:r>
              <a:rPr lang="en-GB" sz="2600"/>
              <a:t>is constructed and opened close to a local town. This will provide enough </a:t>
            </a:r>
            <a:r>
              <a:rPr lang="en-GB" sz="2600" b="1"/>
              <a:t>electrical energy </a:t>
            </a:r>
            <a:r>
              <a:rPr lang="en-GB" sz="2600"/>
              <a:t>for the whole of the nearby county, but local resident groups have expressed concern about the </a:t>
            </a:r>
            <a:r>
              <a:rPr lang="en-GB" sz="2600" b="1"/>
              <a:t>dangers </a:t>
            </a:r>
            <a:r>
              <a:rPr lang="en-GB" sz="2600"/>
              <a:t>of having the facility so close to their homes.</a:t>
            </a:r>
          </a:p>
          <a:p>
            <a:endParaRPr lang="en-GB" sz="800"/>
          </a:p>
          <a:p>
            <a:r>
              <a:rPr lang="en-GB" sz="2600"/>
              <a:t>A meeting has been called where a representative from the </a:t>
            </a:r>
            <a:r>
              <a:rPr lang="en-GB" sz="2600" b="1"/>
              <a:t>power company </a:t>
            </a:r>
            <a:r>
              <a:rPr lang="en-GB" sz="2600"/>
              <a:t>and a </a:t>
            </a:r>
            <a:r>
              <a:rPr lang="en-GB" sz="2600" b="1"/>
              <a:t>resident group </a:t>
            </a:r>
            <a:r>
              <a:rPr lang="en-GB" sz="2600"/>
              <a:t>leader will debate the proposal.</a:t>
            </a:r>
            <a:endParaRPr lang="en-GB" sz="2600" dirty="0"/>
          </a:p>
        </p:txBody>
      </p:sp>
    </p:spTree>
    <p:extLst>
      <p:ext uri="{BB962C8B-B14F-4D97-AF65-F5344CB8AC3E}">
        <p14:creationId xmlns:p14="http://schemas.microsoft.com/office/powerpoint/2010/main" val="5311746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E01CF71-863E-5088-8B0B-0723890B1B3B}"/>
              </a:ext>
            </a:extLst>
          </p:cNvPr>
          <p:cNvSpPr/>
          <p:nvPr/>
        </p:nvSpPr>
        <p:spPr>
          <a:xfrm>
            <a:off x="7190913" y="6249880"/>
            <a:ext cx="1704512" cy="461638"/>
          </a:xfrm>
          <a:prstGeom prst="rect">
            <a:avLst/>
          </a:prstGeom>
          <a:solidFill>
            <a:srgbClr val="00A7E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itle 1">
            <a:extLst>
              <a:ext uri="{FF2B5EF4-FFF2-40B4-BE49-F238E27FC236}">
                <a16:creationId xmlns:a16="http://schemas.microsoft.com/office/drawing/2014/main" id="{A75B4E97-B7F0-AF99-C900-0BEAB6FD70FE}"/>
              </a:ext>
            </a:extLst>
          </p:cNvPr>
          <p:cNvSpPr txBox="1">
            <a:spLocks/>
          </p:cNvSpPr>
          <p:nvPr/>
        </p:nvSpPr>
        <p:spPr>
          <a:xfrm>
            <a:off x="457200" y="1240061"/>
            <a:ext cx="8229600" cy="792088"/>
          </a:xfrm>
          <a:prstGeom prst="rect">
            <a:avLst/>
          </a:prstGeom>
        </p:spPr>
        <p:txBody>
          <a:bodyPr vert="horz" lIns="91440" tIns="45720" rIns="91440" bIns="45720" rtlCol="0" anchor="b">
            <a:normAutofit fontScale="9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b="1"/>
              <a:t>Role play</a:t>
            </a:r>
            <a:endParaRPr lang="en-GB" b="1" dirty="0"/>
          </a:p>
        </p:txBody>
      </p:sp>
      <p:sp>
        <p:nvSpPr>
          <p:cNvPr id="4" name="Content Placeholder 2">
            <a:extLst>
              <a:ext uri="{FF2B5EF4-FFF2-40B4-BE49-F238E27FC236}">
                <a16:creationId xmlns:a16="http://schemas.microsoft.com/office/drawing/2014/main" id="{9180B638-9DBC-6EEC-F661-BE43C9847CE3}"/>
              </a:ext>
            </a:extLst>
          </p:cNvPr>
          <p:cNvSpPr txBox="1">
            <a:spLocks/>
          </p:cNvSpPr>
          <p:nvPr/>
        </p:nvSpPr>
        <p:spPr>
          <a:xfrm>
            <a:off x="251520" y="1988840"/>
            <a:ext cx="8712968" cy="413732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GB" dirty="0"/>
              <a:t>Get into groups of </a:t>
            </a:r>
            <a:r>
              <a:rPr lang="en-GB" b="1" dirty="0"/>
              <a:t>three.</a:t>
            </a:r>
          </a:p>
          <a:p>
            <a:pPr marL="800100" lvl="1" indent="-342900" algn="l">
              <a:buFont typeface="Courier New" panose="02070309020205020404" pitchFamily="49" charset="0"/>
              <a:buChar char="o"/>
            </a:pPr>
            <a:r>
              <a:rPr lang="en-GB" sz="2400" dirty="0"/>
              <a:t>One person will </a:t>
            </a:r>
            <a:r>
              <a:rPr lang="en-GB" sz="2400" b="1" dirty="0"/>
              <a:t>chair </a:t>
            </a:r>
            <a:r>
              <a:rPr lang="en-GB" sz="2400" dirty="0"/>
              <a:t>the meeting. They must remain </a:t>
            </a:r>
            <a:r>
              <a:rPr lang="en-GB" sz="2400" b="1" dirty="0"/>
              <a:t>neutral </a:t>
            </a:r>
            <a:r>
              <a:rPr lang="en-GB" sz="2400" dirty="0"/>
              <a:t>and ensure </a:t>
            </a:r>
            <a:r>
              <a:rPr lang="en-GB" sz="2400" b="1" dirty="0"/>
              <a:t>everybody</a:t>
            </a:r>
            <a:r>
              <a:rPr lang="en-GB" sz="2400" dirty="0"/>
              <a:t> has a fair chance to make their points. They will then decide if the proposal is to go ahead.</a:t>
            </a:r>
          </a:p>
          <a:p>
            <a:pPr marL="800100" lvl="1" indent="-342900" algn="l">
              <a:buFont typeface="Courier New" panose="02070309020205020404" pitchFamily="49" charset="0"/>
              <a:buChar char="o"/>
            </a:pPr>
            <a:r>
              <a:rPr lang="en-GB" sz="2400" dirty="0"/>
              <a:t>One person will represent the </a:t>
            </a:r>
            <a:r>
              <a:rPr lang="en-GB" sz="2400" b="1" dirty="0"/>
              <a:t>power company. </a:t>
            </a:r>
            <a:r>
              <a:rPr lang="en-GB" sz="2400" dirty="0"/>
              <a:t>They must make the case </a:t>
            </a:r>
            <a:r>
              <a:rPr lang="en-GB" sz="2400" b="1" dirty="0"/>
              <a:t>for the proposal.</a:t>
            </a:r>
          </a:p>
          <a:p>
            <a:pPr marL="800100" lvl="1" indent="-342900" algn="l">
              <a:buFont typeface="Courier New" panose="02070309020205020404" pitchFamily="49" charset="0"/>
              <a:buChar char="o"/>
            </a:pPr>
            <a:r>
              <a:rPr lang="en-GB" sz="2400" dirty="0"/>
              <a:t>One person will represent </a:t>
            </a:r>
            <a:r>
              <a:rPr lang="en-GB" sz="2400" b="1" dirty="0"/>
              <a:t>concerned residents. </a:t>
            </a:r>
            <a:r>
              <a:rPr lang="en-GB" sz="2400" dirty="0"/>
              <a:t>They must make the case </a:t>
            </a:r>
            <a:r>
              <a:rPr lang="en-GB" sz="2400" b="1" dirty="0"/>
              <a:t>against the proposal.</a:t>
            </a:r>
          </a:p>
          <a:p>
            <a:pPr marL="342900" indent="-342900" algn="l">
              <a:buFont typeface="Arial" panose="020B0604020202020204" pitchFamily="34" charset="0"/>
              <a:buChar char="•"/>
            </a:pPr>
            <a:r>
              <a:rPr lang="en-GB" dirty="0"/>
              <a:t>You have </a:t>
            </a:r>
            <a:r>
              <a:rPr lang="en-GB" b="1" dirty="0"/>
              <a:t>20 minutes </a:t>
            </a:r>
            <a:r>
              <a:rPr lang="en-GB" dirty="0"/>
              <a:t>to discuss. Your group will then </a:t>
            </a:r>
            <a:r>
              <a:rPr lang="en-GB" b="1" dirty="0"/>
              <a:t>feed back</a:t>
            </a:r>
            <a:r>
              <a:rPr lang="en-GB" dirty="0"/>
              <a:t> to the whole class.</a:t>
            </a:r>
          </a:p>
        </p:txBody>
      </p:sp>
    </p:spTree>
    <p:extLst>
      <p:ext uri="{BB962C8B-B14F-4D97-AF65-F5344CB8AC3E}">
        <p14:creationId xmlns:p14="http://schemas.microsoft.com/office/powerpoint/2010/main" val="29320991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E01CF71-863E-5088-8B0B-0723890B1B3B}"/>
              </a:ext>
            </a:extLst>
          </p:cNvPr>
          <p:cNvSpPr/>
          <p:nvPr/>
        </p:nvSpPr>
        <p:spPr>
          <a:xfrm>
            <a:off x="7190913" y="6249880"/>
            <a:ext cx="1704512" cy="461638"/>
          </a:xfrm>
          <a:prstGeom prst="rect">
            <a:avLst/>
          </a:prstGeom>
          <a:solidFill>
            <a:srgbClr val="00A7E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itle 1">
            <a:extLst>
              <a:ext uri="{FF2B5EF4-FFF2-40B4-BE49-F238E27FC236}">
                <a16:creationId xmlns:a16="http://schemas.microsoft.com/office/drawing/2014/main" id="{C11448DE-CAE9-09E5-AADB-AFAEF18D9BED}"/>
              </a:ext>
            </a:extLst>
          </p:cNvPr>
          <p:cNvSpPr txBox="1">
            <a:spLocks/>
          </p:cNvSpPr>
          <p:nvPr/>
        </p:nvSpPr>
        <p:spPr>
          <a:xfrm>
            <a:off x="457200" y="982423"/>
            <a:ext cx="8229600" cy="11430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b="1"/>
              <a:t>Class feedback</a:t>
            </a:r>
            <a:endParaRPr lang="en-GB" b="1" dirty="0"/>
          </a:p>
        </p:txBody>
      </p:sp>
      <p:sp>
        <p:nvSpPr>
          <p:cNvPr id="4" name="Content Placeholder 2">
            <a:extLst>
              <a:ext uri="{FF2B5EF4-FFF2-40B4-BE49-F238E27FC236}">
                <a16:creationId xmlns:a16="http://schemas.microsoft.com/office/drawing/2014/main" id="{3E0589E0-B504-CFEF-85C7-4634C8F5A47F}"/>
              </a:ext>
            </a:extLst>
          </p:cNvPr>
          <p:cNvSpPr txBox="1">
            <a:spLocks/>
          </p:cNvSpPr>
          <p:nvPr/>
        </p:nvSpPr>
        <p:spPr>
          <a:xfrm>
            <a:off x="457200" y="2132856"/>
            <a:ext cx="8229600" cy="399330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GB" sz="3300" dirty="0"/>
              <a:t>What is the overall </a:t>
            </a:r>
            <a:r>
              <a:rPr lang="en-GB" sz="3300" b="1" dirty="0"/>
              <a:t>decision </a:t>
            </a:r>
            <a:r>
              <a:rPr lang="en-GB" sz="3300" dirty="0"/>
              <a:t>regarding the proposal?</a:t>
            </a:r>
          </a:p>
          <a:p>
            <a:pPr marL="342900" indent="-342900" algn="l">
              <a:buFont typeface="Arial" panose="020B0604020202020204" pitchFamily="34" charset="0"/>
              <a:buChar char="•"/>
            </a:pPr>
            <a:r>
              <a:rPr lang="en-GB" sz="3300" dirty="0"/>
              <a:t>What are the </a:t>
            </a:r>
            <a:r>
              <a:rPr lang="en-GB" sz="3300" b="1" dirty="0"/>
              <a:t>main reasons </a:t>
            </a:r>
            <a:r>
              <a:rPr lang="en-GB" sz="3300" dirty="0"/>
              <a:t>for this?</a:t>
            </a:r>
          </a:p>
          <a:p>
            <a:pPr marL="342900" indent="-342900" algn="l">
              <a:buFont typeface="Arial" panose="020B0604020202020204" pitchFamily="34" charset="0"/>
              <a:buChar char="•"/>
            </a:pPr>
            <a:r>
              <a:rPr lang="en-GB" sz="3300" dirty="0"/>
              <a:t>What would need to happen for you to </a:t>
            </a:r>
            <a:r>
              <a:rPr lang="en-GB" sz="3300" b="1" dirty="0"/>
              <a:t>change</a:t>
            </a:r>
            <a:r>
              <a:rPr lang="en-GB" sz="3300" dirty="0"/>
              <a:t> your mind?</a:t>
            </a:r>
          </a:p>
        </p:txBody>
      </p:sp>
      <p:pic>
        <p:nvPicPr>
          <p:cNvPr id="5" name="Picture 2" descr="Feedback, Review, Opinion, Satisfaction, Customer">
            <a:extLst>
              <a:ext uri="{FF2B5EF4-FFF2-40B4-BE49-F238E27FC236}">
                <a16:creationId xmlns:a16="http://schemas.microsoft.com/office/drawing/2014/main" id="{359F249C-9D2F-EF95-B34D-7BF0583FC42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51622" y="4153039"/>
            <a:ext cx="3406375" cy="20886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155217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180</TotalTime>
  <Words>406</Words>
  <Application>Microsoft Office PowerPoint</Application>
  <PresentationFormat>On-screen Show (4:3)</PresentationFormat>
  <Paragraphs>29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Courier New</vt:lpstr>
      <vt:lpstr>Segoe UI Emoji</vt:lpstr>
      <vt:lpstr>Office Theme</vt:lpstr>
      <vt:lpstr>Nuclear energy debate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Nuclear energy debate presentation</dc:title>
  <dc:subject>In this KS3 school activity, kids will take part in a role play debate about the advantages and disadvantages of nuclear energy. Free lesson plan.</dc:subject>
  <dc:creator>Microsoft Office User</dc:creator>
  <cp:keywords>KS3 engineering, KS3 science, KS3 DT</cp:keywords>
  <cp:lastModifiedBy>Marie Neighbour</cp:lastModifiedBy>
  <cp:revision>12</cp:revision>
  <dcterms:created xsi:type="dcterms:W3CDTF">2017-06-28T15:11:57Z</dcterms:created>
  <dcterms:modified xsi:type="dcterms:W3CDTF">2023-11-13T11:48:01Z</dcterms:modified>
</cp:coreProperties>
</file>