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7" r:id="rId2"/>
    <p:sldId id="258" r:id="rId3"/>
    <p:sldId id="322" r:id="rId4"/>
    <p:sldId id="333" r:id="rId5"/>
    <p:sldId id="261" r:id="rId6"/>
    <p:sldId id="262" r:id="rId7"/>
    <p:sldId id="337" r:id="rId8"/>
    <p:sldId id="338" r:id="rId9"/>
    <p:sldId id="339" r:id="rId10"/>
    <p:sldId id="340" r:id="rId11"/>
    <p:sldId id="341" r:id="rId12"/>
    <p:sldId id="342" r:id="rId13"/>
    <p:sldId id="344" r:id="rId14"/>
    <p:sldId id="343" r:id="rId15"/>
    <p:sldId id="34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6250" autoAdjust="0"/>
  </p:normalViewPr>
  <p:slideViewPr>
    <p:cSldViewPr snapToGrid="0" snapToObjects="1">
      <p:cViewPr varScale="1">
        <p:scale>
          <a:sx n="140" d="100"/>
          <a:sy n="140" d="100"/>
        </p:scale>
        <p:origin x="4932" y="120"/>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Margerison-Smith" userId="6fca5afb-d5e3-46f0-bea7-7aa28b6d818e" providerId="ADAL" clId="{01C038C8-0D6C-4436-9251-60BAA22CB82C}"/>
    <pc:docChg chg="modSld">
      <pc:chgData name="Holly Margerison-Smith" userId="6fca5afb-d5e3-46f0-bea7-7aa28b6d818e" providerId="ADAL" clId="{01C038C8-0D6C-4436-9251-60BAA22CB82C}" dt="2024-05-22T09:13:02.875" v="26" actId="20577"/>
      <pc:docMkLst>
        <pc:docMk/>
      </pc:docMkLst>
      <pc:sldChg chg="modSp mod">
        <pc:chgData name="Holly Margerison-Smith" userId="6fca5afb-d5e3-46f0-bea7-7aa28b6d818e" providerId="ADAL" clId="{01C038C8-0D6C-4436-9251-60BAA22CB82C}" dt="2024-05-22T09:13:02.875" v="26" actId="20577"/>
        <pc:sldMkLst>
          <pc:docMk/>
          <pc:sldMk cId="573508684" sldId="257"/>
        </pc:sldMkLst>
        <pc:spChg chg="mod">
          <ac:chgData name="Holly Margerison-Smith" userId="6fca5afb-d5e3-46f0-bea7-7aa28b6d818e" providerId="ADAL" clId="{01C038C8-0D6C-4436-9251-60BAA22CB82C}" dt="2024-05-22T09:13:02.875" v="26" actId="20577"/>
          <ac:spMkLst>
            <pc:docMk/>
            <pc:sldMk cId="573508684" sldId="257"/>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22/05/2024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10</a:t>
            </a:fld>
            <a:endParaRPr lang="en-GB"/>
          </a:p>
        </p:txBody>
      </p:sp>
    </p:spTree>
    <p:extLst>
      <p:ext uri="{BB962C8B-B14F-4D97-AF65-F5344CB8AC3E}">
        <p14:creationId xmlns:p14="http://schemas.microsoft.com/office/powerpoint/2010/main" val="401633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Take care when using the pin to make the hole as it will be sharp.</a:t>
            </a:r>
          </a:p>
          <a:p>
            <a:pPr marL="0" indent="0">
              <a:buNone/>
            </a:pPr>
            <a:r>
              <a:rPr lang="en-GB" dirty="0"/>
              <a:t>This creates the lens for the front of the camera.</a:t>
            </a:r>
          </a:p>
        </p:txBody>
      </p:sp>
      <p:sp>
        <p:nvSpPr>
          <p:cNvPr id="4" name="Slide Number Placeholder 3"/>
          <p:cNvSpPr>
            <a:spLocks noGrp="1"/>
          </p:cNvSpPr>
          <p:nvPr>
            <p:ph type="sldNum" sz="quarter" idx="5"/>
          </p:nvPr>
        </p:nvSpPr>
        <p:spPr/>
        <p:txBody>
          <a:bodyPr/>
          <a:lstStyle/>
          <a:p>
            <a:fld id="{E70D4E27-8A95-48B6-86B5-6625768F2449}" type="slidenum">
              <a:rPr lang="en-GB" smtClean="0"/>
              <a:t>11</a:t>
            </a:fld>
            <a:endParaRPr lang="en-GB"/>
          </a:p>
        </p:txBody>
      </p:sp>
    </p:spTree>
    <p:extLst>
      <p:ext uri="{BB962C8B-B14F-4D97-AF65-F5344CB8AC3E}">
        <p14:creationId xmlns:p14="http://schemas.microsoft.com/office/powerpoint/2010/main" val="321835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12</a:t>
            </a:fld>
            <a:endParaRPr lang="en-GB"/>
          </a:p>
        </p:txBody>
      </p:sp>
    </p:spTree>
    <p:extLst>
      <p:ext uri="{BB962C8B-B14F-4D97-AF65-F5344CB8AC3E}">
        <p14:creationId xmlns:p14="http://schemas.microsoft.com/office/powerpoint/2010/main" val="99219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Explain that the pinhole acts as a tiny camera lens. This allows the light to enter the shoebox which is then focussed and projected onto the screen, creating an inverted image.</a:t>
            </a:r>
          </a:p>
          <a:p>
            <a:pPr marL="0" indent="0">
              <a:buNone/>
            </a:pPr>
            <a:r>
              <a:rPr lang="en-GB" dirty="0"/>
              <a:t>Do not look directly into a light source.</a:t>
            </a:r>
          </a:p>
          <a:p>
            <a:pPr marL="0" indent="0">
              <a:buNone/>
            </a:pPr>
            <a:r>
              <a:rPr lang="en-GB" dirty="0"/>
              <a:t>Demonstrate the camera working to partner or classmate.</a:t>
            </a:r>
          </a:p>
        </p:txBody>
      </p:sp>
      <p:sp>
        <p:nvSpPr>
          <p:cNvPr id="4" name="Slide Number Placeholder 3"/>
          <p:cNvSpPr>
            <a:spLocks noGrp="1"/>
          </p:cNvSpPr>
          <p:nvPr>
            <p:ph type="sldNum" sz="quarter" idx="5"/>
          </p:nvPr>
        </p:nvSpPr>
        <p:spPr/>
        <p:txBody>
          <a:bodyPr/>
          <a:lstStyle/>
          <a:p>
            <a:fld id="{E70D4E27-8A95-48B6-86B5-6625768F2449}" type="slidenum">
              <a:rPr lang="en-GB" smtClean="0"/>
              <a:t>13</a:t>
            </a:fld>
            <a:endParaRPr lang="en-GB"/>
          </a:p>
        </p:txBody>
      </p:sp>
    </p:spTree>
    <p:extLst>
      <p:ext uri="{BB962C8B-B14F-4D97-AF65-F5344CB8AC3E}">
        <p14:creationId xmlns:p14="http://schemas.microsoft.com/office/powerpoint/2010/main" val="405920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finished pinhole camera.</a:t>
            </a:r>
          </a:p>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14</a:t>
            </a:fld>
            <a:endParaRPr lang="en-GB"/>
          </a:p>
        </p:txBody>
      </p:sp>
    </p:spTree>
    <p:extLst>
      <p:ext uri="{BB962C8B-B14F-4D97-AF65-F5344CB8AC3E}">
        <p14:creationId xmlns:p14="http://schemas.microsoft.com/office/powerpoint/2010/main" val="417942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15</a:t>
            </a:fld>
            <a:endParaRPr lang="en-GB"/>
          </a:p>
        </p:txBody>
      </p:sp>
    </p:spTree>
    <p:extLst>
      <p:ext uri="{BB962C8B-B14F-4D97-AF65-F5344CB8AC3E}">
        <p14:creationId xmlns:p14="http://schemas.microsoft.com/office/powerpoint/2010/main" val="12857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body)"/>
              </a:rPr>
              <a:t>Explain the theme of the Victorians to learners. </a:t>
            </a:r>
          </a:p>
          <a:p>
            <a:r>
              <a:rPr lang="en-GB" sz="1200" dirty="0">
                <a:effectLst/>
                <a:latin typeface="Calibri (body)"/>
                <a:ea typeface="Times New Roman" panose="02020603050405020304" pitchFamily="18" charset="0"/>
              </a:rPr>
              <a:t>Teacher could ask learners to write down five things that that they already know about the Victorians and/or the Victorian era.</a:t>
            </a:r>
          </a:p>
          <a:p>
            <a:r>
              <a:rPr lang="en-GB" sz="1200" dirty="0">
                <a:effectLst/>
                <a:latin typeface="Calibri (body)"/>
                <a:ea typeface="Times New Roman" panose="02020603050405020304" pitchFamily="18" charset="0"/>
              </a:rPr>
              <a:t>The Victorian era is sometimes also defined as being between around 1820 and 1914, based on the defining characteristics of society at the time, rather than the exact dates of Queen Victoria’s reign as monarch. Either definition, or a mixture of the two, is historically accurate to use.</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E30E9-0A05-0AD5-8301-FF5A25F9D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A2932-AC54-1625-829F-49490F8C9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5D3D6-97AA-EEB1-AE87-EE96F21A49F6}"/>
              </a:ext>
            </a:extLst>
          </p:cNvPr>
          <p:cNvSpPr>
            <a:spLocks noGrp="1"/>
          </p:cNvSpPr>
          <p:nvPr>
            <p:ph type="body" idx="1"/>
          </p:nvPr>
        </p:nvSpPr>
        <p:spPr/>
        <p:txBody>
          <a:bodyPr/>
          <a:lstStyle/>
          <a:p>
            <a:r>
              <a:rPr lang="en-GB" dirty="0"/>
              <a:t>Pinhole cameras are a type of camera obscura with a very small hole instead of a lens.</a:t>
            </a:r>
          </a:p>
          <a:p>
            <a:r>
              <a:rPr lang="en-GB" dirty="0"/>
              <a:t>Learners could research the camera obscura and how it was developed.</a:t>
            </a:r>
          </a:p>
          <a:p>
            <a:r>
              <a:rPr lang="en-GB" dirty="0"/>
              <a:t>History of the camera: https://www.adorama.com/alc/camera-history/</a:t>
            </a:r>
          </a:p>
          <a:p>
            <a:r>
              <a:rPr lang="en-GB" dirty="0"/>
              <a:t>https://en.wikipedia.org/wiki/Thomas_Wedgwood_(photographer)</a:t>
            </a:r>
          </a:p>
          <a:p>
            <a:r>
              <a:rPr lang="en-GB" dirty="0"/>
              <a:t>https://en.wikipedia.org/wiki/Camera_obscura</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5B3A048D-F177-B912-46D1-75C17F02D7B5}"/>
              </a:ext>
            </a:extLst>
          </p:cNvPr>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384469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care when using sharp objects such as a craft knife, scissors and pins.</a:t>
            </a:r>
          </a:p>
          <a:p>
            <a:pPr marL="0" indent="0">
              <a:buNone/>
            </a:pPr>
            <a:r>
              <a:rPr lang="en-GB" dirty="0"/>
              <a:t>The measurements given in these steps are based on a small 170 mm (L) x 120 (W) x 75 mm (D) shoebox – these could be adjusted for a bigger box (e.g. for a bigger window – steps 1-4).</a:t>
            </a:r>
          </a:p>
          <a:p>
            <a:pPr marL="0" indent="0">
              <a:buNone/>
            </a:pPr>
            <a:r>
              <a:rPr lang="en-GB" dirty="0"/>
              <a:t>Maths based extension: calculate the volume of the box used.</a:t>
            </a:r>
          </a:p>
          <a:p>
            <a:endParaRPr lang="en-GB" dirty="0"/>
          </a:p>
          <a:p>
            <a:r>
              <a:rPr lang="en-GB" dirty="0"/>
              <a:t>Alternative ways to make a pinhole camera/camera obscura:</a:t>
            </a:r>
          </a:p>
          <a:p>
            <a:r>
              <a:rPr lang="en-GB" dirty="0"/>
              <a:t>https://www.youtube.com/watch?v=miuNl-O05Wo</a:t>
            </a:r>
          </a:p>
          <a:p>
            <a:r>
              <a:rPr lang="en-GB" dirty="0"/>
              <a:t>https://www.youtube.com/watch?v=IJ2cUh0N1RI</a:t>
            </a:r>
          </a:p>
          <a:p>
            <a:r>
              <a:rPr lang="en-GB" dirty="0"/>
              <a:t>https://www.youtube.com/watch?v=mqvwqweDk1I</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E8C40-E8E0-49FB-A706-60F7ABCEE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92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following slides show how to make a pinhole camera.</a:t>
            </a:r>
          </a:p>
        </p:txBody>
      </p:sp>
      <p:sp>
        <p:nvSpPr>
          <p:cNvPr id="4" name="Slide Number Placeholder 3"/>
          <p:cNvSpPr>
            <a:spLocks noGrp="1"/>
          </p:cNvSpPr>
          <p:nvPr>
            <p:ph type="sldNum" sz="quarter" idx="5"/>
          </p:nvPr>
        </p:nvSpPr>
        <p:spPr/>
        <p:txBody>
          <a:bodyPr/>
          <a:lstStyle/>
          <a:p>
            <a:fld id="{E70D4E27-8A95-48B6-86B5-6625768F2449}" type="slidenum">
              <a:rPr lang="en-GB" smtClean="0"/>
              <a:t>6</a:t>
            </a:fld>
            <a:endParaRPr lang="en-GB"/>
          </a:p>
        </p:txBody>
      </p:sp>
    </p:spTree>
    <p:extLst>
      <p:ext uri="{BB962C8B-B14F-4D97-AF65-F5344CB8AC3E}">
        <p14:creationId xmlns:p14="http://schemas.microsoft.com/office/powerpoint/2010/main" val="27279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Take care when using a craft knife.</a:t>
            </a:r>
          </a:p>
          <a:p>
            <a:pPr marL="0" indent="0">
              <a:buNone/>
            </a:pPr>
            <a:r>
              <a:rPr lang="en-GB" dirty="0"/>
              <a:t>Learners may need assistance with this stage.</a:t>
            </a:r>
          </a:p>
        </p:txBody>
      </p:sp>
      <p:sp>
        <p:nvSpPr>
          <p:cNvPr id="4" name="Slide Number Placeholder 3"/>
          <p:cNvSpPr>
            <a:spLocks noGrp="1"/>
          </p:cNvSpPr>
          <p:nvPr>
            <p:ph type="sldNum" sz="quarter" idx="5"/>
          </p:nvPr>
        </p:nvSpPr>
        <p:spPr/>
        <p:txBody>
          <a:bodyPr/>
          <a:lstStyle/>
          <a:p>
            <a:fld id="{E70D4E27-8A95-48B6-86B5-6625768F2449}" type="slidenum">
              <a:rPr lang="en-GB" smtClean="0"/>
              <a:t>7</a:t>
            </a:fld>
            <a:endParaRPr lang="en-GB"/>
          </a:p>
        </p:txBody>
      </p:sp>
    </p:spTree>
    <p:extLst>
      <p:ext uri="{BB962C8B-B14F-4D97-AF65-F5344CB8AC3E}">
        <p14:creationId xmlns:p14="http://schemas.microsoft.com/office/powerpoint/2010/main" val="285617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Take care when using scissors.</a:t>
            </a:r>
          </a:p>
          <a:p>
            <a:pPr marL="0" indent="0">
              <a:buNone/>
            </a:pPr>
            <a:r>
              <a:rPr lang="en-GB" dirty="0"/>
              <a:t>Teacher could discuss sustainability issues when cutting to avoid wasting wax paper.</a:t>
            </a:r>
          </a:p>
        </p:txBody>
      </p:sp>
      <p:sp>
        <p:nvSpPr>
          <p:cNvPr id="4" name="Slide Number Placeholder 3"/>
          <p:cNvSpPr>
            <a:spLocks noGrp="1"/>
          </p:cNvSpPr>
          <p:nvPr>
            <p:ph type="sldNum" sz="quarter" idx="5"/>
          </p:nvPr>
        </p:nvSpPr>
        <p:spPr/>
        <p:txBody>
          <a:bodyPr/>
          <a:lstStyle/>
          <a:p>
            <a:fld id="{E70D4E27-8A95-48B6-86B5-6625768F2449}" type="slidenum">
              <a:rPr lang="en-GB" smtClean="0"/>
              <a:t>8</a:t>
            </a:fld>
            <a:endParaRPr lang="en-GB"/>
          </a:p>
        </p:txBody>
      </p:sp>
    </p:spTree>
    <p:extLst>
      <p:ext uri="{BB962C8B-B14F-4D97-AF65-F5344CB8AC3E}">
        <p14:creationId xmlns:p14="http://schemas.microsoft.com/office/powerpoint/2010/main" val="50287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Take care when using scissors.</a:t>
            </a:r>
          </a:p>
          <a:p>
            <a:pPr marL="0" indent="0">
              <a:buNone/>
            </a:pPr>
            <a:r>
              <a:rPr lang="en-GB" dirty="0"/>
              <a:t>This creates the camera screen.</a:t>
            </a:r>
          </a:p>
        </p:txBody>
      </p:sp>
      <p:sp>
        <p:nvSpPr>
          <p:cNvPr id="4" name="Slide Number Placeholder 3"/>
          <p:cNvSpPr>
            <a:spLocks noGrp="1"/>
          </p:cNvSpPr>
          <p:nvPr>
            <p:ph type="sldNum" sz="quarter" idx="5"/>
          </p:nvPr>
        </p:nvSpPr>
        <p:spPr/>
        <p:txBody>
          <a:bodyPr/>
          <a:lstStyle/>
          <a:p>
            <a:fld id="{E70D4E27-8A95-48B6-86B5-6625768F2449}" type="slidenum">
              <a:rPr lang="en-GB" smtClean="0"/>
              <a:t>9</a:t>
            </a:fld>
            <a:endParaRPr lang="en-GB"/>
          </a:p>
        </p:txBody>
      </p:sp>
    </p:spTree>
    <p:extLst>
      <p:ext uri="{BB962C8B-B14F-4D97-AF65-F5344CB8AC3E}">
        <p14:creationId xmlns:p14="http://schemas.microsoft.com/office/powerpoint/2010/main" val="228328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5/22/2024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23095"/>
            <a:ext cx="9143998" cy="830997"/>
          </a:xfrm>
          <a:prstGeom prst="rect">
            <a:avLst/>
          </a:prstGeom>
          <a:noFill/>
        </p:spPr>
        <p:txBody>
          <a:bodyPr wrap="square" rtlCol="0">
            <a:spAutoFit/>
          </a:bodyPr>
          <a:lstStyle/>
          <a:p>
            <a:pPr algn="ctr"/>
            <a:r>
              <a:rPr lang="en-GB" sz="4800" b="1">
                <a:cs typeface="Arial"/>
              </a:rPr>
              <a:t>Making a Pinhole </a:t>
            </a:r>
            <a:r>
              <a:rPr lang="en-GB" sz="4800" b="1" dirty="0">
                <a:cs typeface="Arial"/>
              </a:rPr>
              <a:t>Camera</a:t>
            </a:r>
            <a:endParaRPr lang="en-US" sz="48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577848" y="5125075"/>
            <a:ext cx="7988300" cy="815608"/>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sz="2350" dirty="0">
                <a:latin typeface="+mn-lt"/>
              </a:rPr>
              <a:t>Making a pinhole camera inspired by the early photography of the Victorian era </a:t>
            </a:r>
          </a:p>
        </p:txBody>
      </p:sp>
      <p:pic>
        <p:nvPicPr>
          <p:cNvPr id="4" name="Picture 3" descr="Free Antique Car Automobile photo and picture">
            <a:extLst>
              <a:ext uri="{FF2B5EF4-FFF2-40B4-BE49-F238E27FC236}">
                <a16:creationId xmlns:a16="http://schemas.microsoft.com/office/drawing/2014/main" id="{4911D4DC-7897-2AAB-32E3-1F1B7A79DC0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02879" y="2124021"/>
            <a:ext cx="4538237" cy="283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406895" y="2136612"/>
            <a:ext cx="3997837" cy="2669564"/>
          </a:xfrm>
        </p:spPr>
        <p:txBody>
          <a:bodyPr>
            <a:normAutofit/>
          </a:bodyPr>
          <a:lstStyle/>
          <a:p>
            <a:pPr>
              <a:buFont typeface="Arial" panose="020B0604020202020204" pitchFamily="34" charset="0"/>
              <a:buChar char="•"/>
            </a:pPr>
            <a:r>
              <a:rPr lang="en-GB" sz="2400" dirty="0"/>
              <a:t>Turn the box around to the other end</a:t>
            </a:r>
          </a:p>
          <a:p>
            <a:pPr>
              <a:buFont typeface="Arial" panose="020B0604020202020204" pitchFamily="34" charset="0"/>
              <a:buChar char="•"/>
            </a:pPr>
            <a:endParaRPr lang="en-GB" sz="2400" dirty="0"/>
          </a:p>
          <a:p>
            <a:pPr>
              <a:buFont typeface="Arial" panose="020B0604020202020204" pitchFamily="34" charset="0"/>
              <a:buChar char="•"/>
            </a:pPr>
            <a:r>
              <a:rPr lang="en-GB" sz="2400" dirty="0"/>
              <a:t>Draw two lines, corner to corner, to find the middle point</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Pinhole Camera – Step 5</a:t>
            </a:r>
          </a:p>
        </p:txBody>
      </p:sp>
      <p:pic>
        <p:nvPicPr>
          <p:cNvPr id="5" name="Picture 4" descr="A box on a blue surface&#10;&#10;Description automatically generated">
            <a:extLst>
              <a:ext uri="{FF2B5EF4-FFF2-40B4-BE49-F238E27FC236}">
                <a16:creationId xmlns:a16="http://schemas.microsoft.com/office/drawing/2014/main" id="{53A141CE-EFC3-095B-913D-737B1B2DFB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61498" y="4022133"/>
            <a:ext cx="3160449" cy="1779157"/>
          </a:xfrm>
          <a:prstGeom prst="rect">
            <a:avLst/>
          </a:prstGeom>
        </p:spPr>
      </p:pic>
      <p:pic>
        <p:nvPicPr>
          <p:cNvPr id="11" name="Picture 10" descr="A box with a cross on it&#10;&#10;Description automatically generated">
            <a:extLst>
              <a:ext uri="{FF2B5EF4-FFF2-40B4-BE49-F238E27FC236}">
                <a16:creationId xmlns:a16="http://schemas.microsoft.com/office/drawing/2014/main" id="{BCABC4DC-BD89-508C-DBA4-E2B08607E09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61498" y="1835140"/>
            <a:ext cx="3160452" cy="1896783"/>
          </a:xfrm>
          <a:prstGeom prst="rect">
            <a:avLst/>
          </a:prstGeom>
        </p:spPr>
      </p:pic>
    </p:spTree>
    <p:extLst>
      <p:ext uri="{BB962C8B-B14F-4D97-AF65-F5344CB8AC3E}">
        <p14:creationId xmlns:p14="http://schemas.microsoft.com/office/powerpoint/2010/main" val="19756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406895" y="2136612"/>
            <a:ext cx="4466188" cy="2669564"/>
          </a:xfrm>
        </p:spPr>
        <p:txBody>
          <a:bodyPr>
            <a:normAutofit/>
          </a:bodyPr>
          <a:lstStyle/>
          <a:p>
            <a:pPr>
              <a:buFont typeface="Arial" panose="020B0604020202020204" pitchFamily="34" charset="0"/>
              <a:buChar char="•"/>
            </a:pPr>
            <a:r>
              <a:rPr lang="en-GB" sz="2400" dirty="0"/>
              <a:t>Push a pin through the middle point to make a small hole</a:t>
            </a:r>
          </a:p>
          <a:p>
            <a:pPr>
              <a:buFont typeface="Arial" panose="020B0604020202020204" pitchFamily="34" charset="0"/>
              <a:buChar char="•"/>
            </a:pPr>
            <a:endParaRPr lang="en-GB" sz="2400" dirty="0"/>
          </a:p>
          <a:p>
            <a:pPr>
              <a:buFont typeface="Arial" panose="020B0604020202020204" pitchFamily="34" charset="0"/>
              <a:buChar char="•"/>
            </a:pPr>
            <a:r>
              <a:rPr lang="en-GB" sz="2400" dirty="0"/>
              <a:t>Keep this as straight as you can</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Pinhole Camera – Step 6</a:t>
            </a:r>
          </a:p>
        </p:txBody>
      </p:sp>
      <p:sp>
        <p:nvSpPr>
          <p:cNvPr id="2" name="TextBox 1">
            <a:extLst>
              <a:ext uri="{FF2B5EF4-FFF2-40B4-BE49-F238E27FC236}">
                <a16:creationId xmlns:a16="http://schemas.microsoft.com/office/drawing/2014/main" id="{D80073DA-1ECA-AC53-648C-662B551CDC4F}"/>
              </a:ext>
            </a:extLst>
          </p:cNvPr>
          <p:cNvSpPr txBox="1"/>
          <p:nvPr/>
        </p:nvSpPr>
        <p:spPr>
          <a:xfrm>
            <a:off x="4992122" y="1192482"/>
            <a:ext cx="614855" cy="584775"/>
          </a:xfrm>
          <a:prstGeom prst="rect">
            <a:avLst/>
          </a:prstGeom>
          <a:noFill/>
        </p:spPr>
        <p:txBody>
          <a:bodyPr wrap="square">
            <a:spAutoFit/>
          </a:bodyPr>
          <a:lstStyle/>
          <a:p>
            <a:r>
              <a:rPr lang="en-GB" sz="3200" dirty="0">
                <a:effectLst/>
                <a:ea typeface="Times New Roman" panose="02020603050405020304" pitchFamily="18" charset="0"/>
                <a:cs typeface="Segoe UI Emoji" panose="020B0502040204020203" pitchFamily="34" charset="0"/>
              </a:rPr>
              <a:t>⚠</a:t>
            </a:r>
            <a:endParaRPr lang="en-GB" sz="3200" dirty="0"/>
          </a:p>
        </p:txBody>
      </p:sp>
      <p:pic>
        <p:nvPicPr>
          <p:cNvPr id="9" name="Picture 8" descr="A cardboard box with a purple pin on it&#10;&#10;Description automatically generated">
            <a:extLst>
              <a:ext uri="{FF2B5EF4-FFF2-40B4-BE49-F238E27FC236}">
                <a16:creationId xmlns:a16="http://schemas.microsoft.com/office/drawing/2014/main" id="{60C7FDEB-732E-2A99-FA73-A525567224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06317" y="1835140"/>
            <a:ext cx="3053510" cy="1913308"/>
          </a:xfrm>
          <a:prstGeom prst="rect">
            <a:avLst/>
          </a:prstGeom>
        </p:spPr>
      </p:pic>
      <p:pic>
        <p:nvPicPr>
          <p:cNvPr id="12" name="Picture 11" descr="A box on a table&#10;&#10;Description automatically generated">
            <a:extLst>
              <a:ext uri="{FF2B5EF4-FFF2-40B4-BE49-F238E27FC236}">
                <a16:creationId xmlns:a16="http://schemas.microsoft.com/office/drawing/2014/main" id="{4A83AFF6-A53C-C031-37E5-CD047166C97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06317" y="3958160"/>
            <a:ext cx="3053019" cy="1913308"/>
          </a:xfrm>
          <a:prstGeom prst="rect">
            <a:avLst/>
          </a:prstGeom>
        </p:spPr>
      </p:pic>
    </p:spTree>
    <p:extLst>
      <p:ext uri="{BB962C8B-B14F-4D97-AF65-F5344CB8AC3E}">
        <p14:creationId xmlns:p14="http://schemas.microsoft.com/office/powerpoint/2010/main" val="341157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406895" y="2136612"/>
            <a:ext cx="3674451" cy="2669564"/>
          </a:xfrm>
        </p:spPr>
        <p:txBody>
          <a:bodyPr>
            <a:normAutofit/>
          </a:bodyPr>
          <a:lstStyle/>
          <a:p>
            <a:pPr>
              <a:buFont typeface="Arial" panose="020B0604020202020204" pitchFamily="34" charset="0"/>
              <a:buChar char="•"/>
            </a:pPr>
            <a:r>
              <a:rPr lang="en-GB" sz="2400" dirty="0"/>
              <a:t>Put the lid back onto the shoebox</a:t>
            </a:r>
          </a:p>
          <a:p>
            <a:pPr>
              <a:buFont typeface="Arial" panose="020B0604020202020204" pitchFamily="34" charset="0"/>
              <a:buChar char="•"/>
            </a:pPr>
            <a:endParaRPr lang="en-GB" sz="2400" dirty="0"/>
          </a:p>
          <a:p>
            <a:pPr>
              <a:buFont typeface="Arial" panose="020B0604020202020204" pitchFamily="34" charset="0"/>
              <a:buChar char="•"/>
            </a:pPr>
            <a:r>
              <a:rPr lang="en-GB" sz="2400" dirty="0"/>
              <a:t>You are now ready to test your pinhole camera!</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Pinhole Camera – Step 7</a:t>
            </a:r>
          </a:p>
        </p:txBody>
      </p:sp>
      <p:pic>
        <p:nvPicPr>
          <p:cNvPr id="6" name="Picture 5" descr="A box on a table&#10;&#10;Description automatically generated">
            <a:extLst>
              <a:ext uri="{FF2B5EF4-FFF2-40B4-BE49-F238E27FC236}">
                <a16:creationId xmlns:a16="http://schemas.microsoft.com/office/drawing/2014/main" id="{560B9C74-4592-5A8F-37DD-73D0B6AC90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70247" y="2136612"/>
            <a:ext cx="3916149" cy="3080385"/>
          </a:xfrm>
          <a:prstGeom prst="rect">
            <a:avLst/>
          </a:prstGeom>
        </p:spPr>
      </p:pic>
    </p:spTree>
    <p:extLst>
      <p:ext uri="{BB962C8B-B14F-4D97-AF65-F5344CB8AC3E}">
        <p14:creationId xmlns:p14="http://schemas.microsoft.com/office/powerpoint/2010/main" val="69065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406895" y="2136612"/>
            <a:ext cx="3674451" cy="3372090"/>
          </a:xfrm>
        </p:spPr>
        <p:txBody>
          <a:bodyPr>
            <a:normAutofit lnSpcReduction="10000"/>
          </a:bodyPr>
          <a:lstStyle/>
          <a:p>
            <a:pPr>
              <a:buFont typeface="Arial" panose="020B0604020202020204" pitchFamily="34" charset="0"/>
              <a:buChar char="•"/>
            </a:pPr>
            <a:r>
              <a:rPr lang="en-GB" sz="2400" dirty="0"/>
              <a:t>Make sure you are in a  dark room</a:t>
            </a:r>
          </a:p>
          <a:p>
            <a:pPr>
              <a:buFont typeface="Arial" panose="020B0604020202020204" pitchFamily="34" charset="0"/>
              <a:buChar char="•"/>
            </a:pPr>
            <a:endParaRPr lang="en-GB" sz="2400" dirty="0"/>
          </a:p>
          <a:p>
            <a:pPr>
              <a:buFont typeface="Arial" panose="020B0604020202020204" pitchFamily="34" charset="0"/>
              <a:buChar char="•"/>
            </a:pPr>
            <a:r>
              <a:rPr lang="en-GB" sz="2400" dirty="0"/>
              <a:t>Turn on a lamp and point your camera towards it</a:t>
            </a:r>
          </a:p>
          <a:p>
            <a:pPr>
              <a:buFont typeface="Arial" panose="020B0604020202020204" pitchFamily="34" charset="0"/>
              <a:buChar char="•"/>
            </a:pPr>
            <a:endParaRPr lang="en-GB" sz="2400" dirty="0"/>
          </a:p>
          <a:p>
            <a:pPr>
              <a:buFont typeface="Arial" panose="020B0604020202020204" pitchFamily="34" charset="0"/>
              <a:buChar char="•"/>
            </a:pPr>
            <a:r>
              <a:rPr lang="en-GB" sz="2400" dirty="0"/>
              <a:t>You should see the light on the screen – it will be upside down!</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Pinhole Camera – Testing</a:t>
            </a:r>
          </a:p>
        </p:txBody>
      </p:sp>
      <p:pic>
        <p:nvPicPr>
          <p:cNvPr id="8" name="Picture 7" descr="A hand holding a box&#10;&#10;Description automatically generated">
            <a:extLst>
              <a:ext uri="{FF2B5EF4-FFF2-40B4-BE49-F238E27FC236}">
                <a16:creationId xmlns:a16="http://schemas.microsoft.com/office/drawing/2014/main" id="{A2167A17-E9DF-19EA-DFBB-C50559AE2B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99279" y="2283466"/>
            <a:ext cx="4337826" cy="2739395"/>
          </a:xfrm>
          <a:prstGeom prst="rect">
            <a:avLst/>
          </a:prstGeom>
        </p:spPr>
      </p:pic>
      <p:sp>
        <p:nvSpPr>
          <p:cNvPr id="2" name="TextBox 1">
            <a:extLst>
              <a:ext uri="{FF2B5EF4-FFF2-40B4-BE49-F238E27FC236}">
                <a16:creationId xmlns:a16="http://schemas.microsoft.com/office/drawing/2014/main" id="{8B46A951-7684-2D1C-275C-078A1D2F3065}"/>
              </a:ext>
            </a:extLst>
          </p:cNvPr>
          <p:cNvSpPr txBox="1"/>
          <p:nvPr/>
        </p:nvSpPr>
        <p:spPr>
          <a:xfrm>
            <a:off x="5233572" y="131021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27987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Finished Pinhole Camera</a:t>
            </a:r>
          </a:p>
        </p:txBody>
      </p:sp>
      <p:pic>
        <p:nvPicPr>
          <p:cNvPr id="6" name="Picture 5" descr="A box on a table&#10;&#10;Description automatically generated">
            <a:extLst>
              <a:ext uri="{FF2B5EF4-FFF2-40B4-BE49-F238E27FC236}">
                <a16:creationId xmlns:a16="http://schemas.microsoft.com/office/drawing/2014/main" id="{560B9C74-4592-5A8F-37DD-73D0B6AC90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46947" y="3421242"/>
            <a:ext cx="2650105" cy="2084533"/>
          </a:xfrm>
          <a:prstGeom prst="rect">
            <a:avLst/>
          </a:prstGeom>
        </p:spPr>
      </p:pic>
      <p:pic>
        <p:nvPicPr>
          <p:cNvPr id="8" name="Picture 7" descr="A close-up of a box&#10;&#10;Description automatically generated">
            <a:extLst>
              <a:ext uri="{FF2B5EF4-FFF2-40B4-BE49-F238E27FC236}">
                <a16:creationId xmlns:a16="http://schemas.microsoft.com/office/drawing/2014/main" id="{FDEFD0C0-A96E-0062-630A-A58DF076A16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33219" y="2125685"/>
            <a:ext cx="2779378" cy="1947068"/>
          </a:xfrm>
          <a:prstGeom prst="rect">
            <a:avLst/>
          </a:prstGeom>
        </p:spPr>
      </p:pic>
      <p:pic>
        <p:nvPicPr>
          <p:cNvPr id="11" name="Picture 10" descr="A brown box with a white lid&#10;&#10;Description automatically generated">
            <a:extLst>
              <a:ext uri="{FF2B5EF4-FFF2-40B4-BE49-F238E27FC236}">
                <a16:creationId xmlns:a16="http://schemas.microsoft.com/office/drawing/2014/main" id="{9ACE7C37-B380-9882-E571-E96C2DBDEE0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1518" y="2224576"/>
            <a:ext cx="2789262" cy="1848176"/>
          </a:xfrm>
          <a:prstGeom prst="rect">
            <a:avLst/>
          </a:prstGeom>
        </p:spPr>
      </p:pic>
    </p:spTree>
    <p:extLst>
      <p:ext uri="{BB962C8B-B14F-4D97-AF65-F5344CB8AC3E}">
        <p14:creationId xmlns:p14="http://schemas.microsoft.com/office/powerpoint/2010/main" val="402969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Extension</a:t>
            </a:r>
          </a:p>
        </p:txBody>
      </p:sp>
      <p:sp>
        <p:nvSpPr>
          <p:cNvPr id="2" name="Content Placeholder 2">
            <a:extLst>
              <a:ext uri="{FF2B5EF4-FFF2-40B4-BE49-F238E27FC236}">
                <a16:creationId xmlns:a16="http://schemas.microsoft.com/office/drawing/2014/main" id="{AB2C5ECE-0C91-87C1-EA52-4BC1903E8D00}"/>
              </a:ext>
            </a:extLst>
          </p:cNvPr>
          <p:cNvSpPr>
            <a:spLocks noGrp="1"/>
          </p:cNvSpPr>
          <p:nvPr>
            <p:ph idx="1"/>
          </p:nvPr>
        </p:nvSpPr>
        <p:spPr>
          <a:xfrm>
            <a:off x="406895" y="2136612"/>
            <a:ext cx="4518396" cy="3372090"/>
          </a:xfrm>
        </p:spPr>
        <p:txBody>
          <a:bodyPr>
            <a:normAutofit/>
          </a:bodyPr>
          <a:lstStyle/>
          <a:p>
            <a:pPr>
              <a:buFont typeface="Arial" panose="020B0604020202020204" pitchFamily="34" charset="0"/>
              <a:buChar char="•"/>
            </a:pPr>
            <a:r>
              <a:rPr lang="en-GB" sz="2400" dirty="0"/>
              <a:t>Calculate the volume of the box used for the pinhole camera</a:t>
            </a:r>
          </a:p>
          <a:p>
            <a:pPr>
              <a:buFont typeface="Arial" panose="020B0604020202020204" pitchFamily="34" charset="0"/>
              <a:buChar char="•"/>
            </a:pPr>
            <a:endParaRPr lang="en-GB" sz="2400" dirty="0"/>
          </a:p>
          <a:p>
            <a:pPr>
              <a:buFont typeface="Arial" panose="020B0604020202020204" pitchFamily="34" charset="0"/>
              <a:buChar char="•"/>
            </a:pPr>
            <a:r>
              <a:rPr lang="en-GB" sz="2400" dirty="0"/>
              <a:t>Make an improved camera obscura with an adjustable lens and cover</a:t>
            </a:r>
          </a:p>
        </p:txBody>
      </p:sp>
      <p:pic>
        <p:nvPicPr>
          <p:cNvPr id="3" name="Picture 2" descr="A white box on a blue surface&#10;&#10;Description automatically generated">
            <a:extLst>
              <a:ext uri="{FF2B5EF4-FFF2-40B4-BE49-F238E27FC236}">
                <a16:creationId xmlns:a16="http://schemas.microsoft.com/office/drawing/2014/main" id="{FF661192-FA0D-2D62-B1E6-C218DDC842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6327" y="2136612"/>
            <a:ext cx="3450778" cy="2588083"/>
          </a:xfrm>
          <a:prstGeom prst="rect">
            <a:avLst/>
          </a:prstGeom>
        </p:spPr>
      </p:pic>
    </p:spTree>
    <p:extLst>
      <p:ext uri="{BB962C8B-B14F-4D97-AF65-F5344CB8AC3E}">
        <p14:creationId xmlns:p14="http://schemas.microsoft.com/office/powerpoint/2010/main" val="69320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The Victorians</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938064"/>
            <a:ext cx="6745122"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Victorian age was a period in time in the </a:t>
            </a:r>
            <a:r>
              <a:rPr lang="en-GB" sz="2400" b="1" dirty="0">
                <a:cs typeface="Arial" panose="020B0604020202020204" pitchFamily="34" charset="0"/>
              </a:rPr>
              <a:t>United Kingdom </a:t>
            </a:r>
            <a:r>
              <a:rPr lang="en-GB" sz="2400" dirty="0">
                <a:cs typeface="Arial" panose="020B0604020202020204" pitchFamily="34" charset="0"/>
              </a:rPr>
              <a:t>where </a:t>
            </a:r>
            <a:r>
              <a:rPr lang="en-GB" sz="2400" b="1" dirty="0">
                <a:cs typeface="Arial" panose="020B0604020202020204" pitchFamily="34" charset="0"/>
              </a:rPr>
              <a:t>Queen Victoria </a:t>
            </a:r>
            <a:r>
              <a:rPr lang="en-GB" sz="2400" dirty="0">
                <a:cs typeface="Arial" panose="020B0604020202020204" pitchFamily="34" charset="0"/>
              </a:rPr>
              <a:t>reigned </a:t>
            </a: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This was between </a:t>
            </a:r>
            <a:r>
              <a:rPr lang="en-GB" sz="2400" b="1" dirty="0">
                <a:cs typeface="Arial" panose="020B0604020202020204" pitchFamily="34" charset="0"/>
              </a:rPr>
              <a:t>June 1837 </a:t>
            </a:r>
            <a:r>
              <a:rPr lang="en-GB" sz="2400" dirty="0">
                <a:cs typeface="Arial" panose="020B0604020202020204" pitchFamily="34" charset="0"/>
              </a:rPr>
              <a:t>and </a:t>
            </a:r>
            <a:r>
              <a:rPr lang="en-GB" sz="2400" b="1" dirty="0">
                <a:cs typeface="Arial" panose="020B0604020202020204" pitchFamily="34" charset="0"/>
              </a:rPr>
              <a:t>January 1901</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There were huge </a:t>
            </a:r>
            <a:r>
              <a:rPr lang="en-GB" sz="2400" b="1" dirty="0">
                <a:cs typeface="Arial" panose="020B0604020202020204" pitchFamily="34" charset="0"/>
              </a:rPr>
              <a:t>changes</a:t>
            </a:r>
            <a:r>
              <a:rPr lang="en-GB" sz="2400" dirty="0">
                <a:cs typeface="Arial" panose="020B0604020202020204" pitchFamily="34" charset="0"/>
              </a:rPr>
              <a:t> to how </a:t>
            </a:r>
            <a:r>
              <a:rPr lang="en-GB" sz="2400" b="1" dirty="0">
                <a:cs typeface="Arial" panose="020B0604020202020204" pitchFamily="34" charset="0"/>
              </a:rPr>
              <a:t>people lived and worked</a:t>
            </a:r>
            <a:r>
              <a:rPr lang="en-GB" sz="2400" dirty="0">
                <a:cs typeface="Arial" panose="020B0604020202020204" pitchFamily="34" charset="0"/>
              </a:rPr>
              <a:t> during this period</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In this project you will make a </a:t>
            </a:r>
            <a:r>
              <a:rPr lang="en-GB" sz="2400" b="1" dirty="0">
                <a:cs typeface="Arial" panose="020B0604020202020204" pitchFamily="34" charset="0"/>
              </a:rPr>
              <a:t>pinhole camera </a:t>
            </a:r>
            <a:r>
              <a:rPr lang="en-GB" sz="2400" dirty="0">
                <a:cs typeface="Arial" panose="020B0604020202020204" pitchFamily="34" charset="0"/>
              </a:rPr>
              <a:t>inspired by the technology used by the Victorians!</a:t>
            </a:r>
          </a:p>
        </p:txBody>
      </p:sp>
      <p:pic>
        <p:nvPicPr>
          <p:cNvPr id="1028" name="Picture 4" descr="Free queen victoria female vector">
            <a:extLst>
              <a:ext uri="{FF2B5EF4-FFF2-40B4-BE49-F238E27FC236}">
                <a16:creationId xmlns:a16="http://schemas.microsoft.com/office/drawing/2014/main" id="{337F369A-DC2C-40E7-C93B-F5E9201FD1D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1316" y="2158425"/>
            <a:ext cx="1905635" cy="224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3D34-4F3F-FEC5-02A6-455B7B2CA2D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F07ED91-70E4-5C1B-1320-711A15F7E8A4}"/>
              </a:ext>
            </a:extLst>
          </p:cNvPr>
          <p:cNvSpPr>
            <a:spLocks noGrp="1"/>
          </p:cNvSpPr>
          <p:nvPr>
            <p:ph type="title"/>
          </p:nvPr>
        </p:nvSpPr>
        <p:spPr>
          <a:xfrm>
            <a:off x="231036" y="1154621"/>
            <a:ext cx="81902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Camera Obscuras</a:t>
            </a:r>
          </a:p>
        </p:txBody>
      </p:sp>
      <p:sp>
        <p:nvSpPr>
          <p:cNvPr id="4" name="TextBox 3">
            <a:extLst>
              <a:ext uri="{FF2B5EF4-FFF2-40B4-BE49-F238E27FC236}">
                <a16:creationId xmlns:a16="http://schemas.microsoft.com/office/drawing/2014/main" id="{8E567323-61CD-AAA7-C9E1-61999E2A6FB7}"/>
              </a:ext>
            </a:extLst>
          </p:cNvPr>
          <p:cNvSpPr txBox="1"/>
          <p:nvPr/>
        </p:nvSpPr>
        <p:spPr>
          <a:xfrm>
            <a:off x="287049" y="1835140"/>
            <a:ext cx="6060588" cy="4770537"/>
          </a:xfrm>
          <a:prstGeom prst="rect">
            <a:avLst/>
          </a:prstGeom>
          <a:noFill/>
        </p:spPr>
        <p:txBody>
          <a:bodyPr wrap="square">
            <a:spAutoFit/>
          </a:bodyPr>
          <a:lstStyle/>
          <a:p>
            <a:pPr marL="342900" indent="-342900">
              <a:buFont typeface="Arial" panose="020B0604020202020204" pitchFamily="34" charset="0"/>
              <a:buChar char="•"/>
            </a:pPr>
            <a:r>
              <a:rPr lang="en-GB" sz="2400" b="1" dirty="0">
                <a:cs typeface="Arial" panose="020B0604020202020204" pitchFamily="34" charset="0"/>
              </a:rPr>
              <a:t>Camera obscuras </a:t>
            </a:r>
            <a:r>
              <a:rPr lang="en-GB" sz="2400" dirty="0">
                <a:cs typeface="Arial" panose="020B0604020202020204" pitchFamily="34" charset="0"/>
              </a:rPr>
              <a:t>were first used to safely study the Sun without looking at it</a:t>
            </a:r>
          </a:p>
          <a:p>
            <a:pPr marL="342900" indent="-342900">
              <a:buFont typeface="Arial" panose="020B0604020202020204" pitchFamily="34" charset="0"/>
              <a:buChar char="•"/>
            </a:pPr>
            <a:endParaRPr lang="en-GB" sz="2000" dirty="0">
              <a:cs typeface="Arial" panose="020B0604020202020204" pitchFamily="34" charset="0"/>
            </a:endParaRPr>
          </a:p>
          <a:p>
            <a:pPr marL="342900" indent="-342900">
              <a:buFont typeface="Arial" panose="020B0604020202020204" pitchFamily="34" charset="0"/>
              <a:buChar char="•"/>
            </a:pPr>
            <a:r>
              <a:rPr lang="en-GB" sz="2400" b="1" dirty="0">
                <a:cs typeface="Arial" panose="020B0604020202020204" pitchFamily="34" charset="0"/>
              </a:rPr>
              <a:t>Thomas Wedgewood </a:t>
            </a:r>
            <a:r>
              <a:rPr lang="en-GB" sz="2400" dirty="0">
                <a:cs typeface="Arial" panose="020B0604020202020204" pitchFamily="34" charset="0"/>
              </a:rPr>
              <a:t>came up with the idea of using these to create pictures in 1800</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In 1839 </a:t>
            </a:r>
            <a:r>
              <a:rPr lang="en-GB" sz="2400" b="1" dirty="0">
                <a:cs typeface="Arial" panose="020B0604020202020204" pitchFamily="34" charset="0"/>
              </a:rPr>
              <a:t>William Henry Fox Talbot </a:t>
            </a:r>
            <a:r>
              <a:rPr lang="en-GB" sz="2400" dirty="0">
                <a:cs typeface="Arial" panose="020B0604020202020204" pitchFamily="34" charset="0"/>
              </a:rPr>
              <a:t>exhibited the </a:t>
            </a:r>
            <a:r>
              <a:rPr lang="en-GB" sz="2400" b="1" dirty="0">
                <a:cs typeface="Arial" panose="020B0604020202020204" pitchFamily="34" charset="0"/>
              </a:rPr>
              <a:t>first photographs </a:t>
            </a:r>
            <a:r>
              <a:rPr lang="en-GB" sz="2400" dirty="0">
                <a:cs typeface="Arial" panose="020B0604020202020204" pitchFamily="34" charset="0"/>
              </a:rPr>
              <a:t>to be </a:t>
            </a:r>
            <a:r>
              <a:rPr lang="en-GB" sz="2400" b="1" dirty="0">
                <a:cs typeface="Arial" panose="020B0604020202020204" pitchFamily="34" charset="0"/>
              </a:rPr>
              <a:t>taken in Britain</a:t>
            </a:r>
          </a:p>
          <a:p>
            <a:pPr marL="342900" indent="-342900">
              <a:buFont typeface="Arial" panose="020B0604020202020204" pitchFamily="34" charset="0"/>
              <a:buChar char="•"/>
            </a:pPr>
            <a:endParaRPr lang="en-GB" sz="20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In Victorian times many </a:t>
            </a:r>
            <a:r>
              <a:rPr lang="en-GB" sz="2400" b="1" dirty="0">
                <a:cs typeface="Arial" panose="020B0604020202020204" pitchFamily="34" charset="0"/>
              </a:rPr>
              <a:t>women</a:t>
            </a:r>
            <a:r>
              <a:rPr lang="en-GB" sz="2400" dirty="0">
                <a:cs typeface="Arial" panose="020B0604020202020204" pitchFamily="34" charset="0"/>
              </a:rPr>
              <a:t> took up </a:t>
            </a:r>
            <a:r>
              <a:rPr lang="en-GB" sz="2400" b="1" dirty="0">
                <a:cs typeface="Arial" panose="020B0604020202020204" pitchFamily="34" charset="0"/>
              </a:rPr>
              <a:t>taking photos </a:t>
            </a:r>
            <a:r>
              <a:rPr lang="en-GB" sz="2400" dirty="0">
                <a:cs typeface="Arial" panose="020B0604020202020204" pitchFamily="34" charset="0"/>
              </a:rPr>
              <a:t>as a hobby</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p:txBody>
      </p:sp>
      <p:pic>
        <p:nvPicPr>
          <p:cNvPr id="1026" name="Picture 2" descr="Free Camera Old photo and picture">
            <a:extLst>
              <a:ext uri="{FF2B5EF4-FFF2-40B4-BE49-F238E27FC236}">
                <a16:creationId xmlns:a16="http://schemas.microsoft.com/office/drawing/2014/main" id="{A9DBA530-B738-7064-7108-27B99C54E58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485860" y="1920200"/>
            <a:ext cx="2190307" cy="2274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Free Antique Car Automobile photo and picture">
            <a:extLst>
              <a:ext uri="{FF2B5EF4-FFF2-40B4-BE49-F238E27FC236}">
                <a16:creationId xmlns:a16="http://schemas.microsoft.com/office/drawing/2014/main" id="{3CBC06AD-55F9-8DFB-C8C1-711940F37EA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85860" y="4454011"/>
            <a:ext cx="2190307" cy="136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077FE-E1E3-F005-2E0E-0ED5431E4F1D}"/>
              </a:ext>
            </a:extLst>
          </p:cNvPr>
          <p:cNvSpPr txBox="1"/>
          <p:nvPr/>
        </p:nvSpPr>
        <p:spPr>
          <a:xfrm>
            <a:off x="705980" y="2203741"/>
            <a:ext cx="3781293" cy="3693319"/>
          </a:xfrm>
          <a:prstGeom prst="rect">
            <a:avLst/>
          </a:prstGeom>
          <a:noFill/>
        </p:spPr>
        <p:txBody>
          <a:bodyPr wrap="square" rtlCol="0">
            <a:spAutoFit/>
          </a:bodyPr>
          <a:lstStyle/>
          <a:p>
            <a:pPr marL="285750" indent="-285750">
              <a:buFont typeface="Arial" panose="020B0604020202020204" pitchFamily="34" charset="0"/>
              <a:buChar char="•"/>
              <a:tabLst>
                <a:tab pos="2598738" algn="l"/>
              </a:tabLst>
            </a:pPr>
            <a:r>
              <a:rPr lang="en-GB" sz="2400" dirty="0"/>
              <a:t>Shoebox or cardboard box</a:t>
            </a:r>
          </a:p>
          <a:p>
            <a:pPr marL="285750" indent="-285750">
              <a:buFont typeface="Arial" panose="020B0604020202020204" pitchFamily="34" charset="0"/>
              <a:buChar char="•"/>
              <a:tabLst>
                <a:tab pos="2598738" algn="l"/>
              </a:tabLst>
            </a:pPr>
            <a:r>
              <a:rPr lang="en-GB" sz="2400" dirty="0"/>
              <a:t>Wax paper</a:t>
            </a:r>
          </a:p>
          <a:p>
            <a:pPr marL="285750" indent="-285750">
              <a:buFont typeface="Arial" panose="020B0604020202020204" pitchFamily="34" charset="0"/>
              <a:buChar char="•"/>
              <a:tabLst>
                <a:tab pos="2598738" algn="l"/>
              </a:tabLst>
            </a:pPr>
            <a:r>
              <a:rPr lang="en-GB" sz="2400" dirty="0"/>
              <a:t>Parcel tape</a:t>
            </a:r>
          </a:p>
          <a:p>
            <a:pPr marL="285750" indent="-285750">
              <a:buFont typeface="Arial" panose="020B0604020202020204" pitchFamily="34" charset="0"/>
              <a:buChar char="•"/>
              <a:tabLst>
                <a:tab pos="2598738" algn="l"/>
              </a:tabLst>
            </a:pPr>
            <a:r>
              <a:rPr lang="en-GB" sz="2400" dirty="0"/>
              <a:t>Craft knife</a:t>
            </a:r>
          </a:p>
          <a:p>
            <a:pPr marL="285750" indent="-285750">
              <a:buFont typeface="Arial" panose="020B0604020202020204" pitchFamily="34" charset="0"/>
              <a:buChar char="•"/>
              <a:tabLst>
                <a:tab pos="2598738" algn="l"/>
              </a:tabLst>
            </a:pPr>
            <a:r>
              <a:rPr lang="en-GB" sz="2400" dirty="0"/>
              <a:t>Scissors</a:t>
            </a:r>
          </a:p>
          <a:p>
            <a:pPr marL="285750" indent="-285750">
              <a:buFont typeface="Arial" panose="020B0604020202020204" pitchFamily="34" charset="0"/>
              <a:buChar char="•"/>
              <a:tabLst>
                <a:tab pos="2598738" algn="l"/>
              </a:tabLst>
            </a:pPr>
            <a:r>
              <a:rPr lang="en-GB" sz="2400" dirty="0"/>
              <a:t>Pin or thumb tack to make the pinhole</a:t>
            </a:r>
          </a:p>
          <a:p>
            <a:pPr marL="285750" indent="-285750">
              <a:buFont typeface="Arial" panose="020B0604020202020204" pitchFamily="34" charset="0"/>
              <a:buChar char="•"/>
              <a:tabLst>
                <a:tab pos="2598738" algn="l"/>
              </a:tabLst>
            </a:pPr>
            <a:r>
              <a:rPr lang="en-GB" sz="2400" dirty="0"/>
              <a:t>Pencil</a:t>
            </a:r>
          </a:p>
          <a:p>
            <a:pPr marL="285750" indent="-285750">
              <a:buFont typeface="Arial" panose="020B0604020202020204" pitchFamily="34" charset="0"/>
              <a:buChar char="•"/>
              <a:tabLst>
                <a:tab pos="2598738" algn="l"/>
              </a:tabLst>
            </a:pPr>
            <a:r>
              <a:rPr lang="en-GB" sz="2400" dirty="0"/>
              <a:t>Ruler </a:t>
            </a:r>
          </a:p>
          <a:p>
            <a:pPr>
              <a:tabLst>
                <a:tab pos="2598738" algn="l"/>
              </a:tabLst>
            </a:pPr>
            <a:endParaRPr lang="en-GB" dirty="0"/>
          </a:p>
        </p:txBody>
      </p:sp>
      <p:sp>
        <p:nvSpPr>
          <p:cNvPr id="6" name="Title 1">
            <a:extLst>
              <a:ext uri="{FF2B5EF4-FFF2-40B4-BE49-F238E27FC236}">
                <a16:creationId xmlns:a16="http://schemas.microsoft.com/office/drawing/2014/main" id="{8B6996E7-B687-ACFE-C657-91DBF3E32727}"/>
              </a:ext>
            </a:extLst>
          </p:cNvPr>
          <p:cNvSpPr>
            <a:spLocks noGrp="1"/>
          </p:cNvSpPr>
          <p:nvPr>
            <p:ph type="title"/>
          </p:nvPr>
        </p:nvSpPr>
        <p:spPr>
          <a:xfrm>
            <a:off x="231036" y="1154621"/>
            <a:ext cx="7310195"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Equipment and Resources</a:t>
            </a:r>
          </a:p>
        </p:txBody>
      </p:sp>
      <p:sp>
        <p:nvSpPr>
          <p:cNvPr id="2" name="TextBox 1">
            <a:extLst>
              <a:ext uri="{FF2B5EF4-FFF2-40B4-BE49-F238E27FC236}">
                <a16:creationId xmlns:a16="http://schemas.microsoft.com/office/drawing/2014/main" id="{D92F5C67-3A92-1762-D40C-01D51FCA64C3}"/>
              </a:ext>
            </a:extLst>
          </p:cNvPr>
          <p:cNvSpPr txBox="1"/>
          <p:nvPr/>
        </p:nvSpPr>
        <p:spPr>
          <a:xfrm>
            <a:off x="5316746"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5" name="Picture 4" descr="A white box on a blue surface&#10;&#10;Description automatically generated">
            <a:extLst>
              <a:ext uri="{FF2B5EF4-FFF2-40B4-BE49-F238E27FC236}">
                <a16:creationId xmlns:a16="http://schemas.microsoft.com/office/drawing/2014/main" id="{9500C68F-A20B-BDBA-19A0-E00047FDCF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9995" y="2372899"/>
            <a:ext cx="3666995" cy="2750246"/>
          </a:xfrm>
          <a:prstGeom prst="rect">
            <a:avLst/>
          </a:prstGeom>
        </p:spPr>
      </p:pic>
    </p:spTree>
    <p:extLst>
      <p:ext uri="{BB962C8B-B14F-4D97-AF65-F5344CB8AC3E}">
        <p14:creationId xmlns:p14="http://schemas.microsoft.com/office/powerpoint/2010/main" val="66051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231036" y="1971512"/>
            <a:ext cx="8533905" cy="2491144"/>
          </a:xfrm>
        </p:spPr>
        <p:txBody>
          <a:bodyPr>
            <a:normAutofit/>
          </a:bodyPr>
          <a:lstStyle/>
          <a:p>
            <a:pPr>
              <a:buFont typeface="Arial" panose="020B0604020202020204" pitchFamily="34" charset="0"/>
              <a:buChar char="•"/>
            </a:pPr>
            <a:r>
              <a:rPr lang="en-GB" sz="2400" dirty="0"/>
              <a:t>Remove the top of the shoebox</a:t>
            </a:r>
          </a:p>
          <a:p>
            <a:pPr>
              <a:buFont typeface="Arial" panose="020B0604020202020204" pitchFamily="34" charset="0"/>
              <a:buChar char="•"/>
            </a:pPr>
            <a:r>
              <a:rPr lang="en-GB" sz="2400" dirty="0"/>
              <a:t>Mark out an 80 mm x 35 mm window on one end of the box</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Pinhole Camera – Step 1</a:t>
            </a:r>
          </a:p>
        </p:txBody>
      </p:sp>
      <p:pic>
        <p:nvPicPr>
          <p:cNvPr id="5" name="Picture 4" descr="A box with a lid open&#10;&#10;Description automatically generated">
            <a:extLst>
              <a:ext uri="{FF2B5EF4-FFF2-40B4-BE49-F238E27FC236}">
                <a16:creationId xmlns:a16="http://schemas.microsoft.com/office/drawing/2014/main" id="{778FC3C2-9E07-9832-D1D4-678510768D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82560" y="3085360"/>
            <a:ext cx="4030856" cy="2754591"/>
          </a:xfrm>
          <a:prstGeom prst="rect">
            <a:avLst/>
          </a:prstGeom>
        </p:spPr>
      </p:pic>
    </p:spTree>
    <p:extLst>
      <p:ext uri="{BB962C8B-B14F-4D97-AF65-F5344CB8AC3E}">
        <p14:creationId xmlns:p14="http://schemas.microsoft.com/office/powerpoint/2010/main" val="126112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406895" y="2136612"/>
            <a:ext cx="3576381" cy="1052637"/>
          </a:xfrm>
        </p:spPr>
        <p:txBody>
          <a:bodyPr>
            <a:normAutofit/>
          </a:bodyPr>
          <a:lstStyle/>
          <a:p>
            <a:pPr>
              <a:buFont typeface="Arial" panose="020B0604020202020204" pitchFamily="34" charset="0"/>
              <a:buChar char="•"/>
            </a:pPr>
            <a:r>
              <a:rPr lang="en-GB" sz="2400" dirty="0"/>
              <a:t>Use a craft knife to cut out the window</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Pinhole Camera – Step 2</a:t>
            </a:r>
          </a:p>
        </p:txBody>
      </p:sp>
      <p:pic>
        <p:nvPicPr>
          <p:cNvPr id="6" name="Picture 5" descr="A cardboard box with a cut out window&#10;&#10;Description automatically generated">
            <a:extLst>
              <a:ext uri="{FF2B5EF4-FFF2-40B4-BE49-F238E27FC236}">
                <a16:creationId xmlns:a16="http://schemas.microsoft.com/office/drawing/2014/main" id="{288E5F78-E344-8142-5607-1612B5BD2B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89392" y="2136612"/>
            <a:ext cx="4447713" cy="3044283"/>
          </a:xfrm>
          <a:prstGeom prst="rect">
            <a:avLst/>
          </a:prstGeom>
        </p:spPr>
      </p:pic>
      <p:sp>
        <p:nvSpPr>
          <p:cNvPr id="9" name="TextBox 8">
            <a:extLst>
              <a:ext uri="{FF2B5EF4-FFF2-40B4-BE49-F238E27FC236}">
                <a16:creationId xmlns:a16="http://schemas.microsoft.com/office/drawing/2014/main" id="{71EC8B88-AD15-0CDC-F9AF-23093081B4F7}"/>
              </a:ext>
            </a:extLst>
          </p:cNvPr>
          <p:cNvSpPr txBox="1"/>
          <p:nvPr/>
        </p:nvSpPr>
        <p:spPr>
          <a:xfrm>
            <a:off x="5093722" y="1202492"/>
            <a:ext cx="614855" cy="584775"/>
          </a:xfrm>
          <a:prstGeom prst="rect">
            <a:avLst/>
          </a:prstGeom>
          <a:noFill/>
        </p:spPr>
        <p:txBody>
          <a:bodyPr wrap="square">
            <a:spAutoFit/>
          </a:bodyPr>
          <a:lstStyle/>
          <a:p>
            <a:r>
              <a:rPr lang="en-GB" sz="3200" dirty="0">
                <a:effectLst/>
                <a:ea typeface="Times New Roman" panose="02020603050405020304" pitchFamily="18" charset="0"/>
                <a:cs typeface="Segoe UI Emoji" panose="020B0502040204020203" pitchFamily="34" charset="0"/>
              </a:rPr>
              <a:t>⚠</a:t>
            </a:r>
            <a:endParaRPr lang="en-GB" sz="3200" dirty="0"/>
          </a:p>
        </p:txBody>
      </p:sp>
    </p:spTree>
    <p:extLst>
      <p:ext uri="{BB962C8B-B14F-4D97-AF65-F5344CB8AC3E}">
        <p14:creationId xmlns:p14="http://schemas.microsoft.com/office/powerpoint/2010/main" val="253421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406895" y="2136612"/>
            <a:ext cx="3576381" cy="2669564"/>
          </a:xfrm>
        </p:spPr>
        <p:txBody>
          <a:bodyPr>
            <a:normAutofit/>
          </a:bodyPr>
          <a:lstStyle/>
          <a:p>
            <a:pPr>
              <a:buFont typeface="Arial" panose="020B0604020202020204" pitchFamily="34" charset="0"/>
              <a:buChar char="•"/>
            </a:pPr>
            <a:r>
              <a:rPr lang="en-GB" sz="2400" dirty="0"/>
              <a:t>Use scissors to cut out a 95 mm x 50 mm piece of wax paper for the camera screen</a:t>
            </a:r>
          </a:p>
          <a:p>
            <a:pPr>
              <a:buFont typeface="Arial" panose="020B0604020202020204" pitchFamily="34" charset="0"/>
              <a:buChar char="•"/>
            </a:pPr>
            <a:endParaRPr lang="en-GB" sz="2400" dirty="0"/>
          </a:p>
          <a:p>
            <a:pPr>
              <a:buFont typeface="Arial" panose="020B0604020202020204" pitchFamily="34" charset="0"/>
              <a:buChar char="•"/>
            </a:pPr>
            <a:r>
              <a:rPr lang="en-GB" sz="2400" dirty="0"/>
              <a:t>Cut from the top corner to avoid waste </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Pinhole Camera – Step 3</a:t>
            </a:r>
          </a:p>
        </p:txBody>
      </p:sp>
      <p:sp>
        <p:nvSpPr>
          <p:cNvPr id="9" name="TextBox 8">
            <a:extLst>
              <a:ext uri="{FF2B5EF4-FFF2-40B4-BE49-F238E27FC236}">
                <a16:creationId xmlns:a16="http://schemas.microsoft.com/office/drawing/2014/main" id="{71EC8B88-AD15-0CDC-F9AF-23093081B4F7}"/>
              </a:ext>
            </a:extLst>
          </p:cNvPr>
          <p:cNvSpPr txBox="1"/>
          <p:nvPr/>
        </p:nvSpPr>
        <p:spPr>
          <a:xfrm>
            <a:off x="5093722" y="1170010"/>
            <a:ext cx="614855" cy="584775"/>
          </a:xfrm>
          <a:prstGeom prst="rect">
            <a:avLst/>
          </a:prstGeom>
          <a:noFill/>
        </p:spPr>
        <p:txBody>
          <a:bodyPr wrap="square">
            <a:spAutoFit/>
          </a:bodyPr>
          <a:lstStyle/>
          <a:p>
            <a:r>
              <a:rPr lang="en-GB" sz="3200" dirty="0">
                <a:effectLst/>
                <a:ea typeface="Times New Roman" panose="02020603050405020304" pitchFamily="18" charset="0"/>
                <a:cs typeface="Segoe UI Emoji" panose="020B0502040204020203" pitchFamily="34" charset="0"/>
              </a:rPr>
              <a:t>⚠</a:t>
            </a:r>
            <a:endParaRPr lang="en-GB" sz="3200" dirty="0"/>
          </a:p>
        </p:txBody>
      </p:sp>
      <p:pic>
        <p:nvPicPr>
          <p:cNvPr id="5" name="Picture 4" descr="Several pieces of paper on a table&#10;&#10;Description automatically generated">
            <a:extLst>
              <a:ext uri="{FF2B5EF4-FFF2-40B4-BE49-F238E27FC236}">
                <a16:creationId xmlns:a16="http://schemas.microsoft.com/office/drawing/2014/main" id="{AEBC6020-4B06-3341-8968-7BBC6D16BD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3941" y="2136612"/>
            <a:ext cx="4075771" cy="3056828"/>
          </a:xfrm>
          <a:prstGeom prst="rect">
            <a:avLst/>
          </a:prstGeom>
        </p:spPr>
      </p:pic>
    </p:spTree>
    <p:extLst>
      <p:ext uri="{BB962C8B-B14F-4D97-AF65-F5344CB8AC3E}">
        <p14:creationId xmlns:p14="http://schemas.microsoft.com/office/powerpoint/2010/main" val="273438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50482-FAF9-82E2-6CA4-BDC04F28BDB7}"/>
              </a:ext>
            </a:extLst>
          </p:cNvPr>
          <p:cNvSpPr>
            <a:spLocks noGrp="1"/>
          </p:cNvSpPr>
          <p:nvPr>
            <p:ph idx="1"/>
          </p:nvPr>
        </p:nvSpPr>
        <p:spPr>
          <a:xfrm>
            <a:off x="369409" y="1969136"/>
            <a:ext cx="4314103" cy="2110998"/>
          </a:xfrm>
        </p:spPr>
        <p:txBody>
          <a:bodyPr>
            <a:normAutofit/>
          </a:bodyPr>
          <a:lstStyle/>
          <a:p>
            <a:pPr>
              <a:buFont typeface="Arial" panose="020B0604020202020204" pitchFamily="34" charset="0"/>
              <a:buChar char="•"/>
            </a:pPr>
            <a:r>
              <a:rPr lang="en-GB" sz="2400" dirty="0"/>
              <a:t>Place the cut piece of wax paper over the window</a:t>
            </a:r>
          </a:p>
          <a:p>
            <a:pPr>
              <a:buFont typeface="Arial" panose="020B0604020202020204" pitchFamily="34" charset="0"/>
              <a:buChar char="•"/>
            </a:pPr>
            <a:endParaRPr lang="en-GB" sz="2400" dirty="0"/>
          </a:p>
          <a:p>
            <a:pPr>
              <a:buFont typeface="Arial" panose="020B0604020202020204" pitchFamily="34" charset="0"/>
              <a:buChar char="•"/>
            </a:pPr>
            <a:r>
              <a:rPr lang="en-GB" sz="2400" dirty="0"/>
              <a:t>Use parcel tape to stick it into place</a:t>
            </a:r>
          </a:p>
        </p:txBody>
      </p:sp>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Pinhole Camera – Step 4</a:t>
            </a:r>
          </a:p>
        </p:txBody>
      </p:sp>
      <p:sp>
        <p:nvSpPr>
          <p:cNvPr id="9" name="TextBox 8">
            <a:extLst>
              <a:ext uri="{FF2B5EF4-FFF2-40B4-BE49-F238E27FC236}">
                <a16:creationId xmlns:a16="http://schemas.microsoft.com/office/drawing/2014/main" id="{71EC8B88-AD15-0CDC-F9AF-23093081B4F7}"/>
              </a:ext>
            </a:extLst>
          </p:cNvPr>
          <p:cNvSpPr txBox="1"/>
          <p:nvPr/>
        </p:nvSpPr>
        <p:spPr>
          <a:xfrm>
            <a:off x="5093722" y="1310214"/>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6" name="Picture 5" descr="A piece of paper on a box&#10;&#10;Description automatically generated">
            <a:extLst>
              <a:ext uri="{FF2B5EF4-FFF2-40B4-BE49-F238E27FC236}">
                <a16:creationId xmlns:a16="http://schemas.microsoft.com/office/drawing/2014/main" id="{E1690532-6A33-3BC2-D305-40BED373C4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38635" y="1784582"/>
            <a:ext cx="3138679" cy="1988216"/>
          </a:xfrm>
          <a:prstGeom prst="rect">
            <a:avLst/>
          </a:prstGeom>
        </p:spPr>
      </p:pic>
      <p:pic>
        <p:nvPicPr>
          <p:cNvPr id="13" name="Picture 12" descr="A brown package with a white label&#10;&#10;Description automatically generated">
            <a:extLst>
              <a:ext uri="{FF2B5EF4-FFF2-40B4-BE49-F238E27FC236}">
                <a16:creationId xmlns:a16="http://schemas.microsoft.com/office/drawing/2014/main" id="{F916F7BD-A400-1BC7-E597-A9BC7BCFD5E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38635" y="3928392"/>
            <a:ext cx="3144644" cy="1988215"/>
          </a:xfrm>
          <a:prstGeom prst="rect">
            <a:avLst/>
          </a:prstGeom>
        </p:spPr>
      </p:pic>
      <p:pic>
        <p:nvPicPr>
          <p:cNvPr id="15" name="Picture 14" descr="A box with a label&#10;&#10;Description automatically generated">
            <a:extLst>
              <a:ext uri="{FF2B5EF4-FFF2-40B4-BE49-F238E27FC236}">
                <a16:creationId xmlns:a16="http://schemas.microsoft.com/office/drawing/2014/main" id="{EBCB57E2-EB14-CA1F-2C79-2F52E4071BA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76330" y="3928391"/>
            <a:ext cx="2858071" cy="1988215"/>
          </a:xfrm>
          <a:prstGeom prst="rect">
            <a:avLst/>
          </a:prstGeom>
        </p:spPr>
      </p:pic>
    </p:spTree>
    <p:extLst>
      <p:ext uri="{BB962C8B-B14F-4D97-AF65-F5344CB8AC3E}">
        <p14:creationId xmlns:p14="http://schemas.microsoft.com/office/powerpoint/2010/main" val="194767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959</Words>
  <Application>Microsoft Office PowerPoint</Application>
  <PresentationFormat>On-screen Show (4:3)</PresentationFormat>
  <Paragraphs>123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(body)</vt:lpstr>
      <vt:lpstr>Calibri Light</vt:lpstr>
      <vt:lpstr>Symbol</vt:lpstr>
      <vt:lpstr>Times New Roman</vt:lpstr>
      <vt:lpstr>Office Theme</vt:lpstr>
      <vt:lpstr>PowerPoint Presentation</vt:lpstr>
      <vt:lpstr>PowerPoint Presentation</vt:lpstr>
      <vt:lpstr>The Victorians</vt:lpstr>
      <vt:lpstr>Camera Obscuras</vt:lpstr>
      <vt:lpstr>Equipment and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pinhole camera presentation</dc:title>
  <dc:creator>Attainment in Education Ltd</dc:creator>
  <cp:lastModifiedBy>Holly Margerison-Smith</cp:lastModifiedBy>
  <cp:revision>258</cp:revision>
  <dcterms:created xsi:type="dcterms:W3CDTF">2017-06-28T15:11:57Z</dcterms:created>
  <dcterms:modified xsi:type="dcterms:W3CDTF">2024-05-22T09:13:03Z</dcterms:modified>
</cp:coreProperties>
</file>