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sldIdLst>
    <p:sldId id="259" r:id="rId2"/>
    <p:sldId id="303" r:id="rId3"/>
    <p:sldId id="261" r:id="rId4"/>
    <p:sldId id="276" r:id="rId5"/>
    <p:sldId id="292" r:id="rId6"/>
    <p:sldId id="293" r:id="rId7"/>
    <p:sldId id="269" r:id="rId8"/>
    <p:sldId id="294" r:id="rId9"/>
    <p:sldId id="295" r:id="rId10"/>
    <p:sldId id="296" r:id="rId11"/>
    <p:sldId id="297" r:id="rId12"/>
    <p:sldId id="299" r:id="rId13"/>
    <p:sldId id="300" r:id="rId14"/>
    <p:sldId id="301" r:id="rId15"/>
    <p:sldId id="298" r:id="rId16"/>
    <p:sldId id="302" r:id="rId17"/>
    <p:sldId id="287" r:id="rId18"/>
    <p:sldId id="268"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hills-taylor" initials="lht" lastIdx="2" clrIdx="0">
    <p:extLst>
      <p:ext uri="{19B8F6BF-5375-455C-9EA6-DF929625EA0E}">
        <p15:presenceInfo xmlns:p15="http://schemas.microsoft.com/office/powerpoint/2012/main" userId="7c2b0483735e346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88"/>
    <p:restoredTop sz="77979" autoAdjust="0"/>
  </p:normalViewPr>
  <p:slideViewPr>
    <p:cSldViewPr snapToGrid="0" snapToObjects="1">
      <p:cViewPr varScale="1">
        <p:scale>
          <a:sx n="52" d="100"/>
          <a:sy n="52" d="100"/>
        </p:scale>
        <p:origin x="1696"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3-08T11:12:52.187" idx="1">
    <p:pos x="10" y="10"/>
    <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9A993-2584-4396-A44A-2166213B9DE1}" type="datetimeFigureOut">
              <a:rPr lang="en-GB" smtClean="0"/>
              <a:t>30/01/2024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4404A4-B4D3-461C-B700-14898CF7D366}" type="slidenum">
              <a:rPr lang="en-GB" smtClean="0"/>
              <a:t>‹#›</a:t>
            </a:fld>
            <a:endParaRPr lang="en-GB"/>
          </a:p>
        </p:txBody>
      </p:sp>
    </p:spTree>
    <p:extLst>
      <p:ext uri="{BB962C8B-B14F-4D97-AF65-F5344CB8AC3E}">
        <p14:creationId xmlns:p14="http://schemas.microsoft.com/office/powerpoint/2010/main" val="3788720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b="0" i="0" u="sng" dirty="0">
                <a:solidFill>
                  <a:srgbClr val="323130"/>
                </a:solidFill>
                <a:effectLst/>
                <a:latin typeface="Arial" panose="020B0604020202020204" pitchFamily="34" charset="0"/>
              </a:rPr>
              <a:t>Stay safe</a:t>
            </a:r>
            <a:r>
              <a:rPr lang="en-GB" b="0" i="0" dirty="0">
                <a:solidFill>
                  <a:srgbClr val="323130"/>
                </a:solidFill>
                <a:effectLst/>
                <a:latin typeface="Arial" panose="020B0604020202020204" pitchFamily="34" charset="0"/>
              </a:rPr>
              <a:t> </a:t>
            </a:r>
            <a:endParaRPr lang="en-GB" b="0" i="0" dirty="0">
              <a:solidFill>
                <a:srgbClr val="323130"/>
              </a:solidFill>
              <a:effectLst/>
              <a:latin typeface="Segoe UI" panose="020B0502040204020203" pitchFamily="34" charset="0"/>
            </a:endParaRPr>
          </a:p>
          <a:p>
            <a:pPr algn="l" fontAlgn="base"/>
            <a:r>
              <a:rPr lang="en-GB" b="0" i="1" dirty="0">
                <a:solidFill>
                  <a:srgbClr val="323130"/>
                </a:solidFill>
                <a:effectLst/>
                <a:latin typeface="Arial" panose="020B0604020202020204" pitchFamily="34" charset="0"/>
              </a:rPr>
              <a:t>Whether you are a scientist researching a new medicine or an engineer solving climate change, safety always comes first. </a:t>
            </a:r>
            <a:r>
              <a:rPr lang="en-GB" b="0" i="1" dirty="0">
                <a:solidFill>
                  <a:srgbClr val="000000"/>
                </a:solidFill>
                <a:effectLst/>
                <a:latin typeface="Arial" panose="020B0604020202020204" pitchFamily="34" charset="0"/>
              </a:rPr>
              <a:t>An adult must always be around when doing this activity, and please note that this is carried out at your own risk.</a:t>
            </a:r>
            <a:r>
              <a:rPr lang="en-GB" b="0" i="1" dirty="0">
                <a:solidFill>
                  <a:srgbClr val="323130"/>
                </a:solidFill>
                <a:effectLst/>
                <a:latin typeface="Arial" panose="020B0604020202020204" pitchFamily="34" charset="0"/>
              </a:rPr>
              <a:t> It is important to take extra care at the stages marked with this symbol: </a:t>
            </a:r>
            <a:r>
              <a:rPr lang="en-GB" b="0" i="0" dirty="0">
                <a:solidFill>
                  <a:srgbClr val="202124"/>
                </a:solidFill>
                <a:effectLst/>
                <a:latin typeface="Segoe UI Emoji" panose="020B0502040204020203" pitchFamily="34" charset="0"/>
              </a:rPr>
              <a:t>⚠</a:t>
            </a:r>
            <a:endParaRPr lang="en-GB" b="0" i="0" dirty="0">
              <a:solidFill>
                <a:srgbClr val="32313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244404A4-B4D3-461C-B700-14898CF7D366}" type="slidenum">
              <a:rPr lang="en-GB" smtClean="0"/>
              <a:t>1</a:t>
            </a:fld>
            <a:endParaRPr lang="en-GB"/>
          </a:p>
        </p:txBody>
      </p:sp>
    </p:spTree>
    <p:extLst>
      <p:ext uri="{BB962C8B-B14F-4D97-AF65-F5344CB8AC3E}">
        <p14:creationId xmlns:p14="http://schemas.microsoft.com/office/powerpoint/2010/main" val="3526122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4404A4-B4D3-461C-B700-14898CF7D366}" type="slidenum">
              <a:rPr lang="en-GB" smtClean="0"/>
              <a:t>10</a:t>
            </a:fld>
            <a:endParaRPr lang="en-GB"/>
          </a:p>
        </p:txBody>
      </p:sp>
    </p:spTree>
    <p:extLst>
      <p:ext uri="{BB962C8B-B14F-4D97-AF65-F5344CB8AC3E}">
        <p14:creationId xmlns:p14="http://schemas.microsoft.com/office/powerpoint/2010/main" val="2639322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Cut out felt piece in shape of parcel.</a:t>
            </a:r>
          </a:p>
          <a:p>
            <a:r>
              <a:rPr lang="en-GB" dirty="0"/>
              <a:t>Glue/stitch ribbons in place to create parcel effect, securing on the reverse.  </a:t>
            </a:r>
          </a:p>
          <a:p>
            <a:r>
              <a:rPr lang="en-GB" dirty="0"/>
              <a:t>Learners can decorate their stockings with any design they wish, using sequins, buttons, beads, pieces of material and hand stitching.  See alternate finishing.</a:t>
            </a:r>
          </a:p>
        </p:txBody>
      </p:sp>
      <p:sp>
        <p:nvSpPr>
          <p:cNvPr id="4" name="Slide Number Placeholder 3"/>
          <p:cNvSpPr>
            <a:spLocks noGrp="1"/>
          </p:cNvSpPr>
          <p:nvPr>
            <p:ph type="sldNum" sz="quarter" idx="5"/>
          </p:nvPr>
        </p:nvSpPr>
        <p:spPr/>
        <p:txBody>
          <a:bodyPr/>
          <a:lstStyle/>
          <a:p>
            <a:fld id="{244404A4-B4D3-461C-B700-14898CF7D366}" type="slidenum">
              <a:rPr lang="en-GB" smtClean="0"/>
              <a:t>11</a:t>
            </a:fld>
            <a:endParaRPr lang="en-GB"/>
          </a:p>
        </p:txBody>
      </p:sp>
    </p:spTree>
    <p:extLst>
      <p:ext uri="{BB962C8B-B14F-4D97-AF65-F5344CB8AC3E}">
        <p14:creationId xmlns:p14="http://schemas.microsoft.com/office/powerpoint/2010/main" val="821170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Finished stocking using running stitch and glued on decoration.</a:t>
            </a:r>
          </a:p>
        </p:txBody>
      </p:sp>
      <p:sp>
        <p:nvSpPr>
          <p:cNvPr id="4" name="Slide Number Placeholder 3"/>
          <p:cNvSpPr>
            <a:spLocks noGrp="1"/>
          </p:cNvSpPr>
          <p:nvPr>
            <p:ph type="sldNum" sz="quarter" idx="5"/>
          </p:nvPr>
        </p:nvSpPr>
        <p:spPr/>
        <p:txBody>
          <a:bodyPr/>
          <a:lstStyle/>
          <a:p>
            <a:fld id="{244404A4-B4D3-461C-B700-14898CF7D366}" type="slidenum">
              <a:rPr lang="en-GB" smtClean="0"/>
              <a:t>12</a:t>
            </a:fld>
            <a:endParaRPr lang="en-GB"/>
          </a:p>
        </p:txBody>
      </p:sp>
    </p:spTree>
    <p:extLst>
      <p:ext uri="{BB962C8B-B14F-4D97-AF65-F5344CB8AC3E}">
        <p14:creationId xmlns:p14="http://schemas.microsoft.com/office/powerpoint/2010/main" val="948455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DIFFERENTIATION</a:t>
            </a:r>
          </a:p>
          <a:p>
            <a:r>
              <a:rPr lang="en-GB" dirty="0"/>
              <a:t>Glue on cottonwool/pom poms.</a:t>
            </a:r>
          </a:p>
          <a:p>
            <a:r>
              <a:rPr lang="en-GB" dirty="0"/>
              <a:t>Attach Robin above the pom poms to make it look like it is in the snow.</a:t>
            </a:r>
          </a:p>
        </p:txBody>
      </p:sp>
      <p:sp>
        <p:nvSpPr>
          <p:cNvPr id="4" name="Slide Number Placeholder 3"/>
          <p:cNvSpPr>
            <a:spLocks noGrp="1"/>
          </p:cNvSpPr>
          <p:nvPr>
            <p:ph type="sldNum" sz="quarter" idx="5"/>
          </p:nvPr>
        </p:nvSpPr>
        <p:spPr/>
        <p:txBody>
          <a:bodyPr/>
          <a:lstStyle/>
          <a:p>
            <a:fld id="{244404A4-B4D3-461C-B700-14898CF7D366}" type="slidenum">
              <a:rPr lang="en-GB" smtClean="0"/>
              <a:t>13</a:t>
            </a:fld>
            <a:endParaRPr lang="en-GB"/>
          </a:p>
        </p:txBody>
      </p:sp>
    </p:spTree>
    <p:extLst>
      <p:ext uri="{BB962C8B-B14F-4D97-AF65-F5344CB8AC3E}">
        <p14:creationId xmlns:p14="http://schemas.microsoft.com/office/powerpoint/2010/main" val="3944379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Glued stocking with glued on decorations.</a:t>
            </a:r>
          </a:p>
        </p:txBody>
      </p:sp>
      <p:sp>
        <p:nvSpPr>
          <p:cNvPr id="4" name="Slide Number Placeholder 3"/>
          <p:cNvSpPr>
            <a:spLocks noGrp="1"/>
          </p:cNvSpPr>
          <p:nvPr>
            <p:ph type="sldNum" sz="quarter" idx="5"/>
          </p:nvPr>
        </p:nvSpPr>
        <p:spPr/>
        <p:txBody>
          <a:bodyPr/>
          <a:lstStyle/>
          <a:p>
            <a:fld id="{244404A4-B4D3-461C-B700-14898CF7D366}" type="slidenum">
              <a:rPr lang="en-GB" smtClean="0"/>
              <a:t>14</a:t>
            </a:fld>
            <a:endParaRPr lang="en-GB"/>
          </a:p>
        </p:txBody>
      </p:sp>
    </p:spTree>
    <p:extLst>
      <p:ext uri="{BB962C8B-B14F-4D97-AF65-F5344CB8AC3E}">
        <p14:creationId xmlns:p14="http://schemas.microsoft.com/office/powerpoint/2010/main" val="1203902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DIFFERENTIATION - higher ability</a:t>
            </a:r>
          </a:p>
          <a:p>
            <a:r>
              <a:rPr lang="en-GB" dirty="0"/>
              <a:t>Sheer ribbon overlaid the top of the stocking to create a gold trimming, held in place with white running stitch.</a:t>
            </a:r>
          </a:p>
          <a:p>
            <a:r>
              <a:rPr lang="en-GB" dirty="0"/>
              <a:t>Blanket stitch the edges of the sticking with embroidery thread.</a:t>
            </a:r>
          </a:p>
          <a:p>
            <a:r>
              <a:rPr lang="en-GB" dirty="0"/>
              <a:t>Small bells handstitched on to the ribbon so that it jingles when moved.</a:t>
            </a:r>
          </a:p>
          <a:p>
            <a:endParaRPr lang="en-GB" dirty="0"/>
          </a:p>
        </p:txBody>
      </p:sp>
      <p:sp>
        <p:nvSpPr>
          <p:cNvPr id="4" name="Slide Number Placeholder 3"/>
          <p:cNvSpPr>
            <a:spLocks noGrp="1"/>
          </p:cNvSpPr>
          <p:nvPr>
            <p:ph type="sldNum" sz="quarter" idx="5"/>
          </p:nvPr>
        </p:nvSpPr>
        <p:spPr/>
        <p:txBody>
          <a:bodyPr/>
          <a:lstStyle/>
          <a:p>
            <a:fld id="{244404A4-B4D3-461C-B700-14898CF7D366}" type="slidenum">
              <a:rPr lang="en-GB" smtClean="0"/>
              <a:t>15</a:t>
            </a:fld>
            <a:endParaRPr lang="en-GB"/>
          </a:p>
        </p:txBody>
      </p:sp>
    </p:spTree>
    <p:extLst>
      <p:ext uri="{BB962C8B-B14F-4D97-AF65-F5344CB8AC3E}">
        <p14:creationId xmlns:p14="http://schemas.microsoft.com/office/powerpoint/2010/main" val="344487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4404A4-B4D3-461C-B700-14898CF7D366}" type="slidenum">
              <a:rPr lang="en-GB" smtClean="0"/>
              <a:t>16</a:t>
            </a:fld>
            <a:endParaRPr lang="en-GB"/>
          </a:p>
        </p:txBody>
      </p:sp>
    </p:spTree>
    <p:extLst>
      <p:ext uri="{BB962C8B-B14F-4D97-AF65-F5344CB8AC3E}">
        <p14:creationId xmlns:p14="http://schemas.microsoft.com/office/powerpoint/2010/main" val="2368587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three finished example Christmas stockings.</a:t>
            </a:r>
          </a:p>
        </p:txBody>
      </p:sp>
      <p:sp>
        <p:nvSpPr>
          <p:cNvPr id="4" name="Slide Number Placeholder 3"/>
          <p:cNvSpPr>
            <a:spLocks noGrp="1"/>
          </p:cNvSpPr>
          <p:nvPr>
            <p:ph type="sldNum" sz="quarter" idx="5"/>
          </p:nvPr>
        </p:nvSpPr>
        <p:spPr/>
        <p:txBody>
          <a:bodyPr/>
          <a:lstStyle/>
          <a:p>
            <a:fld id="{244404A4-B4D3-461C-B700-14898CF7D366}" type="slidenum">
              <a:rPr lang="en-GB" smtClean="0"/>
              <a:t>17</a:t>
            </a:fld>
            <a:endParaRPr lang="en-GB"/>
          </a:p>
        </p:txBody>
      </p:sp>
    </p:spTree>
    <p:extLst>
      <p:ext uri="{BB962C8B-B14F-4D97-AF65-F5344CB8AC3E}">
        <p14:creationId xmlns:p14="http://schemas.microsoft.com/office/powerpoint/2010/main" val="3651706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4404A4-B4D3-461C-B700-14898CF7D366}" type="slidenum">
              <a:rPr lang="en-GB" smtClean="0"/>
              <a:t>18</a:t>
            </a:fld>
            <a:endParaRPr lang="en-GB"/>
          </a:p>
        </p:txBody>
      </p:sp>
    </p:spTree>
    <p:extLst>
      <p:ext uri="{BB962C8B-B14F-4D97-AF65-F5344CB8AC3E}">
        <p14:creationId xmlns:p14="http://schemas.microsoft.com/office/powerpoint/2010/main" val="622767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b="0" i="0" u="sng" dirty="0">
                <a:solidFill>
                  <a:srgbClr val="323130"/>
                </a:solidFill>
                <a:effectLst/>
                <a:latin typeface="Arial" panose="020B0604020202020204" pitchFamily="34" charset="0"/>
              </a:rPr>
              <a:t>Stay safe</a:t>
            </a:r>
            <a:r>
              <a:rPr lang="en-GB" b="0" i="0" dirty="0">
                <a:solidFill>
                  <a:srgbClr val="323130"/>
                </a:solidFill>
                <a:effectLst/>
                <a:latin typeface="Arial" panose="020B0604020202020204" pitchFamily="34" charset="0"/>
              </a:rPr>
              <a:t> </a:t>
            </a:r>
            <a:endParaRPr lang="en-GB" b="0" i="0" dirty="0">
              <a:solidFill>
                <a:srgbClr val="323130"/>
              </a:solidFill>
              <a:effectLst/>
              <a:latin typeface="Segoe UI" panose="020B0502040204020203" pitchFamily="34" charset="0"/>
            </a:endParaRPr>
          </a:p>
          <a:p>
            <a:pPr algn="l" fontAlgn="base"/>
            <a:r>
              <a:rPr lang="en-GB" b="0" i="1" dirty="0">
                <a:solidFill>
                  <a:srgbClr val="323130"/>
                </a:solidFill>
                <a:effectLst/>
                <a:latin typeface="Arial" panose="020B0604020202020204" pitchFamily="34" charset="0"/>
              </a:rPr>
              <a:t>Whether you are a scientist researching a new medicine or an engineer solving climate change, safety always comes first. </a:t>
            </a:r>
            <a:r>
              <a:rPr lang="en-GB" b="0" i="1" dirty="0">
                <a:solidFill>
                  <a:srgbClr val="000000"/>
                </a:solidFill>
                <a:effectLst/>
                <a:latin typeface="Arial" panose="020B0604020202020204" pitchFamily="34" charset="0"/>
              </a:rPr>
              <a:t>An adult must always be around when doing this activity, and please note that this is carried out at your own risk.</a:t>
            </a:r>
            <a:r>
              <a:rPr lang="en-GB" b="0" i="1" dirty="0">
                <a:solidFill>
                  <a:srgbClr val="323130"/>
                </a:solidFill>
                <a:effectLst/>
                <a:latin typeface="Arial" panose="020B0604020202020204" pitchFamily="34" charset="0"/>
              </a:rPr>
              <a:t> It is important to take extra care at the stages marked with this symbol: </a:t>
            </a:r>
            <a:r>
              <a:rPr lang="en-GB" b="0" i="0" dirty="0">
                <a:solidFill>
                  <a:srgbClr val="202124"/>
                </a:solidFill>
                <a:effectLst/>
                <a:latin typeface="Segoe UI Emoji" panose="020B0502040204020203" pitchFamily="34" charset="0"/>
              </a:rPr>
              <a:t>⚠</a:t>
            </a:r>
            <a:endParaRPr lang="en-GB" b="0" i="0" dirty="0">
              <a:solidFill>
                <a:srgbClr val="32313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244404A4-B4D3-461C-B700-14898CF7D366}" type="slidenum">
              <a:rPr lang="en-GB" smtClean="0"/>
              <a:t>2</a:t>
            </a:fld>
            <a:endParaRPr lang="en-GB"/>
          </a:p>
        </p:txBody>
      </p:sp>
    </p:spTree>
    <p:extLst>
      <p:ext uri="{BB962C8B-B14F-4D97-AF65-F5344CB8AC3E}">
        <p14:creationId xmlns:p14="http://schemas.microsoft.com/office/powerpoint/2010/main" val="1547957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could act as inspiration for the learners’ own designs.</a:t>
            </a:r>
          </a:p>
          <a:p>
            <a:r>
              <a:rPr lang="en-GB" dirty="0"/>
              <a:t>All images public domain from https://pixabay.com/</a:t>
            </a:r>
          </a:p>
          <a:p>
            <a:endParaRPr lang="en-GB" dirty="0"/>
          </a:p>
          <a:p>
            <a:endParaRPr lang="en-GB" dirty="0"/>
          </a:p>
        </p:txBody>
      </p:sp>
      <p:sp>
        <p:nvSpPr>
          <p:cNvPr id="4" name="Slide Number Placeholder 3"/>
          <p:cNvSpPr>
            <a:spLocks noGrp="1"/>
          </p:cNvSpPr>
          <p:nvPr>
            <p:ph type="sldNum" sz="quarter" idx="5"/>
          </p:nvPr>
        </p:nvSpPr>
        <p:spPr/>
        <p:txBody>
          <a:bodyPr/>
          <a:lstStyle/>
          <a:p>
            <a:fld id="{244404A4-B4D3-461C-B700-14898CF7D366}" type="slidenum">
              <a:rPr lang="en-GB" smtClean="0"/>
              <a:t>3</a:t>
            </a:fld>
            <a:endParaRPr lang="en-GB"/>
          </a:p>
        </p:txBody>
      </p:sp>
    </p:spTree>
    <p:extLst>
      <p:ext uri="{BB962C8B-B14F-4D97-AF65-F5344CB8AC3E}">
        <p14:creationId xmlns:p14="http://schemas.microsoft.com/office/powerpoint/2010/main" val="507026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could be used to give learners criteria to consider for their design. You could also use your own school design criteria for this process.</a:t>
            </a:r>
          </a:p>
        </p:txBody>
      </p:sp>
      <p:sp>
        <p:nvSpPr>
          <p:cNvPr id="4" name="Slide Number Placeholder 3"/>
          <p:cNvSpPr>
            <a:spLocks noGrp="1"/>
          </p:cNvSpPr>
          <p:nvPr>
            <p:ph type="sldNum" sz="quarter" idx="5"/>
          </p:nvPr>
        </p:nvSpPr>
        <p:spPr/>
        <p:txBody>
          <a:bodyPr/>
          <a:lstStyle/>
          <a:p>
            <a:fld id="{244404A4-B4D3-461C-B700-14898CF7D366}" type="slidenum">
              <a:rPr lang="en-GB" smtClean="0"/>
              <a:t>4</a:t>
            </a:fld>
            <a:endParaRPr lang="en-GB"/>
          </a:p>
        </p:txBody>
      </p:sp>
    </p:spTree>
    <p:extLst>
      <p:ext uri="{BB962C8B-B14F-4D97-AF65-F5344CB8AC3E}">
        <p14:creationId xmlns:p14="http://schemas.microsoft.com/office/powerpoint/2010/main" val="3783767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Scrap pieces of felt and other materials can be used instead of new material; recycle what is available.</a:t>
            </a:r>
          </a:p>
          <a:p>
            <a:r>
              <a:rPr lang="en-GB" dirty="0"/>
              <a:t>Students can be very inventive/creative when faced with this challenge, e.g. use the materials you have to create a Christmas decoration.</a:t>
            </a:r>
          </a:p>
        </p:txBody>
      </p:sp>
      <p:sp>
        <p:nvSpPr>
          <p:cNvPr id="4" name="Slide Number Placeholder 3"/>
          <p:cNvSpPr>
            <a:spLocks noGrp="1"/>
          </p:cNvSpPr>
          <p:nvPr>
            <p:ph type="sldNum" sz="quarter" idx="5"/>
          </p:nvPr>
        </p:nvSpPr>
        <p:spPr/>
        <p:txBody>
          <a:bodyPr/>
          <a:lstStyle/>
          <a:p>
            <a:fld id="{244404A4-B4D3-461C-B700-14898CF7D366}" type="slidenum">
              <a:rPr lang="en-GB" smtClean="0"/>
              <a:t>5</a:t>
            </a:fld>
            <a:endParaRPr lang="en-GB"/>
          </a:p>
        </p:txBody>
      </p:sp>
    </p:spTree>
    <p:extLst>
      <p:ext uri="{BB962C8B-B14F-4D97-AF65-F5344CB8AC3E}">
        <p14:creationId xmlns:p14="http://schemas.microsoft.com/office/powerpoint/2010/main" val="3774761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Differentiation:</a:t>
            </a:r>
          </a:p>
          <a:p>
            <a:pPr marL="228600" indent="-228600">
              <a:buAutoNum type="arabicPeriod"/>
            </a:pPr>
            <a:r>
              <a:rPr lang="en-GB" dirty="0"/>
              <a:t>Pre-cut template pieces.</a:t>
            </a:r>
          </a:p>
          <a:p>
            <a:pPr marL="228600" indent="-228600">
              <a:buAutoNum type="arabicPeriod"/>
            </a:pPr>
            <a:r>
              <a:rPr lang="en-GB" dirty="0"/>
              <a:t>Draw round the templates and allow students to cut them out.</a:t>
            </a:r>
          </a:p>
        </p:txBody>
      </p:sp>
      <p:sp>
        <p:nvSpPr>
          <p:cNvPr id="4" name="Slide Number Placeholder 3"/>
          <p:cNvSpPr>
            <a:spLocks noGrp="1"/>
          </p:cNvSpPr>
          <p:nvPr>
            <p:ph type="sldNum" sz="quarter" idx="5"/>
          </p:nvPr>
        </p:nvSpPr>
        <p:spPr/>
        <p:txBody>
          <a:bodyPr/>
          <a:lstStyle/>
          <a:p>
            <a:fld id="{244404A4-B4D3-461C-B700-14898CF7D366}" type="slidenum">
              <a:rPr lang="en-GB" smtClean="0"/>
              <a:t>6</a:t>
            </a:fld>
            <a:endParaRPr lang="en-GB"/>
          </a:p>
        </p:txBody>
      </p:sp>
    </p:spTree>
    <p:extLst>
      <p:ext uri="{BB962C8B-B14F-4D97-AF65-F5344CB8AC3E}">
        <p14:creationId xmlns:p14="http://schemas.microsoft.com/office/powerpoint/2010/main" val="507026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Pre-cut pieces if required.</a:t>
            </a:r>
          </a:p>
        </p:txBody>
      </p:sp>
      <p:sp>
        <p:nvSpPr>
          <p:cNvPr id="4" name="Slide Number Placeholder 3"/>
          <p:cNvSpPr>
            <a:spLocks noGrp="1"/>
          </p:cNvSpPr>
          <p:nvPr>
            <p:ph type="sldNum" sz="quarter" idx="5"/>
          </p:nvPr>
        </p:nvSpPr>
        <p:spPr/>
        <p:txBody>
          <a:bodyPr/>
          <a:lstStyle/>
          <a:p>
            <a:fld id="{244404A4-B4D3-461C-B700-14898CF7D366}" type="slidenum">
              <a:rPr lang="en-GB" smtClean="0"/>
              <a:t>7</a:t>
            </a:fld>
            <a:endParaRPr lang="en-GB"/>
          </a:p>
        </p:txBody>
      </p:sp>
    </p:spTree>
    <p:extLst>
      <p:ext uri="{BB962C8B-B14F-4D97-AF65-F5344CB8AC3E}">
        <p14:creationId xmlns:p14="http://schemas.microsoft.com/office/powerpoint/2010/main" val="4018592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Learners could single stitch or glue the ribbon in place before they begin.</a:t>
            </a:r>
          </a:p>
          <a:p>
            <a:r>
              <a:rPr lang="en-GB" dirty="0"/>
              <a:t>Pin material pieces together to ensure they stay in place.</a:t>
            </a:r>
          </a:p>
        </p:txBody>
      </p:sp>
      <p:sp>
        <p:nvSpPr>
          <p:cNvPr id="4" name="Slide Number Placeholder 3"/>
          <p:cNvSpPr>
            <a:spLocks noGrp="1"/>
          </p:cNvSpPr>
          <p:nvPr>
            <p:ph type="sldNum" sz="quarter" idx="5"/>
          </p:nvPr>
        </p:nvSpPr>
        <p:spPr/>
        <p:txBody>
          <a:bodyPr/>
          <a:lstStyle/>
          <a:p>
            <a:fld id="{244404A4-B4D3-461C-B700-14898CF7D366}" type="slidenum">
              <a:rPr lang="en-GB" smtClean="0"/>
              <a:t>8</a:t>
            </a:fld>
            <a:endParaRPr lang="en-GB"/>
          </a:p>
        </p:txBody>
      </p:sp>
    </p:spTree>
    <p:extLst>
      <p:ext uri="{BB962C8B-B14F-4D97-AF65-F5344CB8AC3E}">
        <p14:creationId xmlns:p14="http://schemas.microsoft.com/office/powerpoint/2010/main" val="2559195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1. Lower ability: use glue to stick the two pieces together</a:t>
            </a:r>
          </a:p>
          <a:p>
            <a:pPr marL="0" indent="0">
              <a:buNone/>
            </a:pPr>
            <a:r>
              <a:rPr lang="en-GB" dirty="0"/>
              <a:t>2. Higher ability: blanket stitch</a:t>
            </a:r>
          </a:p>
          <a:p>
            <a:endParaRPr lang="en-GB" dirty="0"/>
          </a:p>
          <a:p>
            <a:r>
              <a:rPr lang="en-GB" dirty="0"/>
              <a:t>Use thread, embroidery thread or wool depending on availability/skills of students.</a:t>
            </a:r>
          </a:p>
          <a:p>
            <a:endParaRPr lang="en-GB" dirty="0"/>
          </a:p>
          <a:p>
            <a:endParaRPr lang="en-GB" dirty="0"/>
          </a:p>
        </p:txBody>
      </p:sp>
      <p:sp>
        <p:nvSpPr>
          <p:cNvPr id="4" name="Slide Number Placeholder 3"/>
          <p:cNvSpPr>
            <a:spLocks noGrp="1"/>
          </p:cNvSpPr>
          <p:nvPr>
            <p:ph type="sldNum" sz="quarter" idx="5"/>
          </p:nvPr>
        </p:nvSpPr>
        <p:spPr/>
        <p:txBody>
          <a:bodyPr/>
          <a:lstStyle/>
          <a:p>
            <a:fld id="{244404A4-B4D3-461C-B700-14898CF7D366}" type="slidenum">
              <a:rPr lang="en-GB" smtClean="0"/>
              <a:t>9</a:t>
            </a:fld>
            <a:endParaRPr lang="en-GB"/>
          </a:p>
        </p:txBody>
      </p:sp>
    </p:spTree>
    <p:extLst>
      <p:ext uri="{BB962C8B-B14F-4D97-AF65-F5344CB8AC3E}">
        <p14:creationId xmlns:p14="http://schemas.microsoft.com/office/powerpoint/2010/main" val="4027053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1/30/2024</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205098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983455"/>
            <a:ext cx="7886700" cy="1325563"/>
          </a:xfrm>
        </p:spPr>
        <p:txBody>
          <a:bodyPr/>
          <a:lstStyle/>
          <a:p>
            <a:r>
              <a:rPr lang="en-US" dirty="0"/>
              <a:t>Click to edit Master title style</a:t>
            </a:r>
          </a:p>
        </p:txBody>
      </p:sp>
      <p:sp>
        <p:nvSpPr>
          <p:cNvPr id="3" name="Vertical Text Placeholder 2"/>
          <p:cNvSpPr>
            <a:spLocks noGrp="1"/>
          </p:cNvSpPr>
          <p:nvPr>
            <p:ph type="body" orient="vert" idx="1"/>
          </p:nvPr>
        </p:nvSpPr>
        <p:spPr>
          <a:xfrm>
            <a:off x="628650" y="2309018"/>
            <a:ext cx="7886700" cy="3764524"/>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1/30/2024</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3932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193533"/>
            <a:ext cx="1971675" cy="4687503"/>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1193533"/>
            <a:ext cx="5800725" cy="46875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1/30/2024</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91759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983455"/>
            <a:ext cx="7886700" cy="1325563"/>
          </a:xfrm>
        </p:spPr>
        <p:txBody>
          <a:bodyPr/>
          <a:lstStyle/>
          <a:p>
            <a:r>
              <a:rPr lang="en-US" dirty="0"/>
              <a:t>Click to edit Master title style</a:t>
            </a:r>
          </a:p>
        </p:txBody>
      </p:sp>
      <p:sp>
        <p:nvSpPr>
          <p:cNvPr id="3" name="Content Placeholder 2"/>
          <p:cNvSpPr>
            <a:spLocks noGrp="1"/>
          </p:cNvSpPr>
          <p:nvPr>
            <p:ph idx="1"/>
          </p:nvPr>
        </p:nvSpPr>
        <p:spPr>
          <a:xfrm>
            <a:off x="628650" y="2309017"/>
            <a:ext cx="7886700" cy="37548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1/30/2024</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170365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1/30/2024</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536504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990768"/>
            <a:ext cx="7886700" cy="1325563"/>
          </a:xfrm>
        </p:spPr>
        <p:txBody>
          <a:bodyPr>
            <a:normAutofit/>
          </a:bodyPr>
          <a:lstStyle>
            <a:lvl1pPr>
              <a:defRPr sz="3600"/>
            </a:lvl1pPr>
          </a:lstStyle>
          <a:p>
            <a:r>
              <a:rPr lang="en-US" dirty="0"/>
              <a:t>Click to edit Master title style</a:t>
            </a:r>
          </a:p>
        </p:txBody>
      </p:sp>
      <p:sp>
        <p:nvSpPr>
          <p:cNvPr id="3" name="Content Placeholder 2"/>
          <p:cNvSpPr>
            <a:spLocks noGrp="1"/>
          </p:cNvSpPr>
          <p:nvPr>
            <p:ph sz="half" idx="1"/>
          </p:nvPr>
        </p:nvSpPr>
        <p:spPr>
          <a:xfrm>
            <a:off x="628650" y="2300439"/>
            <a:ext cx="3886200" cy="3782728"/>
          </a:xfrm>
        </p:spPr>
        <p:txBody>
          <a:bodyPr>
            <a:normAutofit/>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300439"/>
            <a:ext cx="3886200" cy="378272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1/30/2024</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542595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1012824"/>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29842" y="2338387"/>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3162299"/>
            <a:ext cx="3868340" cy="29304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2338387"/>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3162299"/>
            <a:ext cx="3887391" cy="29304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1/30/2024</a:t>
            </a:fld>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19021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990768"/>
            <a:ext cx="7886700" cy="1325563"/>
          </a:xfrm>
        </p:spPr>
        <p:txBody>
          <a:bodyPr/>
          <a:lstStyle/>
          <a:p>
            <a:r>
              <a:rPr lang="en-US" dirty="0"/>
              <a:t>Click to edit Master title style</a:t>
            </a:r>
          </a:p>
        </p:txBody>
      </p:sp>
      <p:sp>
        <p:nvSpPr>
          <p:cNvPr id="3" name="Date Placeholder 2"/>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1/30/2024</a:t>
            </a:fld>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07702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1/30/2024</a:t>
            </a:fld>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975022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92688"/>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1522915"/>
            <a:ext cx="4629150" cy="45602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592888"/>
            <a:ext cx="2949178" cy="34902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1/30/2024</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554577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92688"/>
            <a:ext cx="2949178"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1522915"/>
            <a:ext cx="4629150" cy="456987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592888"/>
            <a:ext cx="2949178" cy="34999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1/30/2024</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699686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24491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ll, indoor&#10;&#10;Description automatically generated">
            <a:extLst>
              <a:ext uri="{FF2B5EF4-FFF2-40B4-BE49-F238E27FC236}">
                <a16:creationId xmlns:a16="http://schemas.microsoft.com/office/drawing/2014/main" id="{EF7B6936-8B43-4689-8FDE-3D6BEB8815E9}"/>
              </a:ext>
            </a:extLst>
          </p:cNvPr>
          <p:cNvPicPr>
            <a:picLocks noChangeAspect="1"/>
          </p:cNvPicPr>
          <p:nvPr/>
        </p:nvPicPr>
        <p:blipFill>
          <a:blip r:embed="rId3"/>
          <a:stretch>
            <a:fillRect/>
          </a:stretch>
        </p:blipFill>
        <p:spPr>
          <a:xfrm>
            <a:off x="2793768" y="1960494"/>
            <a:ext cx="3588390" cy="3303055"/>
          </a:xfrm>
          <a:prstGeom prst="rect">
            <a:avLst/>
          </a:prstGeom>
        </p:spPr>
      </p:pic>
      <p:sp>
        <p:nvSpPr>
          <p:cNvPr id="4" name="Title 1">
            <a:extLst>
              <a:ext uri="{FF2B5EF4-FFF2-40B4-BE49-F238E27FC236}">
                <a16:creationId xmlns:a16="http://schemas.microsoft.com/office/drawing/2014/main" id="{06D1D732-6BC1-4A70-AF74-7BC9ABF4CDED}"/>
              </a:ext>
            </a:extLst>
          </p:cNvPr>
          <p:cNvSpPr txBox="1">
            <a:spLocks/>
          </p:cNvSpPr>
          <p:nvPr/>
        </p:nvSpPr>
        <p:spPr>
          <a:xfrm>
            <a:off x="611560" y="1000231"/>
            <a:ext cx="7920880" cy="10824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pPr algn="ctr"/>
            <a:endParaRPr lang="en-GB" sz="4800" b="1" dirty="0"/>
          </a:p>
        </p:txBody>
      </p:sp>
      <p:sp>
        <p:nvSpPr>
          <p:cNvPr id="6" name="TextBox 5">
            <a:extLst>
              <a:ext uri="{FF2B5EF4-FFF2-40B4-BE49-F238E27FC236}">
                <a16:creationId xmlns:a16="http://schemas.microsoft.com/office/drawing/2014/main" id="{B9D6DF7E-B2FC-4E42-9EC5-4EF0B51C2BFE}"/>
              </a:ext>
            </a:extLst>
          </p:cNvPr>
          <p:cNvSpPr txBox="1"/>
          <p:nvPr/>
        </p:nvSpPr>
        <p:spPr>
          <a:xfrm>
            <a:off x="85725" y="1064864"/>
            <a:ext cx="9004476" cy="707886"/>
          </a:xfrm>
          <a:prstGeom prst="rect">
            <a:avLst/>
          </a:prstGeom>
          <a:noFill/>
        </p:spPr>
        <p:txBody>
          <a:bodyPr wrap="square">
            <a:spAutoFit/>
          </a:bodyPr>
          <a:lstStyle/>
          <a:p>
            <a:pPr algn="ctr"/>
            <a:r>
              <a:rPr lang="en-GB" sz="4000" b="1" i="0" dirty="0">
                <a:solidFill>
                  <a:srgbClr val="201F1E"/>
                </a:solidFill>
                <a:effectLst/>
                <a:latin typeface="Arial" panose="020B0604020202020204" pitchFamily="34" charset="0"/>
                <a:cs typeface="Arial" panose="020B0604020202020204" pitchFamily="34" charset="0"/>
              </a:rPr>
              <a:t>Sew your own Christmas Stockings</a:t>
            </a:r>
            <a:endParaRPr lang="en-GB" sz="40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5D6591B-3C19-4372-81ED-719E56260F0A}"/>
              </a:ext>
            </a:extLst>
          </p:cNvPr>
          <p:cNvSpPr txBox="1"/>
          <p:nvPr/>
        </p:nvSpPr>
        <p:spPr>
          <a:xfrm>
            <a:off x="1368513" y="5391729"/>
            <a:ext cx="6438900" cy="461665"/>
          </a:xfrm>
          <a:prstGeom prst="rect">
            <a:avLst/>
          </a:prstGeom>
          <a:noFill/>
        </p:spPr>
        <p:txBody>
          <a:bodyPr wrap="square">
            <a:spAutoFit/>
          </a:bodyPr>
          <a:lstStyle/>
          <a:p>
            <a:pPr algn="ctr"/>
            <a:r>
              <a:rPr lang="en-GB" sz="2400" dirty="0">
                <a:effectLst/>
                <a:latin typeface="Arial" panose="020B0604020202020204" pitchFamily="34" charset="0"/>
                <a:ea typeface="Times New Roman" panose="02020603050405020304" pitchFamily="18" charset="0"/>
                <a:cs typeface="Times New Roman" panose="02020603050405020304" pitchFamily="18" charset="0"/>
              </a:rPr>
              <a:t>Designing and making a Christmas stocking</a:t>
            </a:r>
            <a:endParaRPr lang="en-GB" sz="2400" dirty="0"/>
          </a:p>
        </p:txBody>
      </p:sp>
    </p:spTree>
    <p:extLst>
      <p:ext uri="{BB962C8B-B14F-4D97-AF65-F5344CB8AC3E}">
        <p14:creationId xmlns:p14="http://schemas.microsoft.com/office/powerpoint/2010/main" val="2614606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582E11-CCBC-4ED4-A99E-591A3A4FFA71}"/>
              </a:ext>
            </a:extLst>
          </p:cNvPr>
          <p:cNvSpPr>
            <a:spLocks noGrp="1"/>
          </p:cNvSpPr>
          <p:nvPr>
            <p:ph idx="1"/>
          </p:nvPr>
        </p:nvSpPr>
        <p:spPr>
          <a:xfrm>
            <a:off x="628650" y="1936877"/>
            <a:ext cx="3419475" cy="3937668"/>
          </a:xfrm>
        </p:spPr>
        <p:txBody>
          <a:bodyPr vert="horz" lIns="91440" tIns="45720" rIns="91440" bIns="45720" rtlCol="0">
            <a:noAutofit/>
          </a:bodyPr>
          <a:lstStyle/>
          <a:p>
            <a:pPr>
              <a:lnSpc>
                <a:spcPct val="120000"/>
              </a:lnSpc>
            </a:pPr>
            <a:r>
              <a:rPr lang="en-GB" sz="2400" dirty="0"/>
              <a:t>Tie the end of the cotton in a knot and then cut the excess off using scissors</a:t>
            </a:r>
          </a:p>
          <a:p>
            <a:pPr>
              <a:lnSpc>
                <a:spcPct val="120000"/>
              </a:lnSpc>
            </a:pPr>
            <a:r>
              <a:rPr lang="en-GB" sz="2400" dirty="0"/>
              <a:t>This should leave you with a pocket inside the felt stocking</a:t>
            </a:r>
          </a:p>
        </p:txBody>
      </p:sp>
      <p:pic>
        <p:nvPicPr>
          <p:cNvPr id="6" name="Picture 5" descr="A picture containing fabric&#10;&#10;Description automatically generated">
            <a:extLst>
              <a:ext uri="{FF2B5EF4-FFF2-40B4-BE49-F238E27FC236}">
                <a16:creationId xmlns:a16="http://schemas.microsoft.com/office/drawing/2014/main" id="{86A1E646-3F43-44CA-A08A-2E9430F3E79C}"/>
              </a:ext>
            </a:extLst>
          </p:cNvPr>
          <p:cNvPicPr>
            <a:picLocks noChangeAspect="1"/>
          </p:cNvPicPr>
          <p:nvPr/>
        </p:nvPicPr>
        <p:blipFill>
          <a:blip r:embed="rId3"/>
          <a:stretch>
            <a:fillRect/>
          </a:stretch>
        </p:blipFill>
        <p:spPr>
          <a:xfrm>
            <a:off x="4244365" y="1332410"/>
            <a:ext cx="4625685" cy="4424568"/>
          </a:xfrm>
          <a:prstGeom prst="rect">
            <a:avLst/>
          </a:prstGeom>
        </p:spPr>
      </p:pic>
      <p:sp>
        <p:nvSpPr>
          <p:cNvPr id="7" name="Title 1">
            <a:extLst>
              <a:ext uri="{FF2B5EF4-FFF2-40B4-BE49-F238E27FC236}">
                <a16:creationId xmlns:a16="http://schemas.microsoft.com/office/drawing/2014/main" id="{7A8AA48A-C725-43A6-98D5-A9A849D59122}"/>
              </a:ext>
            </a:extLst>
          </p:cNvPr>
          <p:cNvSpPr>
            <a:spLocks noGrp="1"/>
          </p:cNvSpPr>
          <p:nvPr>
            <p:ph type="title"/>
          </p:nvPr>
        </p:nvSpPr>
        <p:spPr>
          <a:xfrm>
            <a:off x="333374" y="1116805"/>
            <a:ext cx="1990726" cy="692945"/>
          </a:xfrm>
        </p:spPr>
        <p:txBody>
          <a:bodyPr>
            <a:normAutofit/>
          </a:bodyPr>
          <a:lstStyle/>
          <a:p>
            <a:r>
              <a:rPr lang="en-GB" sz="3600" b="1" dirty="0"/>
              <a:t>Step 5</a:t>
            </a:r>
          </a:p>
        </p:txBody>
      </p:sp>
      <p:sp>
        <p:nvSpPr>
          <p:cNvPr id="5" name="TextBox 4">
            <a:extLst>
              <a:ext uri="{FF2B5EF4-FFF2-40B4-BE49-F238E27FC236}">
                <a16:creationId xmlns:a16="http://schemas.microsoft.com/office/drawing/2014/main" id="{C14CCCC2-54DB-47FA-8341-718A01D9AACE}"/>
              </a:ext>
            </a:extLst>
          </p:cNvPr>
          <p:cNvSpPr txBox="1"/>
          <p:nvPr/>
        </p:nvSpPr>
        <p:spPr>
          <a:xfrm>
            <a:off x="1736766" y="1278611"/>
            <a:ext cx="484464" cy="369332"/>
          </a:xfrm>
          <a:prstGeom prst="rect">
            <a:avLst/>
          </a:prstGeom>
          <a:noFill/>
        </p:spPr>
        <p:txBody>
          <a:bodyPr wrap="square">
            <a:spAutoFit/>
          </a:bodyPr>
          <a:lstStyle/>
          <a:p>
            <a:r>
              <a:rPr lang="en-GB" b="0" i="0" dirty="0">
                <a:solidFill>
                  <a:srgbClr val="202124"/>
                </a:solidFill>
                <a:effectLst/>
                <a:latin typeface="Segoe UI Emoji" panose="020B0502040204020203" pitchFamily="34" charset="0"/>
              </a:rPr>
              <a:t>⚠</a:t>
            </a:r>
            <a:endParaRPr lang="en-GB" dirty="0"/>
          </a:p>
        </p:txBody>
      </p:sp>
    </p:spTree>
    <p:extLst>
      <p:ext uri="{BB962C8B-B14F-4D97-AF65-F5344CB8AC3E}">
        <p14:creationId xmlns:p14="http://schemas.microsoft.com/office/powerpoint/2010/main" val="2039828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685AC69-CE2E-4098-B54E-4181D1D43B56}"/>
              </a:ext>
            </a:extLst>
          </p:cNvPr>
          <p:cNvSpPr txBox="1"/>
          <p:nvPr/>
        </p:nvSpPr>
        <p:spPr>
          <a:xfrm>
            <a:off x="367393" y="1807516"/>
            <a:ext cx="7039247" cy="461665"/>
          </a:xfrm>
          <a:prstGeom prst="rect">
            <a:avLst/>
          </a:prstGeom>
        </p:spPr>
        <p:txBody>
          <a:bodyPr vert="horz" lIns="91440" tIns="45720" rIns="91440" bIns="45720" rtlCol="0">
            <a:noAutofit/>
          </a:bodyPr>
          <a:lstStyle>
            <a:lvl1pPr marL="228600" indent="-228600">
              <a:lnSpc>
                <a:spcPct val="120000"/>
              </a:lnSpc>
              <a:spcBef>
                <a:spcPts val="1000"/>
              </a:spcBef>
              <a:buFont typeface="Arial" panose="020B0604020202020204" pitchFamily="34" charset="0"/>
              <a:buChar char="•"/>
              <a:defRPr sz="2400" b="0" i="0">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b="0" i="0">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b="0" i="0">
                <a:latin typeface="Arial" panose="020B0604020202020204" pitchFamily="34" charset="0"/>
              </a:defRPr>
            </a:lvl3pPr>
            <a:lvl4pPr marL="1600200" indent="-228600">
              <a:lnSpc>
                <a:spcPct val="90000"/>
              </a:lnSpc>
              <a:spcBef>
                <a:spcPts val="500"/>
              </a:spcBef>
              <a:buFont typeface="Arial" panose="020B0604020202020204" pitchFamily="34" charset="0"/>
              <a:buChar char="•"/>
              <a:defRPr b="0" i="0">
                <a:latin typeface="Arial" panose="020B0604020202020204" pitchFamily="34" charset="0"/>
              </a:defRPr>
            </a:lvl4pPr>
            <a:lvl5pPr marL="2057400" indent="-228600">
              <a:lnSpc>
                <a:spcPct val="90000"/>
              </a:lnSpc>
              <a:spcBef>
                <a:spcPts val="500"/>
              </a:spcBef>
              <a:buFont typeface="Arial" panose="020B0604020202020204" pitchFamily="34" charset="0"/>
              <a:buChar char="•"/>
              <a:defRPr b="0" i="0">
                <a:latin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GB" dirty="0"/>
              <a:t>Now, you can decorate your stocking!</a:t>
            </a:r>
          </a:p>
        </p:txBody>
      </p:sp>
      <p:pic>
        <p:nvPicPr>
          <p:cNvPr id="10" name="Picture 9">
            <a:extLst>
              <a:ext uri="{FF2B5EF4-FFF2-40B4-BE49-F238E27FC236}">
                <a16:creationId xmlns:a16="http://schemas.microsoft.com/office/drawing/2014/main" id="{40C0BD9D-4760-4B55-90CF-84E1738FA502}"/>
              </a:ext>
            </a:extLst>
          </p:cNvPr>
          <p:cNvPicPr>
            <a:picLocks noChangeAspect="1"/>
          </p:cNvPicPr>
          <p:nvPr/>
        </p:nvPicPr>
        <p:blipFill>
          <a:blip r:embed="rId3"/>
          <a:stretch>
            <a:fillRect/>
          </a:stretch>
        </p:blipFill>
        <p:spPr>
          <a:xfrm>
            <a:off x="367393" y="3429001"/>
            <a:ext cx="1496451" cy="2037806"/>
          </a:xfrm>
          <a:prstGeom prst="rect">
            <a:avLst/>
          </a:prstGeom>
        </p:spPr>
      </p:pic>
      <p:pic>
        <p:nvPicPr>
          <p:cNvPr id="12" name="Picture 11" descr="A picture containing text, red&#10;&#10;Description automatically generated">
            <a:extLst>
              <a:ext uri="{FF2B5EF4-FFF2-40B4-BE49-F238E27FC236}">
                <a16:creationId xmlns:a16="http://schemas.microsoft.com/office/drawing/2014/main" id="{4218A6E3-FFB4-414C-BB5B-E9B8AF8DC735}"/>
              </a:ext>
            </a:extLst>
          </p:cNvPr>
          <p:cNvPicPr>
            <a:picLocks noChangeAspect="1"/>
          </p:cNvPicPr>
          <p:nvPr/>
        </p:nvPicPr>
        <p:blipFill>
          <a:blip r:embed="rId4"/>
          <a:stretch>
            <a:fillRect/>
          </a:stretch>
        </p:blipFill>
        <p:spPr>
          <a:xfrm>
            <a:off x="1916890" y="3429001"/>
            <a:ext cx="2126149" cy="2037806"/>
          </a:xfrm>
          <a:prstGeom prst="rect">
            <a:avLst/>
          </a:prstGeom>
        </p:spPr>
      </p:pic>
      <p:pic>
        <p:nvPicPr>
          <p:cNvPr id="14" name="Picture 13" descr="A picture containing red&#10;&#10;Description automatically generated">
            <a:extLst>
              <a:ext uri="{FF2B5EF4-FFF2-40B4-BE49-F238E27FC236}">
                <a16:creationId xmlns:a16="http://schemas.microsoft.com/office/drawing/2014/main" id="{78A05CE3-578F-42B5-BA60-367DFD6B7218}"/>
              </a:ext>
            </a:extLst>
          </p:cNvPr>
          <p:cNvPicPr>
            <a:picLocks noChangeAspect="1"/>
          </p:cNvPicPr>
          <p:nvPr/>
        </p:nvPicPr>
        <p:blipFill>
          <a:blip r:embed="rId5"/>
          <a:stretch>
            <a:fillRect/>
          </a:stretch>
        </p:blipFill>
        <p:spPr>
          <a:xfrm>
            <a:off x="4095291" y="3428999"/>
            <a:ext cx="2147413" cy="2037805"/>
          </a:xfrm>
          <a:prstGeom prst="rect">
            <a:avLst/>
          </a:prstGeom>
        </p:spPr>
      </p:pic>
      <p:pic>
        <p:nvPicPr>
          <p:cNvPr id="16" name="Picture 15" descr="A picture containing red, gift wrapping, vegetable&#10;&#10;Description automatically generated">
            <a:extLst>
              <a:ext uri="{FF2B5EF4-FFF2-40B4-BE49-F238E27FC236}">
                <a16:creationId xmlns:a16="http://schemas.microsoft.com/office/drawing/2014/main" id="{B0625AC4-090F-49AC-8FB5-69C4A009BDD2}"/>
              </a:ext>
            </a:extLst>
          </p:cNvPr>
          <p:cNvPicPr>
            <a:picLocks noChangeAspect="1"/>
          </p:cNvPicPr>
          <p:nvPr/>
        </p:nvPicPr>
        <p:blipFill>
          <a:blip r:embed="rId6"/>
          <a:stretch>
            <a:fillRect/>
          </a:stretch>
        </p:blipFill>
        <p:spPr>
          <a:xfrm>
            <a:off x="6309564" y="3428999"/>
            <a:ext cx="2533987" cy="2037807"/>
          </a:xfrm>
          <a:prstGeom prst="rect">
            <a:avLst/>
          </a:prstGeom>
        </p:spPr>
      </p:pic>
      <p:sp>
        <p:nvSpPr>
          <p:cNvPr id="17" name="TextBox 16">
            <a:extLst>
              <a:ext uri="{FF2B5EF4-FFF2-40B4-BE49-F238E27FC236}">
                <a16:creationId xmlns:a16="http://schemas.microsoft.com/office/drawing/2014/main" id="{DFC567D6-FD12-49D3-BB78-929BE6D12CBC}"/>
              </a:ext>
            </a:extLst>
          </p:cNvPr>
          <p:cNvSpPr txBox="1"/>
          <p:nvPr/>
        </p:nvSpPr>
        <p:spPr>
          <a:xfrm>
            <a:off x="1115474" y="2602029"/>
            <a:ext cx="6411643" cy="830997"/>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Felt parcel and ribbon, </a:t>
            </a:r>
          </a:p>
          <a:p>
            <a:pPr algn="ctr"/>
            <a:r>
              <a:rPr lang="en-GB" sz="2400" dirty="0">
                <a:latin typeface="Arial" panose="020B0604020202020204" pitchFamily="34" charset="0"/>
                <a:cs typeface="Arial" panose="020B0604020202020204" pitchFamily="34" charset="0"/>
              </a:rPr>
              <a:t>using glue to fix the ribbon to the felt</a:t>
            </a:r>
          </a:p>
        </p:txBody>
      </p:sp>
      <p:sp>
        <p:nvSpPr>
          <p:cNvPr id="11" name="Title 1">
            <a:extLst>
              <a:ext uri="{FF2B5EF4-FFF2-40B4-BE49-F238E27FC236}">
                <a16:creationId xmlns:a16="http://schemas.microsoft.com/office/drawing/2014/main" id="{ED6A795E-F246-49E9-BD70-FD670798F083}"/>
              </a:ext>
            </a:extLst>
          </p:cNvPr>
          <p:cNvSpPr>
            <a:spLocks noGrp="1"/>
          </p:cNvSpPr>
          <p:nvPr>
            <p:ph type="title"/>
          </p:nvPr>
        </p:nvSpPr>
        <p:spPr>
          <a:xfrm>
            <a:off x="333374" y="1116805"/>
            <a:ext cx="1990726" cy="692945"/>
          </a:xfrm>
        </p:spPr>
        <p:txBody>
          <a:bodyPr>
            <a:normAutofit/>
          </a:bodyPr>
          <a:lstStyle/>
          <a:p>
            <a:r>
              <a:rPr lang="en-GB" sz="3600" b="1" dirty="0"/>
              <a:t>Step 6</a:t>
            </a:r>
          </a:p>
        </p:txBody>
      </p:sp>
      <p:sp>
        <p:nvSpPr>
          <p:cNvPr id="9" name="TextBox 8">
            <a:extLst>
              <a:ext uri="{FF2B5EF4-FFF2-40B4-BE49-F238E27FC236}">
                <a16:creationId xmlns:a16="http://schemas.microsoft.com/office/drawing/2014/main" id="{1FB0388F-3FE8-4CFC-ACD3-D0C537D16A55}"/>
              </a:ext>
            </a:extLst>
          </p:cNvPr>
          <p:cNvSpPr txBox="1"/>
          <p:nvPr/>
        </p:nvSpPr>
        <p:spPr>
          <a:xfrm>
            <a:off x="144186" y="5556529"/>
            <a:ext cx="484464" cy="369332"/>
          </a:xfrm>
          <a:prstGeom prst="rect">
            <a:avLst/>
          </a:prstGeom>
          <a:noFill/>
        </p:spPr>
        <p:txBody>
          <a:bodyPr wrap="square">
            <a:spAutoFit/>
          </a:bodyPr>
          <a:lstStyle/>
          <a:p>
            <a:r>
              <a:rPr lang="en-GB" b="0" i="0" dirty="0">
                <a:solidFill>
                  <a:srgbClr val="202124"/>
                </a:solidFill>
                <a:effectLst/>
                <a:latin typeface="Segoe UI Emoji" panose="020B0502040204020203" pitchFamily="34" charset="0"/>
              </a:rPr>
              <a:t>⚠</a:t>
            </a:r>
            <a:endParaRPr lang="en-GB" dirty="0"/>
          </a:p>
        </p:txBody>
      </p:sp>
    </p:spTree>
    <p:extLst>
      <p:ext uri="{BB962C8B-B14F-4D97-AF65-F5344CB8AC3E}">
        <p14:creationId xmlns:p14="http://schemas.microsoft.com/office/powerpoint/2010/main" val="2097300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A9CBF10-D188-4953-9056-0D4BF10174F4}"/>
              </a:ext>
            </a:extLst>
          </p:cNvPr>
          <p:cNvPicPr>
            <a:picLocks noChangeAspect="1"/>
          </p:cNvPicPr>
          <p:nvPr/>
        </p:nvPicPr>
        <p:blipFill>
          <a:blip r:embed="rId3"/>
          <a:stretch>
            <a:fillRect/>
          </a:stretch>
        </p:blipFill>
        <p:spPr>
          <a:xfrm>
            <a:off x="1360566" y="1155793"/>
            <a:ext cx="3114124" cy="4767942"/>
          </a:xfrm>
          <a:prstGeom prst="rect">
            <a:avLst/>
          </a:prstGeom>
        </p:spPr>
      </p:pic>
      <p:pic>
        <p:nvPicPr>
          <p:cNvPr id="9" name="Picture 8">
            <a:extLst>
              <a:ext uri="{FF2B5EF4-FFF2-40B4-BE49-F238E27FC236}">
                <a16:creationId xmlns:a16="http://schemas.microsoft.com/office/drawing/2014/main" id="{00AD5750-1053-473B-81C9-E60D286BE581}"/>
              </a:ext>
            </a:extLst>
          </p:cNvPr>
          <p:cNvPicPr>
            <a:picLocks noChangeAspect="1"/>
          </p:cNvPicPr>
          <p:nvPr/>
        </p:nvPicPr>
        <p:blipFill>
          <a:blip r:embed="rId4"/>
          <a:stretch>
            <a:fillRect/>
          </a:stretch>
        </p:blipFill>
        <p:spPr>
          <a:xfrm>
            <a:off x="5068389" y="1149531"/>
            <a:ext cx="2403565" cy="4774204"/>
          </a:xfrm>
          <a:prstGeom prst="rect">
            <a:avLst/>
          </a:prstGeom>
        </p:spPr>
      </p:pic>
    </p:spTree>
    <p:extLst>
      <p:ext uri="{BB962C8B-B14F-4D97-AF65-F5344CB8AC3E}">
        <p14:creationId xmlns:p14="http://schemas.microsoft.com/office/powerpoint/2010/main" val="2268802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685AC69-CE2E-4098-B54E-4181D1D43B56}"/>
              </a:ext>
            </a:extLst>
          </p:cNvPr>
          <p:cNvSpPr txBox="1"/>
          <p:nvPr/>
        </p:nvSpPr>
        <p:spPr>
          <a:xfrm>
            <a:off x="333375" y="1804851"/>
            <a:ext cx="4344160" cy="830997"/>
          </a:xfrm>
          <a:prstGeom prst="rect">
            <a:avLst/>
          </a:prstGeom>
          <a:noFill/>
        </p:spPr>
        <p:txBody>
          <a:bodyPr wrap="square">
            <a:spAutoFit/>
          </a:bodyPr>
          <a:lstStyle/>
          <a:p>
            <a:r>
              <a:rPr lang="en-GB" sz="2400" dirty="0">
                <a:latin typeface="Arial" panose="020B0604020202020204" pitchFamily="34" charset="0"/>
                <a:cs typeface="Arial" panose="020B0604020202020204" pitchFamily="34" charset="0"/>
              </a:rPr>
              <a:t>Now, you can decorate your </a:t>
            </a:r>
          </a:p>
          <a:p>
            <a:r>
              <a:rPr lang="en-GB" sz="2400" dirty="0">
                <a:latin typeface="Arial" panose="020B0604020202020204" pitchFamily="34" charset="0"/>
                <a:cs typeface="Arial" panose="020B0604020202020204" pitchFamily="34" charset="0"/>
              </a:rPr>
              <a:t>stocking!</a:t>
            </a:r>
          </a:p>
        </p:txBody>
      </p:sp>
      <p:pic>
        <p:nvPicPr>
          <p:cNvPr id="4" name="Picture 3" descr="A picture containing indoor, hat, footwear&#10;&#10;Description automatically generated">
            <a:extLst>
              <a:ext uri="{FF2B5EF4-FFF2-40B4-BE49-F238E27FC236}">
                <a16:creationId xmlns:a16="http://schemas.microsoft.com/office/drawing/2014/main" id="{8DB7D895-D23D-41E7-A9FA-D9EF057D899A}"/>
              </a:ext>
            </a:extLst>
          </p:cNvPr>
          <p:cNvPicPr>
            <a:picLocks noChangeAspect="1"/>
          </p:cNvPicPr>
          <p:nvPr/>
        </p:nvPicPr>
        <p:blipFill>
          <a:blip r:embed="rId3"/>
          <a:stretch>
            <a:fillRect/>
          </a:stretch>
        </p:blipFill>
        <p:spPr>
          <a:xfrm>
            <a:off x="3383374" y="3261443"/>
            <a:ext cx="1971558" cy="2446559"/>
          </a:xfrm>
          <a:prstGeom prst="rect">
            <a:avLst/>
          </a:prstGeom>
        </p:spPr>
      </p:pic>
      <p:pic>
        <p:nvPicPr>
          <p:cNvPr id="6" name="Picture 5" descr="A picture containing hat, headdress, black&#10;&#10;Description automatically generated">
            <a:extLst>
              <a:ext uri="{FF2B5EF4-FFF2-40B4-BE49-F238E27FC236}">
                <a16:creationId xmlns:a16="http://schemas.microsoft.com/office/drawing/2014/main" id="{19DEC5E5-A6AB-47AC-B0D1-94EA2DD9284B}"/>
              </a:ext>
            </a:extLst>
          </p:cNvPr>
          <p:cNvPicPr>
            <a:picLocks noChangeAspect="1"/>
          </p:cNvPicPr>
          <p:nvPr/>
        </p:nvPicPr>
        <p:blipFill>
          <a:blip r:embed="rId4"/>
          <a:stretch>
            <a:fillRect/>
          </a:stretch>
        </p:blipFill>
        <p:spPr>
          <a:xfrm>
            <a:off x="691817" y="3265248"/>
            <a:ext cx="2133724" cy="2442754"/>
          </a:xfrm>
          <a:prstGeom prst="rect">
            <a:avLst/>
          </a:prstGeom>
        </p:spPr>
      </p:pic>
      <p:pic>
        <p:nvPicPr>
          <p:cNvPr id="13" name="Picture 12" descr="A picture containing indoor, doll&#10;&#10;Description automatically generated">
            <a:extLst>
              <a:ext uri="{FF2B5EF4-FFF2-40B4-BE49-F238E27FC236}">
                <a16:creationId xmlns:a16="http://schemas.microsoft.com/office/drawing/2014/main" id="{4FD034F2-23E6-41F1-A12F-629DE472B268}"/>
              </a:ext>
            </a:extLst>
          </p:cNvPr>
          <p:cNvPicPr>
            <a:picLocks noChangeAspect="1"/>
          </p:cNvPicPr>
          <p:nvPr/>
        </p:nvPicPr>
        <p:blipFill>
          <a:blip r:embed="rId5"/>
          <a:stretch>
            <a:fillRect/>
          </a:stretch>
        </p:blipFill>
        <p:spPr>
          <a:xfrm>
            <a:off x="6147382" y="1154509"/>
            <a:ext cx="2793819" cy="4548982"/>
          </a:xfrm>
          <a:prstGeom prst="rect">
            <a:avLst/>
          </a:prstGeom>
        </p:spPr>
      </p:pic>
      <p:sp>
        <p:nvSpPr>
          <p:cNvPr id="3" name="TextBox 2">
            <a:extLst>
              <a:ext uri="{FF2B5EF4-FFF2-40B4-BE49-F238E27FC236}">
                <a16:creationId xmlns:a16="http://schemas.microsoft.com/office/drawing/2014/main" id="{4C9EEA34-7EF3-45BE-A3EC-396824048D4B}"/>
              </a:ext>
            </a:extLst>
          </p:cNvPr>
          <p:cNvSpPr txBox="1"/>
          <p:nvPr/>
        </p:nvSpPr>
        <p:spPr>
          <a:xfrm>
            <a:off x="357187" y="2715911"/>
            <a:ext cx="5668475"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Use glue to attach decorations to the felt</a:t>
            </a:r>
          </a:p>
        </p:txBody>
      </p:sp>
      <p:sp>
        <p:nvSpPr>
          <p:cNvPr id="10" name="Title 1">
            <a:extLst>
              <a:ext uri="{FF2B5EF4-FFF2-40B4-BE49-F238E27FC236}">
                <a16:creationId xmlns:a16="http://schemas.microsoft.com/office/drawing/2014/main" id="{38228A5E-536B-4A8B-AF18-A0A68F956FE1}"/>
              </a:ext>
            </a:extLst>
          </p:cNvPr>
          <p:cNvSpPr>
            <a:spLocks noGrp="1"/>
          </p:cNvSpPr>
          <p:nvPr>
            <p:ph type="title"/>
          </p:nvPr>
        </p:nvSpPr>
        <p:spPr>
          <a:xfrm>
            <a:off x="333374" y="1116805"/>
            <a:ext cx="2714626" cy="692945"/>
          </a:xfrm>
        </p:spPr>
        <p:txBody>
          <a:bodyPr>
            <a:normAutofit/>
          </a:bodyPr>
          <a:lstStyle/>
          <a:p>
            <a:r>
              <a:rPr lang="en-GB" sz="3600" b="1" dirty="0"/>
              <a:t>Step 6(b)</a:t>
            </a:r>
          </a:p>
        </p:txBody>
      </p:sp>
      <p:sp>
        <p:nvSpPr>
          <p:cNvPr id="8" name="TextBox 7">
            <a:extLst>
              <a:ext uri="{FF2B5EF4-FFF2-40B4-BE49-F238E27FC236}">
                <a16:creationId xmlns:a16="http://schemas.microsoft.com/office/drawing/2014/main" id="{8C3696C2-F397-4E00-B0D2-CE89DC5E9220}"/>
              </a:ext>
            </a:extLst>
          </p:cNvPr>
          <p:cNvSpPr txBox="1"/>
          <p:nvPr/>
        </p:nvSpPr>
        <p:spPr>
          <a:xfrm>
            <a:off x="2341077" y="1276162"/>
            <a:ext cx="484464" cy="369332"/>
          </a:xfrm>
          <a:prstGeom prst="rect">
            <a:avLst/>
          </a:prstGeom>
          <a:noFill/>
        </p:spPr>
        <p:txBody>
          <a:bodyPr wrap="square">
            <a:spAutoFit/>
          </a:bodyPr>
          <a:lstStyle/>
          <a:p>
            <a:r>
              <a:rPr lang="en-GB" b="0" i="0" dirty="0">
                <a:solidFill>
                  <a:srgbClr val="202124"/>
                </a:solidFill>
                <a:effectLst/>
                <a:latin typeface="Segoe UI Emoji" panose="020B0502040204020203" pitchFamily="34" charset="0"/>
              </a:rPr>
              <a:t>⚠</a:t>
            </a:r>
            <a:endParaRPr lang="en-GB" dirty="0"/>
          </a:p>
        </p:txBody>
      </p:sp>
    </p:spTree>
    <p:extLst>
      <p:ext uri="{BB962C8B-B14F-4D97-AF65-F5344CB8AC3E}">
        <p14:creationId xmlns:p14="http://schemas.microsoft.com/office/powerpoint/2010/main" val="206423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74E253-919C-4EAF-9540-E5F01AE0886E}"/>
              </a:ext>
            </a:extLst>
          </p:cNvPr>
          <p:cNvPicPr>
            <a:picLocks noChangeAspect="1"/>
          </p:cNvPicPr>
          <p:nvPr/>
        </p:nvPicPr>
        <p:blipFill>
          <a:blip r:embed="rId3"/>
          <a:stretch>
            <a:fillRect/>
          </a:stretch>
        </p:blipFill>
        <p:spPr>
          <a:xfrm>
            <a:off x="1536526" y="1097282"/>
            <a:ext cx="2520037" cy="4807131"/>
          </a:xfrm>
          <a:prstGeom prst="rect">
            <a:avLst/>
          </a:prstGeom>
        </p:spPr>
      </p:pic>
      <p:pic>
        <p:nvPicPr>
          <p:cNvPr id="7" name="Picture 6" descr="A picture containing indoor, doll&#10;&#10;Description automatically generated">
            <a:extLst>
              <a:ext uri="{FF2B5EF4-FFF2-40B4-BE49-F238E27FC236}">
                <a16:creationId xmlns:a16="http://schemas.microsoft.com/office/drawing/2014/main" id="{8609CA10-B0E1-47B3-B284-AE8F4EC361D6}"/>
              </a:ext>
            </a:extLst>
          </p:cNvPr>
          <p:cNvPicPr>
            <a:picLocks noChangeAspect="1"/>
          </p:cNvPicPr>
          <p:nvPr/>
        </p:nvPicPr>
        <p:blipFill>
          <a:blip r:embed="rId4"/>
          <a:stretch>
            <a:fillRect/>
          </a:stretch>
        </p:blipFill>
        <p:spPr>
          <a:xfrm>
            <a:off x="5267874" y="1097282"/>
            <a:ext cx="2339600" cy="4892942"/>
          </a:xfrm>
          <a:prstGeom prst="rect">
            <a:avLst/>
          </a:prstGeom>
        </p:spPr>
      </p:pic>
    </p:spTree>
    <p:extLst>
      <p:ext uri="{BB962C8B-B14F-4D97-AF65-F5344CB8AC3E}">
        <p14:creationId xmlns:p14="http://schemas.microsoft.com/office/powerpoint/2010/main" val="769679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685AC69-CE2E-4098-B54E-4181D1D43B56}"/>
              </a:ext>
            </a:extLst>
          </p:cNvPr>
          <p:cNvSpPr txBox="1"/>
          <p:nvPr/>
        </p:nvSpPr>
        <p:spPr>
          <a:xfrm>
            <a:off x="333373" y="1850599"/>
            <a:ext cx="3337508" cy="830997"/>
          </a:xfrm>
          <a:prstGeom prst="rect">
            <a:avLst/>
          </a:prstGeom>
          <a:noFill/>
        </p:spPr>
        <p:txBody>
          <a:bodyPr wrap="square">
            <a:spAutoFit/>
          </a:bodyPr>
          <a:lstStyle/>
          <a:p>
            <a:r>
              <a:rPr lang="en-GB" sz="2400" dirty="0">
                <a:latin typeface="Arial" panose="020B0604020202020204" pitchFamily="34" charset="0"/>
                <a:cs typeface="Arial" panose="020B0604020202020204" pitchFamily="34" charset="0"/>
              </a:rPr>
              <a:t>Now, you can decorate your stocking!</a:t>
            </a:r>
          </a:p>
        </p:txBody>
      </p:sp>
      <p:pic>
        <p:nvPicPr>
          <p:cNvPr id="17" name="Picture 16">
            <a:extLst>
              <a:ext uri="{FF2B5EF4-FFF2-40B4-BE49-F238E27FC236}">
                <a16:creationId xmlns:a16="http://schemas.microsoft.com/office/drawing/2014/main" id="{CF3B0091-EE06-4F95-ACE3-F70B3D7E41A0}"/>
              </a:ext>
            </a:extLst>
          </p:cNvPr>
          <p:cNvPicPr>
            <a:picLocks noChangeAspect="1"/>
          </p:cNvPicPr>
          <p:nvPr/>
        </p:nvPicPr>
        <p:blipFill>
          <a:blip r:embed="rId3"/>
          <a:stretch>
            <a:fillRect/>
          </a:stretch>
        </p:blipFill>
        <p:spPr>
          <a:xfrm>
            <a:off x="3670882" y="1279527"/>
            <a:ext cx="2992808" cy="4595018"/>
          </a:xfrm>
          <a:prstGeom prst="rect">
            <a:avLst/>
          </a:prstGeom>
        </p:spPr>
      </p:pic>
      <p:sp>
        <p:nvSpPr>
          <p:cNvPr id="18" name="TextBox 17">
            <a:extLst>
              <a:ext uri="{FF2B5EF4-FFF2-40B4-BE49-F238E27FC236}">
                <a16:creationId xmlns:a16="http://schemas.microsoft.com/office/drawing/2014/main" id="{4AB7C260-A97C-4982-ABAF-4C23B379536E}"/>
              </a:ext>
            </a:extLst>
          </p:cNvPr>
          <p:cNvSpPr txBox="1"/>
          <p:nvPr/>
        </p:nvSpPr>
        <p:spPr>
          <a:xfrm>
            <a:off x="602745" y="5159829"/>
            <a:ext cx="2677885"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Blanket stitch</a:t>
            </a:r>
          </a:p>
        </p:txBody>
      </p:sp>
      <p:cxnSp>
        <p:nvCxnSpPr>
          <p:cNvPr id="20" name="Straight Arrow Connector 19">
            <a:extLst>
              <a:ext uri="{FF2B5EF4-FFF2-40B4-BE49-F238E27FC236}">
                <a16:creationId xmlns:a16="http://schemas.microsoft.com/office/drawing/2014/main" id="{EB43D748-07E4-4060-ADBA-61AFB92CFBF6}"/>
              </a:ext>
            </a:extLst>
          </p:cNvPr>
          <p:cNvCxnSpPr>
            <a:cxnSpLocks/>
          </p:cNvCxnSpPr>
          <p:nvPr/>
        </p:nvCxnSpPr>
        <p:spPr>
          <a:xfrm>
            <a:off x="2625854" y="5434149"/>
            <a:ext cx="1698171" cy="0"/>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E3AA030-4212-4FD9-9FDA-68619E0865A8}"/>
              </a:ext>
            </a:extLst>
          </p:cNvPr>
          <p:cNvSpPr txBox="1"/>
          <p:nvPr/>
        </p:nvSpPr>
        <p:spPr>
          <a:xfrm>
            <a:off x="6918526" y="3507042"/>
            <a:ext cx="2090057" cy="1200329"/>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Ribbon overlay, hand stitched on</a:t>
            </a:r>
          </a:p>
        </p:txBody>
      </p:sp>
      <p:cxnSp>
        <p:nvCxnSpPr>
          <p:cNvPr id="23" name="Straight Arrow Connector 22">
            <a:extLst>
              <a:ext uri="{FF2B5EF4-FFF2-40B4-BE49-F238E27FC236}">
                <a16:creationId xmlns:a16="http://schemas.microsoft.com/office/drawing/2014/main" id="{396FC96F-EAAB-42EA-9AEC-3FBF9BFDD4DB}"/>
              </a:ext>
            </a:extLst>
          </p:cNvPr>
          <p:cNvCxnSpPr>
            <a:cxnSpLocks/>
            <a:stCxn id="21" idx="1"/>
          </p:cNvCxnSpPr>
          <p:nvPr/>
        </p:nvCxnSpPr>
        <p:spPr>
          <a:xfrm flipH="1" flipV="1">
            <a:off x="5355772" y="3285309"/>
            <a:ext cx="1562754" cy="821898"/>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3BF3189-FDC6-4BAA-B73D-FE419B6A5518}"/>
              </a:ext>
            </a:extLst>
          </p:cNvPr>
          <p:cNvSpPr txBox="1"/>
          <p:nvPr/>
        </p:nvSpPr>
        <p:spPr>
          <a:xfrm>
            <a:off x="445477" y="3174295"/>
            <a:ext cx="3081713" cy="83099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Mini bells, hand sewn on</a:t>
            </a:r>
          </a:p>
        </p:txBody>
      </p:sp>
      <p:cxnSp>
        <p:nvCxnSpPr>
          <p:cNvPr id="26" name="Straight Arrow Connector 25">
            <a:extLst>
              <a:ext uri="{FF2B5EF4-FFF2-40B4-BE49-F238E27FC236}">
                <a16:creationId xmlns:a16="http://schemas.microsoft.com/office/drawing/2014/main" id="{5077A3BA-1957-4EAE-A38B-3DC846433001}"/>
              </a:ext>
            </a:extLst>
          </p:cNvPr>
          <p:cNvCxnSpPr>
            <a:cxnSpLocks/>
          </p:cNvCxnSpPr>
          <p:nvPr/>
        </p:nvCxnSpPr>
        <p:spPr>
          <a:xfrm>
            <a:off x="2752724" y="3507042"/>
            <a:ext cx="1544956" cy="568289"/>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AD40882-7452-48BB-A5A1-1C69764562D1}"/>
              </a:ext>
            </a:extLst>
          </p:cNvPr>
          <p:cNvSpPr txBox="1"/>
          <p:nvPr/>
        </p:nvSpPr>
        <p:spPr>
          <a:xfrm>
            <a:off x="7053942" y="1580606"/>
            <a:ext cx="2090058" cy="1569660"/>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Ribbon to hang decoration, stitched in</a:t>
            </a:r>
          </a:p>
        </p:txBody>
      </p:sp>
      <p:cxnSp>
        <p:nvCxnSpPr>
          <p:cNvPr id="30" name="Straight Arrow Connector 29">
            <a:extLst>
              <a:ext uri="{FF2B5EF4-FFF2-40B4-BE49-F238E27FC236}">
                <a16:creationId xmlns:a16="http://schemas.microsoft.com/office/drawing/2014/main" id="{1B1C2738-9D36-4002-9BCB-24AD6FABF06E}"/>
              </a:ext>
            </a:extLst>
          </p:cNvPr>
          <p:cNvCxnSpPr>
            <a:cxnSpLocks/>
          </p:cNvCxnSpPr>
          <p:nvPr/>
        </p:nvCxnSpPr>
        <p:spPr>
          <a:xfrm flipH="1">
            <a:off x="4794069" y="2181497"/>
            <a:ext cx="2259874" cy="0"/>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AEDB4615-6E73-4B64-9A40-5CFE65AD5767}"/>
              </a:ext>
            </a:extLst>
          </p:cNvPr>
          <p:cNvSpPr>
            <a:spLocks noGrp="1"/>
          </p:cNvSpPr>
          <p:nvPr>
            <p:ph type="title"/>
          </p:nvPr>
        </p:nvSpPr>
        <p:spPr>
          <a:xfrm>
            <a:off x="333373" y="1116805"/>
            <a:ext cx="2419351" cy="692945"/>
          </a:xfrm>
        </p:spPr>
        <p:txBody>
          <a:bodyPr>
            <a:normAutofit/>
          </a:bodyPr>
          <a:lstStyle/>
          <a:p>
            <a:r>
              <a:rPr lang="en-GB" sz="3600" b="1" dirty="0"/>
              <a:t>Step 6(c)</a:t>
            </a:r>
          </a:p>
        </p:txBody>
      </p:sp>
      <p:sp>
        <p:nvSpPr>
          <p:cNvPr id="13" name="TextBox 12">
            <a:extLst>
              <a:ext uri="{FF2B5EF4-FFF2-40B4-BE49-F238E27FC236}">
                <a16:creationId xmlns:a16="http://schemas.microsoft.com/office/drawing/2014/main" id="{D0573289-1DA0-4BFF-9F68-E9756C09EA09}"/>
              </a:ext>
            </a:extLst>
          </p:cNvPr>
          <p:cNvSpPr txBox="1"/>
          <p:nvPr/>
        </p:nvSpPr>
        <p:spPr>
          <a:xfrm>
            <a:off x="2268261" y="1273456"/>
            <a:ext cx="484464" cy="369332"/>
          </a:xfrm>
          <a:prstGeom prst="rect">
            <a:avLst/>
          </a:prstGeom>
          <a:noFill/>
        </p:spPr>
        <p:txBody>
          <a:bodyPr wrap="square">
            <a:spAutoFit/>
          </a:bodyPr>
          <a:lstStyle/>
          <a:p>
            <a:r>
              <a:rPr lang="en-GB" b="0" i="0" dirty="0">
                <a:solidFill>
                  <a:srgbClr val="202124"/>
                </a:solidFill>
                <a:effectLst/>
                <a:latin typeface="Segoe UI Emoji" panose="020B0502040204020203" pitchFamily="34" charset="0"/>
              </a:rPr>
              <a:t>⚠</a:t>
            </a:r>
            <a:endParaRPr lang="en-GB" dirty="0"/>
          </a:p>
        </p:txBody>
      </p:sp>
    </p:spTree>
    <p:extLst>
      <p:ext uri="{BB962C8B-B14F-4D97-AF65-F5344CB8AC3E}">
        <p14:creationId xmlns:p14="http://schemas.microsoft.com/office/powerpoint/2010/main" val="4291474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E8F96E-A909-44AB-82D3-389D7EFFA5CF}"/>
              </a:ext>
            </a:extLst>
          </p:cNvPr>
          <p:cNvPicPr>
            <a:picLocks noChangeAspect="1"/>
          </p:cNvPicPr>
          <p:nvPr/>
        </p:nvPicPr>
        <p:blipFill>
          <a:blip r:embed="rId3"/>
          <a:stretch>
            <a:fillRect/>
          </a:stretch>
        </p:blipFill>
        <p:spPr>
          <a:xfrm>
            <a:off x="1679861" y="1155430"/>
            <a:ext cx="2020220" cy="4441371"/>
          </a:xfrm>
          <a:prstGeom prst="rect">
            <a:avLst/>
          </a:prstGeom>
        </p:spPr>
      </p:pic>
      <p:pic>
        <p:nvPicPr>
          <p:cNvPr id="9" name="Picture 8">
            <a:extLst>
              <a:ext uri="{FF2B5EF4-FFF2-40B4-BE49-F238E27FC236}">
                <a16:creationId xmlns:a16="http://schemas.microsoft.com/office/drawing/2014/main" id="{B96BB209-D622-4852-B2A5-63CB18F12442}"/>
              </a:ext>
            </a:extLst>
          </p:cNvPr>
          <p:cNvPicPr>
            <a:picLocks noChangeAspect="1"/>
          </p:cNvPicPr>
          <p:nvPr/>
        </p:nvPicPr>
        <p:blipFill>
          <a:blip r:embed="rId4"/>
          <a:stretch>
            <a:fillRect/>
          </a:stretch>
        </p:blipFill>
        <p:spPr>
          <a:xfrm>
            <a:off x="5260560" y="1403623"/>
            <a:ext cx="2095425" cy="4193178"/>
          </a:xfrm>
          <a:prstGeom prst="rect">
            <a:avLst/>
          </a:prstGeom>
        </p:spPr>
      </p:pic>
    </p:spTree>
    <p:extLst>
      <p:ext uri="{BB962C8B-B14F-4D97-AF65-F5344CB8AC3E}">
        <p14:creationId xmlns:p14="http://schemas.microsoft.com/office/powerpoint/2010/main" val="505151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ll, indoor&#10;&#10;Description automatically generated">
            <a:extLst>
              <a:ext uri="{FF2B5EF4-FFF2-40B4-BE49-F238E27FC236}">
                <a16:creationId xmlns:a16="http://schemas.microsoft.com/office/drawing/2014/main" id="{7F633AB1-2C2E-4A8A-B25A-31CE2E69E901}"/>
              </a:ext>
            </a:extLst>
          </p:cNvPr>
          <p:cNvPicPr>
            <a:picLocks noChangeAspect="1"/>
          </p:cNvPicPr>
          <p:nvPr/>
        </p:nvPicPr>
        <p:blipFill>
          <a:blip r:embed="rId3"/>
          <a:stretch>
            <a:fillRect/>
          </a:stretch>
        </p:blipFill>
        <p:spPr>
          <a:xfrm>
            <a:off x="1879501" y="1097280"/>
            <a:ext cx="5370385" cy="4943354"/>
          </a:xfrm>
          <a:prstGeom prst="rect">
            <a:avLst/>
          </a:prstGeom>
        </p:spPr>
      </p:pic>
    </p:spTree>
    <p:extLst>
      <p:ext uri="{BB962C8B-B14F-4D97-AF65-F5344CB8AC3E}">
        <p14:creationId xmlns:p14="http://schemas.microsoft.com/office/powerpoint/2010/main" val="830995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A33A-8C40-4856-B81F-569E6ED2A661}"/>
              </a:ext>
            </a:extLst>
          </p:cNvPr>
          <p:cNvSpPr>
            <a:spLocks noGrp="1"/>
          </p:cNvSpPr>
          <p:nvPr>
            <p:ph type="title"/>
          </p:nvPr>
        </p:nvSpPr>
        <p:spPr/>
        <p:txBody>
          <a:bodyPr>
            <a:normAutofit/>
          </a:bodyPr>
          <a:lstStyle/>
          <a:p>
            <a:r>
              <a:rPr lang="en-GB" sz="3600" b="1" dirty="0"/>
              <a:t>Extension</a:t>
            </a:r>
          </a:p>
        </p:txBody>
      </p:sp>
      <p:sp>
        <p:nvSpPr>
          <p:cNvPr id="3" name="Content Placeholder 2">
            <a:extLst>
              <a:ext uri="{FF2B5EF4-FFF2-40B4-BE49-F238E27FC236}">
                <a16:creationId xmlns:a16="http://schemas.microsoft.com/office/drawing/2014/main" id="{69582E11-CCBC-4ED4-A99E-591A3A4FFA71}"/>
              </a:ext>
            </a:extLst>
          </p:cNvPr>
          <p:cNvSpPr>
            <a:spLocks noGrp="1"/>
          </p:cNvSpPr>
          <p:nvPr>
            <p:ph idx="1"/>
          </p:nvPr>
        </p:nvSpPr>
        <p:spPr>
          <a:xfrm>
            <a:off x="628649" y="2076788"/>
            <a:ext cx="6915151" cy="3675243"/>
          </a:xfrm>
        </p:spPr>
        <p:txBody>
          <a:bodyPr vert="horz" lIns="91440" tIns="45720" rIns="91440" bIns="45720" rtlCol="0">
            <a:noAutofit/>
          </a:bodyPr>
          <a:lstStyle/>
          <a:p>
            <a:pPr>
              <a:lnSpc>
                <a:spcPct val="120000"/>
              </a:lnSpc>
            </a:pPr>
            <a:r>
              <a:rPr lang="en-GB" sz="2400" dirty="0"/>
              <a:t>Consider different sizes and styles of stockings that could be sold in a Christmas shop</a:t>
            </a:r>
          </a:p>
          <a:p>
            <a:pPr>
              <a:lnSpc>
                <a:spcPct val="120000"/>
              </a:lnSpc>
            </a:pPr>
            <a:r>
              <a:rPr lang="en-GB" sz="2400" dirty="0"/>
              <a:t>Create a social media advertisement for your designs</a:t>
            </a:r>
          </a:p>
          <a:p>
            <a:pPr>
              <a:lnSpc>
                <a:spcPct val="120000"/>
              </a:lnSpc>
            </a:pPr>
            <a:endParaRPr lang="en-GB" sz="2400" dirty="0"/>
          </a:p>
        </p:txBody>
      </p:sp>
    </p:spTree>
    <p:extLst>
      <p:ext uri="{BB962C8B-B14F-4D97-AF65-F5344CB8AC3E}">
        <p14:creationId xmlns:p14="http://schemas.microsoft.com/office/powerpoint/2010/main" val="1159058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D1D732-6BC1-4A70-AF74-7BC9ABF4CDED}"/>
              </a:ext>
            </a:extLst>
          </p:cNvPr>
          <p:cNvSpPr txBox="1">
            <a:spLocks/>
          </p:cNvSpPr>
          <p:nvPr/>
        </p:nvSpPr>
        <p:spPr>
          <a:xfrm>
            <a:off x="611560" y="1000231"/>
            <a:ext cx="7920880" cy="10824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pPr algn="ctr"/>
            <a:endParaRPr lang="en-GB" sz="4800" b="1" dirty="0"/>
          </a:p>
        </p:txBody>
      </p:sp>
      <p:sp>
        <p:nvSpPr>
          <p:cNvPr id="9" name="TextBox 3">
            <a:extLst>
              <a:ext uri="{FF2B5EF4-FFF2-40B4-BE49-F238E27FC236}">
                <a16:creationId xmlns:a16="http://schemas.microsoft.com/office/drawing/2014/main" id="{C292504C-C9C6-4DBB-B997-7C2004DFFE0F}"/>
              </a:ext>
            </a:extLst>
          </p:cNvPr>
          <p:cNvSpPr txBox="1"/>
          <p:nvPr/>
        </p:nvSpPr>
        <p:spPr>
          <a:xfrm>
            <a:off x="1447800" y="1536174"/>
            <a:ext cx="6248400" cy="378565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GB" sz="1600" b="1" u="sng" dirty="0">
                <a:effectLst/>
                <a:latin typeface="Arial" panose="020B0604020202020204" pitchFamily="34" charset="0"/>
                <a:ea typeface="Times New Roman" panose="02020603050405020304" pitchFamily="18" charset="0"/>
              </a:rPr>
              <a:t>Stay safe</a:t>
            </a:r>
            <a:r>
              <a:rPr lang="en-GB" sz="1600" b="1" dirty="0">
                <a:effectLst/>
                <a:latin typeface="Arial" panose="020B0604020202020204" pitchFamily="34" charset="0"/>
                <a:ea typeface="Times New Roman" panose="02020603050405020304" pitchFamily="18" charset="0"/>
              </a:rPr>
              <a:t>  </a:t>
            </a:r>
            <a:endParaRPr lang="en-GB" sz="2800" dirty="0">
              <a:effectLst/>
              <a:latin typeface="Times New Roman" panose="02020603050405020304" pitchFamily="18" charset="0"/>
              <a:ea typeface="Times New Roman" panose="02020603050405020304" pitchFamily="18" charset="0"/>
            </a:endParaRPr>
          </a:p>
          <a:p>
            <a:pPr fontAlgn="base"/>
            <a:r>
              <a:rPr lang="en-GB" sz="1600" dirty="0">
                <a:effectLst/>
                <a:latin typeface="Arial" panose="020B0604020202020204" pitchFamily="34" charset="0"/>
                <a:ea typeface="Times New Roman" panose="02020603050405020304" pitchFamily="18" charset="0"/>
              </a:rPr>
              <a:t>Whether you are a scientist researching a new medicine or an engineer solving climate change, safety always comes first. An adult must always be around and supervising when doing this activity. You are responsible for:</a:t>
            </a:r>
            <a:endParaRPr lang="en-GB" sz="2800" dirty="0">
              <a:effectLst/>
              <a:latin typeface="Times New Roman" panose="02020603050405020304" pitchFamily="18" charset="0"/>
              <a:ea typeface="Times New Roman" panose="02020603050405020304" pitchFamily="18" charset="0"/>
            </a:endParaRPr>
          </a:p>
          <a:p>
            <a:pPr fontAlgn="base"/>
            <a:r>
              <a:rPr lang="en-GB" sz="1600" dirty="0">
                <a:effectLst/>
                <a:latin typeface="Arial" panose="020B0604020202020204" pitchFamily="34" charset="0"/>
                <a:ea typeface="Times New Roman" panose="02020603050405020304" pitchFamily="18" charset="0"/>
              </a:rPr>
              <a:t> </a:t>
            </a:r>
            <a:endParaRPr lang="en-GB" sz="2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600" dirty="0">
                <a:effectLst/>
                <a:latin typeface="Arial" panose="020B0604020202020204" pitchFamily="34" charset="0"/>
                <a:ea typeface="Times New Roman" panose="02020603050405020304" pitchFamily="18" charset="0"/>
              </a:rPr>
              <a:t>ensuring that any equipment used for this activity is in good working condition</a:t>
            </a:r>
            <a:endParaRPr lang="en-GB" sz="2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600" dirty="0">
                <a:effectLst/>
                <a:latin typeface="Arial" panose="020B0604020202020204" pitchFamily="34" charset="0"/>
                <a:ea typeface="Times New Roman" panose="02020603050405020304" pitchFamily="18" charset="0"/>
              </a:rPr>
              <a:t>behaving sensibly and following any safety instructions so as not to hurt or injure yourself or others </a:t>
            </a:r>
            <a:endParaRPr lang="en-GB" sz="2800" dirty="0">
              <a:effectLst/>
              <a:latin typeface="Times New Roman" panose="02020603050405020304" pitchFamily="18" charset="0"/>
              <a:ea typeface="Times New Roman" panose="02020603050405020304" pitchFamily="18" charset="0"/>
            </a:endParaRPr>
          </a:p>
          <a:p>
            <a:pPr fontAlgn="base"/>
            <a:r>
              <a:rPr lang="en-US" sz="1600" dirty="0">
                <a:effectLst/>
                <a:latin typeface="Arial" panose="020B0604020202020204" pitchFamily="34" charset="0"/>
                <a:ea typeface="Times New Roman" panose="02020603050405020304" pitchFamily="18" charset="0"/>
              </a:rPr>
              <a:t> </a:t>
            </a:r>
            <a:endParaRPr lang="en-GB" sz="2800" dirty="0">
              <a:effectLst/>
              <a:latin typeface="Times New Roman" panose="02020603050405020304" pitchFamily="18" charset="0"/>
              <a:ea typeface="Times New Roman" panose="02020603050405020304" pitchFamily="18" charset="0"/>
            </a:endParaRPr>
          </a:p>
          <a:p>
            <a:pPr fontAlgn="base"/>
            <a:r>
              <a:rPr lang="en-GB" sz="1600" dirty="0">
                <a:effectLst/>
                <a:latin typeface="Arial" panose="020B0604020202020204" pitchFamily="34" charset="0"/>
                <a:ea typeface="Times New Roman" panose="02020603050405020304" pitchFamily="18" charset="0"/>
              </a:rPr>
              <a:t>Please note that in the absence of any negligence or other breach of duty by us, this activity is carried out at your own risk. It is important to take extra care at the stages marked with this symbol: </a:t>
            </a:r>
            <a:r>
              <a:rPr lang="en-GB" sz="1600" dirty="0">
                <a:effectLst/>
                <a:latin typeface="Segoe UI Emoji" panose="020B0502040204020203" pitchFamily="34" charset="0"/>
                <a:ea typeface="Times New Roman" panose="02020603050405020304" pitchFamily="18" charset="0"/>
                <a:cs typeface="Segoe UI Emoji" panose="020B0502040204020203" pitchFamily="34" charset="0"/>
              </a:rPr>
              <a:t>⚠</a:t>
            </a:r>
            <a:r>
              <a:rPr lang="en-GB" sz="1600" dirty="0">
                <a:effectLst/>
                <a:latin typeface="Arial" panose="020B0604020202020204" pitchFamily="34" charset="0"/>
                <a:ea typeface="Times New Roman" panose="02020603050405020304" pitchFamily="18" charset="0"/>
              </a:rPr>
              <a:t> </a:t>
            </a:r>
            <a:endParaRPr lang="en-GB"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68204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582E11-CCBC-4ED4-A99E-591A3A4FFA71}"/>
              </a:ext>
            </a:extLst>
          </p:cNvPr>
          <p:cNvSpPr>
            <a:spLocks noGrp="1"/>
          </p:cNvSpPr>
          <p:nvPr>
            <p:ph idx="1"/>
          </p:nvPr>
        </p:nvSpPr>
        <p:spPr>
          <a:xfrm>
            <a:off x="628649" y="1192599"/>
            <a:ext cx="7547788" cy="4312851"/>
          </a:xfrm>
        </p:spPr>
        <p:txBody>
          <a:bodyPr>
            <a:normAutofit/>
          </a:bodyPr>
          <a:lstStyle/>
          <a:p>
            <a:pPr marL="0" indent="0">
              <a:buNone/>
            </a:pPr>
            <a:endParaRPr lang="en-GB" sz="2400" dirty="0"/>
          </a:p>
          <a:p>
            <a:pPr marL="0" indent="0">
              <a:buNone/>
            </a:pPr>
            <a:endParaRPr lang="en-GB" sz="2400" dirty="0"/>
          </a:p>
        </p:txBody>
      </p:sp>
      <p:pic>
        <p:nvPicPr>
          <p:cNvPr id="5" name="Picture 4">
            <a:extLst>
              <a:ext uri="{FF2B5EF4-FFF2-40B4-BE49-F238E27FC236}">
                <a16:creationId xmlns:a16="http://schemas.microsoft.com/office/drawing/2014/main" id="{2E412BFC-02D2-41E4-8C77-21A1571BC499}"/>
              </a:ext>
            </a:extLst>
          </p:cNvPr>
          <p:cNvPicPr>
            <a:picLocks noChangeAspect="1"/>
          </p:cNvPicPr>
          <p:nvPr/>
        </p:nvPicPr>
        <p:blipFill>
          <a:blip r:embed="rId3"/>
          <a:stretch>
            <a:fillRect/>
          </a:stretch>
        </p:blipFill>
        <p:spPr>
          <a:xfrm>
            <a:off x="-675799" y="1612719"/>
            <a:ext cx="3830247" cy="4197531"/>
          </a:xfrm>
          <a:prstGeom prst="rect">
            <a:avLst/>
          </a:prstGeom>
        </p:spPr>
      </p:pic>
      <p:pic>
        <p:nvPicPr>
          <p:cNvPr id="7" name="Picture 6" descr="A picture containing indoor&#10;&#10;Description automatically generated">
            <a:extLst>
              <a:ext uri="{FF2B5EF4-FFF2-40B4-BE49-F238E27FC236}">
                <a16:creationId xmlns:a16="http://schemas.microsoft.com/office/drawing/2014/main" id="{143F718E-2DEE-479A-A062-7777927163AC}"/>
              </a:ext>
            </a:extLst>
          </p:cNvPr>
          <p:cNvPicPr>
            <a:picLocks noChangeAspect="1"/>
          </p:cNvPicPr>
          <p:nvPr/>
        </p:nvPicPr>
        <p:blipFill>
          <a:blip r:embed="rId4"/>
          <a:stretch>
            <a:fillRect/>
          </a:stretch>
        </p:blipFill>
        <p:spPr>
          <a:xfrm>
            <a:off x="6311679" y="2230482"/>
            <a:ext cx="2492398" cy="2926080"/>
          </a:xfrm>
          <a:prstGeom prst="rect">
            <a:avLst/>
          </a:prstGeom>
        </p:spPr>
      </p:pic>
      <p:pic>
        <p:nvPicPr>
          <p:cNvPr id="9" name="Picture 8" descr="A picture containing tree&#10;&#10;Description automatically generated">
            <a:extLst>
              <a:ext uri="{FF2B5EF4-FFF2-40B4-BE49-F238E27FC236}">
                <a16:creationId xmlns:a16="http://schemas.microsoft.com/office/drawing/2014/main" id="{CB3F06DF-3793-4AB2-809C-6E59A417E290}"/>
              </a:ext>
            </a:extLst>
          </p:cNvPr>
          <p:cNvPicPr>
            <a:picLocks noChangeAspect="1"/>
          </p:cNvPicPr>
          <p:nvPr/>
        </p:nvPicPr>
        <p:blipFill rotWithShape="1">
          <a:blip r:embed="rId5"/>
          <a:srcRect l="21614" r="22396"/>
          <a:stretch/>
        </p:blipFill>
        <p:spPr>
          <a:xfrm>
            <a:off x="3409574" y="2123802"/>
            <a:ext cx="2646979" cy="3139440"/>
          </a:xfrm>
          <a:prstGeom prst="rect">
            <a:avLst/>
          </a:prstGeom>
        </p:spPr>
      </p:pic>
      <p:sp>
        <p:nvSpPr>
          <p:cNvPr id="6" name="Title 1">
            <a:extLst>
              <a:ext uri="{FF2B5EF4-FFF2-40B4-BE49-F238E27FC236}">
                <a16:creationId xmlns:a16="http://schemas.microsoft.com/office/drawing/2014/main" id="{7B906E85-9553-43A8-BF10-5C76C14E882A}"/>
              </a:ext>
            </a:extLst>
          </p:cNvPr>
          <p:cNvSpPr>
            <a:spLocks noGrp="1"/>
          </p:cNvSpPr>
          <p:nvPr>
            <p:ph type="title"/>
          </p:nvPr>
        </p:nvSpPr>
        <p:spPr>
          <a:xfrm>
            <a:off x="133349" y="1047750"/>
            <a:ext cx="8867775" cy="811529"/>
          </a:xfrm>
        </p:spPr>
        <p:txBody>
          <a:bodyPr>
            <a:normAutofit/>
          </a:bodyPr>
          <a:lstStyle/>
          <a:p>
            <a:pPr algn="ctr"/>
            <a:r>
              <a:rPr lang="en-GB" sz="3600" b="1" dirty="0"/>
              <a:t>Examples of Christmas Stockings</a:t>
            </a:r>
          </a:p>
        </p:txBody>
      </p:sp>
    </p:spTree>
    <p:extLst>
      <p:ext uri="{BB962C8B-B14F-4D97-AF65-F5344CB8AC3E}">
        <p14:creationId xmlns:p14="http://schemas.microsoft.com/office/powerpoint/2010/main" val="3420016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33596A5-B84C-4D31-86A4-16222691904B}"/>
              </a:ext>
            </a:extLst>
          </p:cNvPr>
          <p:cNvSpPr>
            <a:spLocks noGrp="1"/>
          </p:cNvSpPr>
          <p:nvPr>
            <p:ph idx="1"/>
          </p:nvPr>
        </p:nvSpPr>
        <p:spPr>
          <a:xfrm>
            <a:off x="628649" y="1192599"/>
            <a:ext cx="7547788" cy="4312851"/>
          </a:xfrm>
        </p:spPr>
        <p:txBody>
          <a:bodyPr>
            <a:normAutofit/>
          </a:bodyPr>
          <a:lstStyle/>
          <a:p>
            <a:pPr marL="0" indent="0">
              <a:buNone/>
            </a:pPr>
            <a:r>
              <a:rPr lang="en-GB" sz="2400" b="1" dirty="0">
                <a:cs typeface="Arial" panose="020B0604020202020204" pitchFamily="34" charset="0"/>
              </a:rPr>
              <a:t>Main points to consider:</a:t>
            </a:r>
          </a:p>
          <a:p>
            <a:r>
              <a:rPr lang="en-GB" sz="2400" b="1" dirty="0">
                <a:cs typeface="Arial" panose="020B0604020202020204" pitchFamily="34" charset="0"/>
              </a:rPr>
              <a:t>Colour</a:t>
            </a:r>
          </a:p>
          <a:p>
            <a:r>
              <a:rPr lang="en-GB" sz="2400" b="1" dirty="0">
                <a:cs typeface="Arial" panose="020B0604020202020204" pitchFamily="34" charset="0"/>
              </a:rPr>
              <a:t>Decoration</a:t>
            </a:r>
          </a:p>
          <a:p>
            <a:r>
              <a:rPr lang="en-GB" sz="2400" b="1" dirty="0">
                <a:cs typeface="Arial" panose="020B0604020202020204" pitchFamily="34" charset="0"/>
              </a:rPr>
              <a:t>Use of hand stitching</a:t>
            </a:r>
          </a:p>
          <a:p>
            <a:pPr marL="0" indent="0">
              <a:buNone/>
            </a:pPr>
            <a:endParaRPr lang="en-GB" sz="2400" b="1" dirty="0">
              <a:cs typeface="Arial" panose="020B0604020202020204" pitchFamily="34" charset="0"/>
            </a:endParaRPr>
          </a:p>
          <a:p>
            <a:pPr marL="0" indent="0">
              <a:buNone/>
            </a:pPr>
            <a:r>
              <a:rPr lang="en-GB" sz="2400" dirty="0">
                <a:cs typeface="Arial" panose="020B0604020202020204" pitchFamily="34" charset="0"/>
              </a:rPr>
              <a:t>Other things to consider:</a:t>
            </a:r>
          </a:p>
          <a:p>
            <a:r>
              <a:rPr lang="en-GB" sz="2400" dirty="0">
                <a:cs typeface="Arial" panose="020B0604020202020204" pitchFamily="34" charset="0"/>
              </a:rPr>
              <a:t>Size</a:t>
            </a:r>
          </a:p>
          <a:p>
            <a:r>
              <a:rPr lang="en-GB" sz="2400" dirty="0">
                <a:cs typeface="Arial" panose="020B0604020202020204" pitchFamily="34" charset="0"/>
              </a:rPr>
              <a:t>Durability </a:t>
            </a:r>
          </a:p>
          <a:p>
            <a:r>
              <a:rPr lang="en-GB" sz="2400" dirty="0">
                <a:cs typeface="Arial" panose="020B0604020202020204" pitchFamily="34" charset="0"/>
              </a:rPr>
              <a:t>Recyclable/recycled fabric</a:t>
            </a:r>
          </a:p>
          <a:p>
            <a:pPr>
              <a:buFontTx/>
              <a:buChar char="-"/>
            </a:pPr>
            <a:endParaRPr lang="en-GB" sz="2400" b="1" dirty="0">
              <a:latin typeface="Segeo ui"/>
            </a:endParaRPr>
          </a:p>
          <a:p>
            <a:pPr>
              <a:buFontTx/>
              <a:buChar char="-"/>
            </a:pPr>
            <a:endParaRPr lang="en-GB" sz="2400" dirty="0"/>
          </a:p>
          <a:p>
            <a:pPr marL="0" indent="0">
              <a:buNone/>
            </a:pPr>
            <a:endParaRPr lang="en-GB" sz="2400" dirty="0"/>
          </a:p>
        </p:txBody>
      </p:sp>
      <p:pic>
        <p:nvPicPr>
          <p:cNvPr id="3" name="Picture 2">
            <a:extLst>
              <a:ext uri="{FF2B5EF4-FFF2-40B4-BE49-F238E27FC236}">
                <a16:creationId xmlns:a16="http://schemas.microsoft.com/office/drawing/2014/main" id="{61EBEAB9-2D62-474A-93D9-0CAFFD8D893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02543" y="1653871"/>
            <a:ext cx="4299006" cy="3033934"/>
          </a:xfrm>
          <a:prstGeom prst="rect">
            <a:avLst/>
          </a:prstGeom>
        </p:spPr>
      </p:pic>
    </p:spTree>
    <p:extLst>
      <p:ext uri="{BB962C8B-B14F-4D97-AF65-F5344CB8AC3E}">
        <p14:creationId xmlns:p14="http://schemas.microsoft.com/office/powerpoint/2010/main" val="3737207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A33A-8C40-4856-B81F-569E6ED2A661}"/>
              </a:ext>
            </a:extLst>
          </p:cNvPr>
          <p:cNvSpPr>
            <a:spLocks noGrp="1"/>
          </p:cNvSpPr>
          <p:nvPr>
            <p:ph type="title"/>
          </p:nvPr>
        </p:nvSpPr>
        <p:spPr/>
        <p:txBody>
          <a:bodyPr>
            <a:normAutofit/>
          </a:bodyPr>
          <a:lstStyle/>
          <a:p>
            <a:r>
              <a:rPr lang="en-GB" sz="3600" b="1" dirty="0"/>
              <a:t>Equipment </a:t>
            </a:r>
            <a:r>
              <a:rPr lang="en-GB" sz="1800" dirty="0">
                <a:effectLst/>
                <a:latin typeface="Segoe UI Emoji" panose="020B0502040204020203" pitchFamily="34" charset="0"/>
                <a:ea typeface="Times New Roman" panose="02020603050405020304" pitchFamily="18" charset="0"/>
                <a:cs typeface="Segoe UI Emoji" panose="020B0502040204020203" pitchFamily="34" charset="0"/>
              </a:rPr>
              <a:t>⚠</a:t>
            </a:r>
            <a:endParaRPr lang="en-GB" sz="3600" b="1" dirty="0"/>
          </a:p>
        </p:txBody>
      </p:sp>
      <p:sp>
        <p:nvSpPr>
          <p:cNvPr id="3" name="Content Placeholder 2">
            <a:extLst>
              <a:ext uri="{FF2B5EF4-FFF2-40B4-BE49-F238E27FC236}">
                <a16:creationId xmlns:a16="http://schemas.microsoft.com/office/drawing/2014/main" id="{69582E11-CCBC-4ED4-A99E-591A3A4FFA71}"/>
              </a:ext>
            </a:extLst>
          </p:cNvPr>
          <p:cNvSpPr>
            <a:spLocks noGrp="1"/>
          </p:cNvSpPr>
          <p:nvPr>
            <p:ph idx="1"/>
          </p:nvPr>
        </p:nvSpPr>
        <p:spPr>
          <a:xfrm>
            <a:off x="628649" y="2309018"/>
            <a:ext cx="3629841" cy="2239966"/>
          </a:xfrm>
        </p:spPr>
        <p:txBody>
          <a:bodyPr vert="horz" lIns="91440" tIns="45720" rIns="91440" bIns="45720" rtlCol="0">
            <a:noAutofit/>
          </a:bodyPr>
          <a:lstStyle/>
          <a:p>
            <a:pPr>
              <a:lnSpc>
                <a:spcPct val="120000"/>
              </a:lnSpc>
            </a:pPr>
            <a:r>
              <a:rPr lang="en-GB" sz="2400" dirty="0"/>
              <a:t>Felt</a:t>
            </a:r>
          </a:p>
          <a:p>
            <a:pPr>
              <a:lnSpc>
                <a:spcPct val="120000"/>
              </a:lnSpc>
            </a:pPr>
            <a:r>
              <a:rPr lang="en-GB" sz="2400" dirty="0"/>
              <a:t>Embroidery thread</a:t>
            </a:r>
          </a:p>
          <a:p>
            <a:pPr>
              <a:lnSpc>
                <a:spcPct val="120000"/>
              </a:lnSpc>
            </a:pPr>
            <a:r>
              <a:rPr lang="en-GB" sz="2400" dirty="0"/>
              <a:t>Sewing needle</a:t>
            </a:r>
          </a:p>
          <a:p>
            <a:pPr>
              <a:lnSpc>
                <a:spcPct val="120000"/>
              </a:lnSpc>
            </a:pPr>
            <a:r>
              <a:rPr lang="en-GB" sz="2400" dirty="0"/>
              <a:t>Ribbon</a:t>
            </a:r>
          </a:p>
          <a:p>
            <a:pPr>
              <a:lnSpc>
                <a:spcPct val="120000"/>
              </a:lnSpc>
            </a:pPr>
            <a:r>
              <a:rPr lang="en-GB" sz="2400" dirty="0"/>
              <a:t>Decorations</a:t>
            </a:r>
          </a:p>
          <a:p>
            <a:pPr>
              <a:lnSpc>
                <a:spcPct val="120000"/>
              </a:lnSpc>
            </a:pPr>
            <a:endParaRPr lang="en-GB" sz="2400" dirty="0"/>
          </a:p>
          <a:p>
            <a:pPr>
              <a:lnSpc>
                <a:spcPct val="120000"/>
              </a:lnSpc>
            </a:pPr>
            <a:endParaRPr lang="en-GB" sz="2400" dirty="0"/>
          </a:p>
          <a:p>
            <a:pPr>
              <a:lnSpc>
                <a:spcPct val="120000"/>
              </a:lnSpc>
            </a:pPr>
            <a:endParaRPr lang="en-GB" sz="2400" dirty="0"/>
          </a:p>
        </p:txBody>
      </p:sp>
      <p:pic>
        <p:nvPicPr>
          <p:cNvPr id="5" name="Picture 4" descr="A picture containing indoor&#10;&#10;Description automatically generated">
            <a:extLst>
              <a:ext uri="{FF2B5EF4-FFF2-40B4-BE49-F238E27FC236}">
                <a16:creationId xmlns:a16="http://schemas.microsoft.com/office/drawing/2014/main" id="{C5D7482C-A9DB-46B5-890F-0D08BC3CD034}"/>
              </a:ext>
            </a:extLst>
          </p:cNvPr>
          <p:cNvPicPr>
            <a:picLocks noChangeAspect="1"/>
          </p:cNvPicPr>
          <p:nvPr/>
        </p:nvPicPr>
        <p:blipFill>
          <a:blip r:embed="rId3"/>
          <a:stretch>
            <a:fillRect/>
          </a:stretch>
        </p:blipFill>
        <p:spPr>
          <a:xfrm rot="16200000">
            <a:off x="5207297" y="935684"/>
            <a:ext cx="2916167" cy="3233057"/>
          </a:xfrm>
          <a:prstGeom prst="rect">
            <a:avLst/>
          </a:prstGeom>
        </p:spPr>
      </p:pic>
      <p:pic>
        <p:nvPicPr>
          <p:cNvPr id="8" name="Picture 7" descr="A picture containing indoor, red, thread&#10;&#10;Description automatically generated">
            <a:extLst>
              <a:ext uri="{FF2B5EF4-FFF2-40B4-BE49-F238E27FC236}">
                <a16:creationId xmlns:a16="http://schemas.microsoft.com/office/drawing/2014/main" id="{52395D4E-8895-4F92-833C-576872E2E772}"/>
              </a:ext>
            </a:extLst>
          </p:cNvPr>
          <p:cNvPicPr>
            <a:picLocks noChangeAspect="1"/>
          </p:cNvPicPr>
          <p:nvPr/>
        </p:nvPicPr>
        <p:blipFill>
          <a:blip r:embed="rId4"/>
          <a:stretch>
            <a:fillRect/>
          </a:stretch>
        </p:blipFill>
        <p:spPr>
          <a:xfrm>
            <a:off x="5625113" y="4114800"/>
            <a:ext cx="2001757" cy="1877674"/>
          </a:xfrm>
          <a:prstGeom prst="rect">
            <a:avLst/>
          </a:prstGeom>
        </p:spPr>
      </p:pic>
    </p:spTree>
    <p:extLst>
      <p:ext uri="{BB962C8B-B14F-4D97-AF65-F5344CB8AC3E}">
        <p14:creationId xmlns:p14="http://schemas.microsoft.com/office/powerpoint/2010/main" val="1012767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A33A-8C40-4856-B81F-569E6ED2A661}"/>
              </a:ext>
            </a:extLst>
          </p:cNvPr>
          <p:cNvSpPr>
            <a:spLocks noGrp="1"/>
          </p:cNvSpPr>
          <p:nvPr>
            <p:ph type="title"/>
          </p:nvPr>
        </p:nvSpPr>
        <p:spPr>
          <a:xfrm>
            <a:off x="333374" y="1116805"/>
            <a:ext cx="1990726" cy="692945"/>
          </a:xfrm>
        </p:spPr>
        <p:txBody>
          <a:bodyPr>
            <a:normAutofit/>
          </a:bodyPr>
          <a:lstStyle/>
          <a:p>
            <a:r>
              <a:rPr lang="en-GB" sz="3600" b="1" dirty="0"/>
              <a:t>Step 1</a:t>
            </a:r>
          </a:p>
        </p:txBody>
      </p:sp>
      <p:sp>
        <p:nvSpPr>
          <p:cNvPr id="3" name="Content Placeholder 2">
            <a:extLst>
              <a:ext uri="{FF2B5EF4-FFF2-40B4-BE49-F238E27FC236}">
                <a16:creationId xmlns:a16="http://schemas.microsoft.com/office/drawing/2014/main" id="{69582E11-CCBC-4ED4-A99E-591A3A4FFA71}"/>
              </a:ext>
            </a:extLst>
          </p:cNvPr>
          <p:cNvSpPr>
            <a:spLocks noGrp="1"/>
          </p:cNvSpPr>
          <p:nvPr>
            <p:ph idx="1"/>
          </p:nvPr>
        </p:nvSpPr>
        <p:spPr>
          <a:xfrm>
            <a:off x="333374" y="1927723"/>
            <a:ext cx="3943350" cy="3813472"/>
          </a:xfrm>
        </p:spPr>
        <p:txBody>
          <a:bodyPr vert="horz" lIns="91440" tIns="45720" rIns="91440" bIns="45720" rtlCol="0">
            <a:noAutofit/>
          </a:bodyPr>
          <a:lstStyle/>
          <a:p>
            <a:pPr>
              <a:lnSpc>
                <a:spcPct val="120000"/>
              </a:lnSpc>
            </a:pPr>
            <a:r>
              <a:rPr lang="en-GB" sz="2000" dirty="0"/>
              <a:t>Make yourself a stocking template to the size you wish to create. </a:t>
            </a:r>
          </a:p>
          <a:p>
            <a:pPr>
              <a:lnSpc>
                <a:spcPct val="120000"/>
              </a:lnSpc>
            </a:pPr>
            <a:r>
              <a:rPr lang="en-GB" sz="2000" dirty="0"/>
              <a:t>Place the template onto the felt and draw around it using a black felt tip pen</a:t>
            </a:r>
          </a:p>
          <a:p>
            <a:pPr>
              <a:lnSpc>
                <a:spcPct val="120000"/>
              </a:lnSpc>
            </a:pPr>
            <a:r>
              <a:rPr lang="en-GB" sz="2000" dirty="0"/>
              <a:t>Turn the template over and repeat, so that there are two stockings which are mirror images of each other</a:t>
            </a:r>
          </a:p>
        </p:txBody>
      </p:sp>
      <p:pic>
        <p:nvPicPr>
          <p:cNvPr id="5" name="Picture 4">
            <a:extLst>
              <a:ext uri="{FF2B5EF4-FFF2-40B4-BE49-F238E27FC236}">
                <a16:creationId xmlns:a16="http://schemas.microsoft.com/office/drawing/2014/main" id="{1D1A27E2-1AF5-4592-B02E-AB32C48EA2D1}"/>
              </a:ext>
            </a:extLst>
          </p:cNvPr>
          <p:cNvPicPr>
            <a:picLocks noChangeAspect="1"/>
          </p:cNvPicPr>
          <p:nvPr/>
        </p:nvPicPr>
        <p:blipFill>
          <a:blip r:embed="rId3"/>
          <a:stretch>
            <a:fillRect/>
          </a:stretch>
        </p:blipFill>
        <p:spPr>
          <a:xfrm>
            <a:off x="4276724" y="2027976"/>
            <a:ext cx="4594729" cy="3220369"/>
          </a:xfrm>
          <a:prstGeom prst="rect">
            <a:avLst/>
          </a:prstGeom>
        </p:spPr>
      </p:pic>
    </p:spTree>
    <p:extLst>
      <p:ext uri="{BB962C8B-B14F-4D97-AF65-F5344CB8AC3E}">
        <p14:creationId xmlns:p14="http://schemas.microsoft.com/office/powerpoint/2010/main" val="4090544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582E11-CCBC-4ED4-A99E-591A3A4FFA71}"/>
              </a:ext>
            </a:extLst>
          </p:cNvPr>
          <p:cNvSpPr>
            <a:spLocks noGrp="1"/>
          </p:cNvSpPr>
          <p:nvPr>
            <p:ph idx="1"/>
          </p:nvPr>
        </p:nvSpPr>
        <p:spPr>
          <a:xfrm>
            <a:off x="333374" y="1936877"/>
            <a:ext cx="3677786" cy="3170700"/>
          </a:xfrm>
        </p:spPr>
        <p:txBody>
          <a:bodyPr vert="horz" lIns="91440" tIns="45720" rIns="91440" bIns="45720" rtlCol="0">
            <a:noAutofit/>
          </a:bodyPr>
          <a:lstStyle/>
          <a:p>
            <a:pPr>
              <a:lnSpc>
                <a:spcPct val="120000"/>
              </a:lnSpc>
            </a:pPr>
            <a:r>
              <a:rPr lang="en-GB" sz="2400" dirty="0"/>
              <a:t>Cut around the outlines of the stocking shapes </a:t>
            </a:r>
          </a:p>
          <a:p>
            <a:pPr>
              <a:lnSpc>
                <a:spcPct val="120000"/>
              </a:lnSpc>
            </a:pPr>
            <a:r>
              <a:rPr lang="en-GB" sz="2400" dirty="0"/>
              <a:t>Then, place one stocking shape on top of the other so that they are both facing the same way</a:t>
            </a:r>
          </a:p>
        </p:txBody>
      </p:sp>
      <p:pic>
        <p:nvPicPr>
          <p:cNvPr id="6" name="Picture 5" descr="A pair of green and red socks&#10;&#10;Description automatically generated with low confidence">
            <a:extLst>
              <a:ext uri="{FF2B5EF4-FFF2-40B4-BE49-F238E27FC236}">
                <a16:creationId xmlns:a16="http://schemas.microsoft.com/office/drawing/2014/main" id="{FBDC3D89-4A09-483E-8F1F-8213E79269C8}"/>
              </a:ext>
            </a:extLst>
          </p:cNvPr>
          <p:cNvPicPr>
            <a:picLocks noChangeAspect="1"/>
          </p:cNvPicPr>
          <p:nvPr/>
        </p:nvPicPr>
        <p:blipFill>
          <a:blip r:embed="rId3"/>
          <a:stretch>
            <a:fillRect/>
          </a:stretch>
        </p:blipFill>
        <p:spPr>
          <a:xfrm>
            <a:off x="4271553" y="1213101"/>
            <a:ext cx="4243797" cy="4721506"/>
          </a:xfrm>
          <a:prstGeom prst="rect">
            <a:avLst/>
          </a:prstGeom>
        </p:spPr>
      </p:pic>
      <p:sp>
        <p:nvSpPr>
          <p:cNvPr id="7" name="Title 1">
            <a:extLst>
              <a:ext uri="{FF2B5EF4-FFF2-40B4-BE49-F238E27FC236}">
                <a16:creationId xmlns:a16="http://schemas.microsoft.com/office/drawing/2014/main" id="{E4C225DC-66AC-4AAF-8A69-715C2ADF4AD0}"/>
              </a:ext>
            </a:extLst>
          </p:cNvPr>
          <p:cNvSpPr>
            <a:spLocks noGrp="1"/>
          </p:cNvSpPr>
          <p:nvPr>
            <p:ph type="title"/>
          </p:nvPr>
        </p:nvSpPr>
        <p:spPr>
          <a:xfrm>
            <a:off x="333374" y="1116805"/>
            <a:ext cx="1640206" cy="692945"/>
          </a:xfrm>
        </p:spPr>
        <p:txBody>
          <a:bodyPr>
            <a:normAutofit/>
          </a:bodyPr>
          <a:lstStyle/>
          <a:p>
            <a:r>
              <a:rPr lang="en-GB" sz="3600" b="1" dirty="0"/>
              <a:t>Step 2</a:t>
            </a:r>
          </a:p>
        </p:txBody>
      </p:sp>
      <p:sp>
        <p:nvSpPr>
          <p:cNvPr id="2" name="TextBox 1">
            <a:extLst>
              <a:ext uri="{FF2B5EF4-FFF2-40B4-BE49-F238E27FC236}">
                <a16:creationId xmlns:a16="http://schemas.microsoft.com/office/drawing/2014/main" id="{51E907A0-AE74-A521-E187-413A1AB34A3D}"/>
              </a:ext>
            </a:extLst>
          </p:cNvPr>
          <p:cNvSpPr txBox="1"/>
          <p:nvPr/>
        </p:nvSpPr>
        <p:spPr>
          <a:xfrm>
            <a:off x="1843446" y="1278611"/>
            <a:ext cx="484464" cy="369332"/>
          </a:xfrm>
          <a:prstGeom prst="rect">
            <a:avLst/>
          </a:prstGeom>
          <a:noFill/>
        </p:spPr>
        <p:txBody>
          <a:bodyPr wrap="square">
            <a:spAutoFit/>
          </a:bodyPr>
          <a:lstStyle/>
          <a:p>
            <a:r>
              <a:rPr lang="en-GB" b="0" i="0" dirty="0">
                <a:solidFill>
                  <a:srgbClr val="202124"/>
                </a:solidFill>
                <a:effectLst/>
                <a:latin typeface="Segoe UI Emoji" panose="020B0502040204020203" pitchFamily="34" charset="0"/>
              </a:rPr>
              <a:t>⚠</a:t>
            </a:r>
            <a:endParaRPr lang="en-GB" dirty="0"/>
          </a:p>
        </p:txBody>
      </p:sp>
    </p:spTree>
    <p:extLst>
      <p:ext uri="{BB962C8B-B14F-4D97-AF65-F5344CB8AC3E}">
        <p14:creationId xmlns:p14="http://schemas.microsoft.com/office/powerpoint/2010/main" val="4096183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582E11-CCBC-4ED4-A99E-591A3A4FFA71}"/>
              </a:ext>
            </a:extLst>
          </p:cNvPr>
          <p:cNvSpPr>
            <a:spLocks noGrp="1"/>
          </p:cNvSpPr>
          <p:nvPr>
            <p:ph idx="1"/>
          </p:nvPr>
        </p:nvSpPr>
        <p:spPr>
          <a:xfrm>
            <a:off x="386418" y="1936877"/>
            <a:ext cx="5322720" cy="3170700"/>
          </a:xfrm>
        </p:spPr>
        <p:txBody>
          <a:bodyPr vert="horz" lIns="91440" tIns="45720" rIns="91440" bIns="45720" rtlCol="0">
            <a:noAutofit/>
          </a:bodyPr>
          <a:lstStyle/>
          <a:p>
            <a:pPr>
              <a:lnSpc>
                <a:spcPct val="120000"/>
              </a:lnSpc>
            </a:pPr>
            <a:r>
              <a:rPr lang="en-GB" sz="2400" dirty="0"/>
              <a:t>Pin the pieces together, include the ribbon to hang the decoration</a:t>
            </a:r>
          </a:p>
          <a:p>
            <a:pPr>
              <a:lnSpc>
                <a:spcPct val="120000"/>
              </a:lnSpc>
            </a:pPr>
            <a:endParaRPr lang="en-GB" sz="2400" dirty="0"/>
          </a:p>
        </p:txBody>
      </p:sp>
      <p:pic>
        <p:nvPicPr>
          <p:cNvPr id="5" name="Picture 4">
            <a:extLst>
              <a:ext uri="{FF2B5EF4-FFF2-40B4-BE49-F238E27FC236}">
                <a16:creationId xmlns:a16="http://schemas.microsoft.com/office/drawing/2014/main" id="{339EF37A-ECF4-4B26-849B-2E661BACFCBD}"/>
              </a:ext>
            </a:extLst>
          </p:cNvPr>
          <p:cNvPicPr>
            <a:picLocks noChangeAspect="1"/>
          </p:cNvPicPr>
          <p:nvPr/>
        </p:nvPicPr>
        <p:blipFill>
          <a:blip r:embed="rId3"/>
          <a:stretch>
            <a:fillRect/>
          </a:stretch>
        </p:blipFill>
        <p:spPr>
          <a:xfrm>
            <a:off x="6189671" y="1084217"/>
            <a:ext cx="2720431" cy="4297680"/>
          </a:xfrm>
          <a:prstGeom prst="rect">
            <a:avLst/>
          </a:prstGeom>
        </p:spPr>
      </p:pic>
      <p:pic>
        <p:nvPicPr>
          <p:cNvPr id="8" name="Picture 7">
            <a:extLst>
              <a:ext uri="{FF2B5EF4-FFF2-40B4-BE49-F238E27FC236}">
                <a16:creationId xmlns:a16="http://schemas.microsoft.com/office/drawing/2014/main" id="{640A2743-7949-4897-9210-04AC8E08D667}"/>
              </a:ext>
            </a:extLst>
          </p:cNvPr>
          <p:cNvPicPr>
            <a:picLocks noChangeAspect="1"/>
          </p:cNvPicPr>
          <p:nvPr/>
        </p:nvPicPr>
        <p:blipFill>
          <a:blip r:embed="rId4"/>
          <a:stretch>
            <a:fillRect/>
          </a:stretch>
        </p:blipFill>
        <p:spPr>
          <a:xfrm>
            <a:off x="3366076" y="3071322"/>
            <a:ext cx="2460293" cy="2731377"/>
          </a:xfrm>
          <a:prstGeom prst="rect">
            <a:avLst/>
          </a:prstGeom>
        </p:spPr>
      </p:pic>
      <p:sp>
        <p:nvSpPr>
          <p:cNvPr id="9" name="Title 1">
            <a:extLst>
              <a:ext uri="{FF2B5EF4-FFF2-40B4-BE49-F238E27FC236}">
                <a16:creationId xmlns:a16="http://schemas.microsoft.com/office/drawing/2014/main" id="{5218EA06-3267-4550-A7AF-3B343A904674}"/>
              </a:ext>
            </a:extLst>
          </p:cNvPr>
          <p:cNvSpPr>
            <a:spLocks noGrp="1"/>
          </p:cNvSpPr>
          <p:nvPr>
            <p:ph type="title"/>
          </p:nvPr>
        </p:nvSpPr>
        <p:spPr>
          <a:xfrm>
            <a:off x="333374" y="1116805"/>
            <a:ext cx="1990726" cy="692945"/>
          </a:xfrm>
        </p:spPr>
        <p:txBody>
          <a:bodyPr>
            <a:normAutofit/>
          </a:bodyPr>
          <a:lstStyle/>
          <a:p>
            <a:r>
              <a:rPr lang="en-GB" sz="3600" b="1" dirty="0"/>
              <a:t>Step 3</a:t>
            </a:r>
          </a:p>
        </p:txBody>
      </p:sp>
      <p:sp>
        <p:nvSpPr>
          <p:cNvPr id="6" name="TextBox 5">
            <a:extLst>
              <a:ext uri="{FF2B5EF4-FFF2-40B4-BE49-F238E27FC236}">
                <a16:creationId xmlns:a16="http://schemas.microsoft.com/office/drawing/2014/main" id="{013D4440-FAFF-4217-B531-A415F73D72C4}"/>
              </a:ext>
            </a:extLst>
          </p:cNvPr>
          <p:cNvSpPr txBox="1"/>
          <p:nvPr/>
        </p:nvSpPr>
        <p:spPr>
          <a:xfrm>
            <a:off x="1839636" y="1241755"/>
            <a:ext cx="484464" cy="369332"/>
          </a:xfrm>
          <a:prstGeom prst="rect">
            <a:avLst/>
          </a:prstGeom>
          <a:noFill/>
        </p:spPr>
        <p:txBody>
          <a:bodyPr wrap="square">
            <a:spAutoFit/>
          </a:bodyPr>
          <a:lstStyle/>
          <a:p>
            <a:r>
              <a:rPr lang="en-GB" b="0" i="0" dirty="0">
                <a:solidFill>
                  <a:srgbClr val="202124"/>
                </a:solidFill>
                <a:effectLst/>
                <a:latin typeface="Segoe UI Emoji" panose="020B0502040204020203" pitchFamily="34" charset="0"/>
              </a:rPr>
              <a:t>⚠</a:t>
            </a:r>
            <a:endParaRPr lang="en-GB" dirty="0"/>
          </a:p>
        </p:txBody>
      </p:sp>
    </p:spTree>
    <p:extLst>
      <p:ext uri="{BB962C8B-B14F-4D97-AF65-F5344CB8AC3E}">
        <p14:creationId xmlns:p14="http://schemas.microsoft.com/office/powerpoint/2010/main" val="3010408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582E11-CCBC-4ED4-A99E-591A3A4FFA71}"/>
              </a:ext>
            </a:extLst>
          </p:cNvPr>
          <p:cNvSpPr>
            <a:spLocks noGrp="1"/>
          </p:cNvSpPr>
          <p:nvPr>
            <p:ph idx="1"/>
          </p:nvPr>
        </p:nvSpPr>
        <p:spPr>
          <a:xfrm>
            <a:off x="386418" y="1809750"/>
            <a:ext cx="5662690" cy="3937668"/>
          </a:xfrm>
        </p:spPr>
        <p:txBody>
          <a:bodyPr>
            <a:noAutofit/>
          </a:bodyPr>
          <a:lstStyle/>
          <a:p>
            <a:pPr>
              <a:lnSpc>
                <a:spcPct val="120000"/>
              </a:lnSpc>
            </a:pPr>
            <a:r>
              <a:rPr lang="en-GB" sz="2400" dirty="0"/>
              <a:t>Starting at the top on one side of the stocking, sew a simple running stitch </a:t>
            </a:r>
          </a:p>
          <a:p>
            <a:pPr>
              <a:lnSpc>
                <a:spcPct val="120000"/>
              </a:lnSpc>
            </a:pPr>
            <a:r>
              <a:rPr lang="en-GB" sz="2400" dirty="0"/>
              <a:t>Push the needle down through the felt, then back up again</a:t>
            </a:r>
          </a:p>
          <a:p>
            <a:pPr>
              <a:lnSpc>
                <a:spcPct val="120000"/>
              </a:lnSpc>
            </a:pPr>
            <a:r>
              <a:rPr lang="en-GB" sz="2400" dirty="0"/>
              <a:t>Follow the outside edge of the stocking. Stop once you reach the top of the stocking on the opposite corner to where you started</a:t>
            </a:r>
          </a:p>
        </p:txBody>
      </p:sp>
      <p:pic>
        <p:nvPicPr>
          <p:cNvPr id="5" name="Picture 4">
            <a:extLst>
              <a:ext uri="{FF2B5EF4-FFF2-40B4-BE49-F238E27FC236}">
                <a16:creationId xmlns:a16="http://schemas.microsoft.com/office/drawing/2014/main" id="{9633D939-FFA6-4554-BBB1-7BD9FCE8B9AE}"/>
              </a:ext>
            </a:extLst>
          </p:cNvPr>
          <p:cNvPicPr>
            <a:picLocks noChangeAspect="1"/>
          </p:cNvPicPr>
          <p:nvPr/>
        </p:nvPicPr>
        <p:blipFill>
          <a:blip r:embed="rId3"/>
          <a:stretch>
            <a:fillRect/>
          </a:stretch>
        </p:blipFill>
        <p:spPr>
          <a:xfrm>
            <a:off x="6381873" y="1097280"/>
            <a:ext cx="2617941" cy="4777265"/>
          </a:xfrm>
          <a:prstGeom prst="rect">
            <a:avLst/>
          </a:prstGeom>
        </p:spPr>
      </p:pic>
      <p:sp>
        <p:nvSpPr>
          <p:cNvPr id="7" name="Title 1">
            <a:extLst>
              <a:ext uri="{FF2B5EF4-FFF2-40B4-BE49-F238E27FC236}">
                <a16:creationId xmlns:a16="http://schemas.microsoft.com/office/drawing/2014/main" id="{BB46D0C2-61BA-4116-BC5D-DA8B7F43486C}"/>
              </a:ext>
            </a:extLst>
          </p:cNvPr>
          <p:cNvSpPr txBox="1">
            <a:spLocks/>
          </p:cNvSpPr>
          <p:nvPr/>
        </p:nvSpPr>
        <p:spPr>
          <a:xfrm>
            <a:off x="333374" y="1116805"/>
            <a:ext cx="1655446" cy="6929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r>
              <a:rPr lang="en-GB" sz="3600" b="1" dirty="0"/>
              <a:t>Step 4</a:t>
            </a:r>
          </a:p>
        </p:txBody>
      </p:sp>
      <p:sp>
        <p:nvSpPr>
          <p:cNvPr id="2" name="TextBox 1">
            <a:extLst>
              <a:ext uri="{FF2B5EF4-FFF2-40B4-BE49-F238E27FC236}">
                <a16:creationId xmlns:a16="http://schemas.microsoft.com/office/drawing/2014/main" id="{13DACFFC-A67D-680C-E813-1FAB572D1346}"/>
              </a:ext>
            </a:extLst>
          </p:cNvPr>
          <p:cNvSpPr txBox="1"/>
          <p:nvPr/>
        </p:nvSpPr>
        <p:spPr>
          <a:xfrm>
            <a:off x="1746588" y="1261975"/>
            <a:ext cx="484464" cy="369332"/>
          </a:xfrm>
          <a:prstGeom prst="rect">
            <a:avLst/>
          </a:prstGeom>
          <a:noFill/>
        </p:spPr>
        <p:txBody>
          <a:bodyPr wrap="square">
            <a:spAutoFit/>
          </a:bodyPr>
          <a:lstStyle/>
          <a:p>
            <a:r>
              <a:rPr lang="en-GB" b="0" i="0" dirty="0">
                <a:solidFill>
                  <a:srgbClr val="202124"/>
                </a:solidFill>
                <a:effectLst/>
                <a:latin typeface="Segoe UI Emoji" panose="020B0502040204020203" pitchFamily="34" charset="0"/>
              </a:rPr>
              <a:t>⚠</a:t>
            </a:r>
            <a:endParaRPr lang="en-GB" dirty="0"/>
          </a:p>
        </p:txBody>
      </p:sp>
    </p:spTree>
    <p:extLst>
      <p:ext uri="{BB962C8B-B14F-4D97-AF65-F5344CB8AC3E}">
        <p14:creationId xmlns:p14="http://schemas.microsoft.com/office/powerpoint/2010/main" val="37682027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4251</TotalTime>
  <Words>932</Words>
  <Application>Microsoft Office PowerPoint</Application>
  <PresentationFormat>On-screen Show (4:3)</PresentationFormat>
  <Paragraphs>117</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Segeo ui</vt:lpstr>
      <vt:lpstr>Segoe UI</vt:lpstr>
      <vt:lpstr>Segoe UI Emoji</vt:lpstr>
      <vt:lpstr>Symbol</vt:lpstr>
      <vt:lpstr>Times New Roman</vt:lpstr>
      <vt:lpstr>Office Theme</vt:lpstr>
      <vt:lpstr>PowerPoint Presentation</vt:lpstr>
      <vt:lpstr>PowerPoint Presentation</vt:lpstr>
      <vt:lpstr>Examples of Christmas Stockings</vt:lpstr>
      <vt:lpstr>PowerPoint Presentation</vt:lpstr>
      <vt:lpstr>Equipment ⚠</vt:lpstr>
      <vt:lpstr>Step 1</vt:lpstr>
      <vt:lpstr>Step 2</vt:lpstr>
      <vt:lpstr>Step 3</vt:lpstr>
      <vt:lpstr>PowerPoint Presentation</vt:lpstr>
      <vt:lpstr>Step 5</vt:lpstr>
      <vt:lpstr>Step 6</vt:lpstr>
      <vt:lpstr>PowerPoint Presentation</vt:lpstr>
      <vt:lpstr>Step 6(b)</vt:lpstr>
      <vt:lpstr>PowerPoint Presentation</vt:lpstr>
      <vt:lpstr>Step 6(c)</vt:lpstr>
      <vt:lpstr>PowerPoint Presentation</vt:lpstr>
      <vt:lpstr>PowerPoint Presentation</vt:lpstr>
      <vt:lpstr>Extension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Christmas Stockings Teacher Presentation</dc:title>
  <dc:creator>Attainment in Education Ltd</dc:creator>
  <cp:keywords>Christmas stocking making, christmas stocking craft, DT Christmas project, Christmas making project, Christmas KS2, Christmas primary activities, Christmas fun school resource</cp:keywords>
  <cp:lastModifiedBy>Holly Margerison-Smith</cp:lastModifiedBy>
  <cp:revision>80</cp:revision>
  <dcterms:created xsi:type="dcterms:W3CDTF">2017-06-28T15:11:57Z</dcterms:created>
  <dcterms:modified xsi:type="dcterms:W3CDTF">2024-01-30T12:27:24Z</dcterms:modified>
</cp:coreProperties>
</file>