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9" r:id="rId2"/>
    <p:sldId id="258" r:id="rId3"/>
    <p:sldId id="322" r:id="rId4"/>
    <p:sldId id="346" r:id="rId5"/>
    <p:sldId id="270" r:id="rId6"/>
    <p:sldId id="269" r:id="rId7"/>
    <p:sldId id="273" r:id="rId8"/>
    <p:sldId id="260" r:id="rId9"/>
    <p:sldId id="261" r:id="rId10"/>
    <p:sldId id="262" r:id="rId11"/>
    <p:sldId id="264" r:id="rId12"/>
    <p:sldId id="265" r:id="rId13"/>
    <p:sldId id="266" r:id="rId14"/>
    <p:sldId id="267" r:id="rId15"/>
    <p:sldId id="271" r:id="rId16"/>
    <p:sldId id="272"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C953B-3875-458F-AF2D-B013F71083B7}" v="40" dt="2024-06-26T20:52:38.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15" d="100"/>
          <a:sy n="115" d="100"/>
        </p:scale>
        <p:origin x="750" y="10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2" d="100"/>
          <a:sy n="92" d="100"/>
        </p:scale>
        <p:origin x="285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57DBA-5CC8-42C7-B245-E5867C8F31CD}" type="datetimeFigureOut">
              <a:rPr lang="en-GB" smtClean="0"/>
              <a:t>30/08/2024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9601D-D636-4E8B-B88A-597CF0D1A0CF}" type="slidenum">
              <a:rPr lang="en-GB" smtClean="0"/>
              <a:t>‹#›</a:t>
            </a:fld>
            <a:endParaRPr lang="en-GB"/>
          </a:p>
        </p:txBody>
      </p:sp>
    </p:spTree>
    <p:extLst>
      <p:ext uri="{BB962C8B-B14F-4D97-AF65-F5344CB8AC3E}">
        <p14:creationId xmlns:p14="http://schemas.microsoft.com/office/powerpoint/2010/main" val="24366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and origins of Halloween to learners.</a:t>
            </a:r>
          </a:p>
          <a:p>
            <a:r>
              <a:rPr lang="en-GB" dirty="0">
                <a:latin typeface="Calibri (body)"/>
              </a:rPr>
              <a:t>Learners could be asked what they already know about Halloween and what they would like to learn about it during this activity.</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and origins of Halloween to learners.</a:t>
            </a:r>
          </a:p>
          <a:p>
            <a:r>
              <a:rPr lang="en-GB" dirty="0">
                <a:latin typeface="Calibri (body)"/>
              </a:rPr>
              <a:t>Learners could be asked what they already know about Halloween and what they would like to learn about it during this activity.</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B707AF-15F6-4390-8428-FE2D70DF4961}" type="slidenum">
              <a:rPr lang="en-GB" smtClean="0"/>
              <a:t>10</a:t>
            </a:fld>
            <a:endParaRPr lang="en-GB"/>
          </a:p>
        </p:txBody>
      </p:sp>
    </p:spTree>
    <p:extLst>
      <p:ext uri="{BB962C8B-B14F-4D97-AF65-F5344CB8AC3E}">
        <p14:creationId xmlns:p14="http://schemas.microsoft.com/office/powerpoint/2010/main" val="85299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8/30/2024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
        <p:nvSpPr>
          <p:cNvPr id="8" name="Content Placeholder 7">
            <a:extLst>
              <a:ext uri="{FF2B5EF4-FFF2-40B4-BE49-F238E27FC236}">
                <a16:creationId xmlns:a16="http://schemas.microsoft.com/office/drawing/2014/main" id="{17AD9508-BF65-C537-3EF4-2F195AAE8355}"/>
              </a:ext>
            </a:extLst>
          </p:cNvPr>
          <p:cNvSpPr>
            <a:spLocks noGrp="1"/>
          </p:cNvSpPr>
          <p:nvPr>
            <p:ph sz="quarter" idx="13"/>
          </p:nvPr>
        </p:nvSpPr>
        <p:spPr>
          <a:xfrm>
            <a:off x="3028950" y="16271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036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69760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7908"/>
            <a:ext cx="7886700" cy="7977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2" r:id="rId1"/>
    <p:sldLayoutId id="2147483672" r:id="rId2"/>
  </p:sldLayoutIdLst>
  <p:txStyles>
    <p:title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18C572-5CD4-F6CF-7FDC-A9F6C4DB408F}"/>
              </a:ext>
            </a:extLst>
          </p:cNvPr>
          <p:cNvSpPr/>
          <p:nvPr/>
        </p:nvSpPr>
        <p:spPr>
          <a:xfrm>
            <a:off x="0" y="4871301"/>
            <a:ext cx="9144000" cy="1255547"/>
          </a:xfrm>
          <a:prstGeom prst="rect">
            <a:avLst/>
          </a:prstGeom>
          <a:solidFill>
            <a:srgbClr val="4C31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group of skeletons dancing&#10;&#10;Description automatically generated">
            <a:extLst>
              <a:ext uri="{FF2B5EF4-FFF2-40B4-BE49-F238E27FC236}">
                <a16:creationId xmlns:a16="http://schemas.microsoft.com/office/drawing/2014/main" id="{A6E82BEB-7FFD-575A-18AA-2CBFA807D5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33955"/>
            <a:ext cx="9144000" cy="2858125"/>
          </a:xfrm>
          <a:prstGeom prst="rect">
            <a:avLst/>
          </a:prstGeom>
          <a:solidFill>
            <a:srgbClr val="4C318D"/>
          </a:solidFill>
        </p:spPr>
      </p:pic>
      <p:sp>
        <p:nvSpPr>
          <p:cNvPr id="6" name="Rectangle 5">
            <a:extLst>
              <a:ext uri="{FF2B5EF4-FFF2-40B4-BE49-F238E27FC236}">
                <a16:creationId xmlns:a16="http://schemas.microsoft.com/office/drawing/2014/main" id="{1E4BD71D-BF25-DE99-E92C-224BB384A0C8}"/>
              </a:ext>
            </a:extLst>
          </p:cNvPr>
          <p:cNvSpPr/>
          <p:nvPr/>
        </p:nvSpPr>
        <p:spPr>
          <a:xfrm>
            <a:off x="0" y="952108"/>
            <a:ext cx="9144000" cy="1288636"/>
          </a:xfrm>
          <a:prstGeom prst="rect">
            <a:avLst/>
          </a:prstGeom>
          <a:solidFill>
            <a:srgbClr val="4C31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69F976F-5769-4F93-891D-8609FAA62195}"/>
              </a:ext>
            </a:extLst>
          </p:cNvPr>
          <p:cNvSpPr txBox="1"/>
          <p:nvPr/>
        </p:nvSpPr>
        <p:spPr>
          <a:xfrm>
            <a:off x="512905" y="1190975"/>
            <a:ext cx="8118190" cy="830997"/>
          </a:xfrm>
          <a:prstGeom prst="rect">
            <a:avLst/>
          </a:prstGeom>
          <a:noFill/>
        </p:spPr>
        <p:txBody>
          <a:bodyPr wrap="square" lIns="91440" tIns="45720" rIns="91440" bIns="45720" rtlCol="0" anchor="t">
            <a:spAutoFit/>
          </a:bodyPr>
          <a:lstStyle/>
          <a:p>
            <a:pPr algn="ctr"/>
            <a:r>
              <a:rPr lang="en-GB" sz="4800" b="1" dirty="0">
                <a:solidFill>
                  <a:schemeClr val="bg1"/>
                </a:solidFill>
                <a:latin typeface="Arial"/>
                <a:cs typeface="Arial"/>
              </a:rPr>
              <a:t>Make a dancing skeleton</a:t>
            </a:r>
          </a:p>
        </p:txBody>
      </p:sp>
      <p:sp>
        <p:nvSpPr>
          <p:cNvPr id="7" name="TextBox 6">
            <a:extLst>
              <a:ext uri="{FF2B5EF4-FFF2-40B4-BE49-F238E27FC236}">
                <a16:creationId xmlns:a16="http://schemas.microsoft.com/office/drawing/2014/main" id="{D2498CC0-CDE1-472C-8614-209116E63C32}"/>
              </a:ext>
            </a:extLst>
          </p:cNvPr>
          <p:cNvSpPr txBox="1"/>
          <p:nvPr/>
        </p:nvSpPr>
        <p:spPr>
          <a:xfrm>
            <a:off x="320634" y="5205360"/>
            <a:ext cx="8514607" cy="461665"/>
          </a:xfrm>
          <a:prstGeom prst="rect">
            <a:avLst/>
          </a:prstGeom>
          <a:noFill/>
        </p:spPr>
        <p:txBody>
          <a:bodyPr wrap="square" lIns="91440" tIns="45720" rIns="91440" bIns="45720" rtlCol="0" anchor="t">
            <a:spAutoFit/>
          </a:bodyPr>
          <a:lstStyle/>
          <a:p>
            <a:pPr algn="ctr"/>
            <a:r>
              <a:rPr lang="en-GB" sz="2400" dirty="0">
                <a:solidFill>
                  <a:schemeClr val="bg1"/>
                </a:solidFill>
                <a:latin typeface="Arial"/>
                <a:cs typeface="Arial"/>
              </a:rPr>
              <a:t>Making a dancing skeleton with movable arms and legs </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80360" y="1016834"/>
            <a:ext cx="9069093" cy="646331"/>
          </a:xfrm>
          <a:prstGeom prst="rect">
            <a:avLst/>
          </a:prstGeom>
          <a:noFill/>
        </p:spPr>
        <p:txBody>
          <a:bodyPr wrap="square" rtlCol="0">
            <a:spAutoFit/>
          </a:bodyPr>
          <a:lstStyle/>
          <a:p>
            <a:r>
              <a:rPr lang="en-GB" sz="3600" b="1" dirty="0"/>
              <a:t>Step 2 – Make the holes</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112050" y="1835195"/>
            <a:ext cx="8812222" cy="1569660"/>
          </a:xfrm>
          <a:prstGeom prst="rect">
            <a:avLst/>
          </a:prstGeom>
          <a:noFill/>
        </p:spPr>
        <p:txBody>
          <a:bodyPr wrap="square" lIns="91440" tIns="45720" rIns="91440" bIns="45720" rtlCol="0" anchor="t">
            <a:spAutoFit/>
          </a:bodyPr>
          <a:lstStyle/>
          <a:p>
            <a:pPr marL="265113" indent="-265113">
              <a:buFont typeface="Arial" panose="020B0604020202020204" pitchFamily="34" charset="0"/>
              <a:buChar char="•"/>
            </a:pPr>
            <a:r>
              <a:rPr lang="en-GB" sz="2400" dirty="0"/>
              <a:t>Put an eraser (or a ball of sticky tack or thick card) behind the hole, then push a sharp pencil in to make a hole for the paper fastener.</a:t>
            </a:r>
          </a:p>
          <a:p>
            <a:pPr marL="265113" indent="-265113">
              <a:buFont typeface="Arial" panose="020B0604020202020204" pitchFamily="34" charset="0"/>
              <a:buChar char="•"/>
            </a:pPr>
            <a:r>
              <a:rPr lang="en-GB" sz="2400" dirty="0"/>
              <a:t>Repeat for all 12 holes!</a:t>
            </a:r>
          </a:p>
          <a:p>
            <a:pPr marL="457200" indent="-457200">
              <a:buFont typeface="Arial" panose="020B0604020202020204" pitchFamily="34" charset="0"/>
              <a:buChar char="•"/>
            </a:pPr>
            <a:endParaRPr lang="en-GB" sz="2400" dirty="0"/>
          </a:p>
        </p:txBody>
      </p:sp>
      <p:pic>
        <p:nvPicPr>
          <p:cNvPr id="5" name="Picture 4" descr="A pencil drawing a shoe&#10;&#10;Description automatically generated">
            <a:extLst>
              <a:ext uri="{FF2B5EF4-FFF2-40B4-BE49-F238E27FC236}">
                <a16:creationId xmlns:a16="http://schemas.microsoft.com/office/drawing/2014/main" id="{872293E7-5FEC-3190-8ED1-3A483D26A9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466" t="5733" r="13757" b="10711"/>
          <a:stretch/>
        </p:blipFill>
        <p:spPr>
          <a:xfrm rot="5400000">
            <a:off x="2234181" y="3032763"/>
            <a:ext cx="2526798" cy="2788920"/>
          </a:xfrm>
          <a:prstGeom prst="rect">
            <a:avLst/>
          </a:prstGeom>
        </p:spPr>
      </p:pic>
      <p:pic>
        <p:nvPicPr>
          <p:cNvPr id="7" name="Picture 6">
            <a:extLst>
              <a:ext uri="{FF2B5EF4-FFF2-40B4-BE49-F238E27FC236}">
                <a16:creationId xmlns:a16="http://schemas.microsoft.com/office/drawing/2014/main" id="{A12CF4D5-4568-DA99-7E39-F94F8DEB92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7488" y="2834063"/>
            <a:ext cx="3766784" cy="2826401"/>
          </a:xfrm>
          <a:prstGeom prst="rect">
            <a:avLst/>
          </a:prstGeom>
        </p:spPr>
      </p:pic>
      <p:sp>
        <p:nvSpPr>
          <p:cNvPr id="10" name="Oval 9">
            <a:extLst>
              <a:ext uri="{FF2B5EF4-FFF2-40B4-BE49-F238E27FC236}">
                <a16:creationId xmlns:a16="http://schemas.microsoft.com/office/drawing/2014/main" id="{388E9C53-1DB0-E14F-E180-EC51AEE3929F}"/>
              </a:ext>
            </a:extLst>
          </p:cNvPr>
          <p:cNvSpPr/>
          <p:nvPr/>
        </p:nvSpPr>
        <p:spPr>
          <a:xfrm>
            <a:off x="5650992" y="3236976"/>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2" name="Oval 11">
            <a:extLst>
              <a:ext uri="{FF2B5EF4-FFF2-40B4-BE49-F238E27FC236}">
                <a16:creationId xmlns:a16="http://schemas.microsoft.com/office/drawing/2014/main" id="{CDF7732D-8160-FF8D-67B0-1AF9009958F5}"/>
              </a:ext>
            </a:extLst>
          </p:cNvPr>
          <p:cNvSpPr/>
          <p:nvPr/>
        </p:nvSpPr>
        <p:spPr>
          <a:xfrm>
            <a:off x="7979664" y="3163823"/>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4" name="Oval 13">
            <a:extLst>
              <a:ext uri="{FF2B5EF4-FFF2-40B4-BE49-F238E27FC236}">
                <a16:creationId xmlns:a16="http://schemas.microsoft.com/office/drawing/2014/main" id="{E85B84A4-6139-FDB3-1711-256FB04027CF}"/>
              </a:ext>
            </a:extLst>
          </p:cNvPr>
          <p:cNvSpPr/>
          <p:nvPr/>
        </p:nvSpPr>
        <p:spPr>
          <a:xfrm>
            <a:off x="5774436" y="4797552"/>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5" name="Oval 14">
            <a:extLst>
              <a:ext uri="{FF2B5EF4-FFF2-40B4-BE49-F238E27FC236}">
                <a16:creationId xmlns:a16="http://schemas.microsoft.com/office/drawing/2014/main" id="{42CAF365-0259-764E-AF53-A24B26D793FF}"/>
              </a:ext>
            </a:extLst>
          </p:cNvPr>
          <p:cNvSpPr/>
          <p:nvPr/>
        </p:nvSpPr>
        <p:spPr>
          <a:xfrm>
            <a:off x="6377668" y="4655820"/>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6" name="Oval 15">
            <a:extLst>
              <a:ext uri="{FF2B5EF4-FFF2-40B4-BE49-F238E27FC236}">
                <a16:creationId xmlns:a16="http://schemas.microsoft.com/office/drawing/2014/main" id="{48976468-C5C4-8FB9-DC07-1F73A53833CB}"/>
              </a:ext>
            </a:extLst>
          </p:cNvPr>
          <p:cNvSpPr/>
          <p:nvPr/>
        </p:nvSpPr>
        <p:spPr>
          <a:xfrm>
            <a:off x="6924294" y="4808220"/>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7" name="Oval 16">
            <a:extLst>
              <a:ext uri="{FF2B5EF4-FFF2-40B4-BE49-F238E27FC236}">
                <a16:creationId xmlns:a16="http://schemas.microsoft.com/office/drawing/2014/main" id="{BB3167AF-D52C-E6BE-698C-902B75DF3B2C}"/>
              </a:ext>
            </a:extLst>
          </p:cNvPr>
          <p:cNvSpPr/>
          <p:nvPr/>
        </p:nvSpPr>
        <p:spPr>
          <a:xfrm>
            <a:off x="6954592" y="3456760"/>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8" name="Oval 17">
            <a:extLst>
              <a:ext uri="{FF2B5EF4-FFF2-40B4-BE49-F238E27FC236}">
                <a16:creationId xmlns:a16="http://schemas.microsoft.com/office/drawing/2014/main" id="{29D0D9AE-2FA6-7A91-C45D-DC4A143309CA}"/>
              </a:ext>
            </a:extLst>
          </p:cNvPr>
          <p:cNvSpPr/>
          <p:nvPr/>
        </p:nvSpPr>
        <p:spPr>
          <a:xfrm>
            <a:off x="6496004" y="3759174"/>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9" name="Oval 18">
            <a:extLst>
              <a:ext uri="{FF2B5EF4-FFF2-40B4-BE49-F238E27FC236}">
                <a16:creationId xmlns:a16="http://schemas.microsoft.com/office/drawing/2014/main" id="{72B80842-EE57-5EE8-B2E0-59FDD68FA228}"/>
              </a:ext>
            </a:extLst>
          </p:cNvPr>
          <p:cNvSpPr/>
          <p:nvPr/>
        </p:nvSpPr>
        <p:spPr>
          <a:xfrm>
            <a:off x="6104967" y="4143758"/>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20" name="Oval 19">
            <a:extLst>
              <a:ext uri="{FF2B5EF4-FFF2-40B4-BE49-F238E27FC236}">
                <a16:creationId xmlns:a16="http://schemas.microsoft.com/office/drawing/2014/main" id="{AB05F976-E495-606E-341F-EAD12A090D58}"/>
              </a:ext>
            </a:extLst>
          </p:cNvPr>
          <p:cNvSpPr/>
          <p:nvPr/>
        </p:nvSpPr>
        <p:spPr>
          <a:xfrm>
            <a:off x="7463250" y="3799120"/>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21" name="Oval 20">
            <a:extLst>
              <a:ext uri="{FF2B5EF4-FFF2-40B4-BE49-F238E27FC236}">
                <a16:creationId xmlns:a16="http://schemas.microsoft.com/office/drawing/2014/main" id="{21EAB869-D0B1-EF22-D928-243B447AB979}"/>
              </a:ext>
            </a:extLst>
          </p:cNvPr>
          <p:cNvSpPr/>
          <p:nvPr/>
        </p:nvSpPr>
        <p:spPr>
          <a:xfrm>
            <a:off x="7765270" y="5081016"/>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22" name="Oval 21">
            <a:extLst>
              <a:ext uri="{FF2B5EF4-FFF2-40B4-BE49-F238E27FC236}">
                <a16:creationId xmlns:a16="http://schemas.microsoft.com/office/drawing/2014/main" id="{431ED3D3-0277-63B9-D5E0-248245B6CAEB}"/>
              </a:ext>
            </a:extLst>
          </p:cNvPr>
          <p:cNvSpPr/>
          <p:nvPr/>
        </p:nvSpPr>
        <p:spPr>
          <a:xfrm>
            <a:off x="8277606" y="5105533"/>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31" name="Oval 30">
            <a:extLst>
              <a:ext uri="{FF2B5EF4-FFF2-40B4-BE49-F238E27FC236}">
                <a16:creationId xmlns:a16="http://schemas.microsoft.com/office/drawing/2014/main" id="{12ABFA63-243E-FE1A-8B3E-98ED2E11A1F7}"/>
              </a:ext>
            </a:extLst>
          </p:cNvPr>
          <p:cNvSpPr/>
          <p:nvPr/>
        </p:nvSpPr>
        <p:spPr>
          <a:xfrm>
            <a:off x="6047749" y="4547749"/>
            <a:ext cx="246888" cy="2834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2" name="TextBox 1">
            <a:extLst>
              <a:ext uri="{FF2B5EF4-FFF2-40B4-BE49-F238E27FC236}">
                <a16:creationId xmlns:a16="http://schemas.microsoft.com/office/drawing/2014/main" id="{8DBDC31F-3C88-2858-EDD8-7D33059EC9DF}"/>
              </a:ext>
            </a:extLst>
          </p:cNvPr>
          <p:cNvSpPr txBox="1"/>
          <p:nvPr/>
        </p:nvSpPr>
        <p:spPr>
          <a:xfrm>
            <a:off x="4815779" y="1028351"/>
            <a:ext cx="683418" cy="646331"/>
          </a:xfrm>
          <a:prstGeom prst="rect">
            <a:avLst/>
          </a:prstGeom>
          <a:noFill/>
        </p:spPr>
        <p:txBody>
          <a:bodyPr wrap="square">
            <a:spAutoFit/>
          </a:bodyPr>
          <a:lstStyle/>
          <a:p>
            <a:r>
              <a:rPr lang="en-GB" sz="3600" dirty="0">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p>
        </p:txBody>
      </p:sp>
      <p:sp>
        <p:nvSpPr>
          <p:cNvPr id="13" name="TextBox 12">
            <a:extLst>
              <a:ext uri="{FF2B5EF4-FFF2-40B4-BE49-F238E27FC236}">
                <a16:creationId xmlns:a16="http://schemas.microsoft.com/office/drawing/2014/main" id="{ABC451A9-C6F5-4353-8344-6B702F7B00B2}"/>
              </a:ext>
            </a:extLst>
          </p:cNvPr>
          <p:cNvSpPr txBox="1"/>
          <p:nvPr/>
        </p:nvSpPr>
        <p:spPr>
          <a:xfrm>
            <a:off x="5901808" y="5219891"/>
            <a:ext cx="1715458" cy="584775"/>
          </a:xfrm>
          <a:prstGeom prst="rect">
            <a:avLst/>
          </a:prstGeom>
          <a:solidFill>
            <a:schemeClr val="bg1"/>
          </a:solidFill>
          <a:ln>
            <a:solidFill>
              <a:srgbClr val="7030A0"/>
            </a:solidFill>
          </a:ln>
        </p:spPr>
        <p:txBody>
          <a:bodyPr wrap="square" rtlCol="0">
            <a:spAutoFit/>
          </a:bodyPr>
          <a:lstStyle/>
          <a:p>
            <a:pPr algn="ctr"/>
            <a:r>
              <a:rPr lang="en-GB" sz="3200" dirty="0">
                <a:solidFill>
                  <a:srgbClr val="FF0000"/>
                </a:solidFill>
              </a:rPr>
              <a:t>12 Holes</a:t>
            </a:r>
          </a:p>
        </p:txBody>
      </p:sp>
    </p:spTree>
    <p:extLst>
      <p:ext uri="{BB962C8B-B14F-4D97-AF65-F5344CB8AC3E}">
        <p14:creationId xmlns:p14="http://schemas.microsoft.com/office/powerpoint/2010/main" val="53729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37453" y="1034038"/>
            <a:ext cx="9069093" cy="646331"/>
          </a:xfrm>
          <a:prstGeom prst="rect">
            <a:avLst/>
          </a:prstGeom>
          <a:noFill/>
        </p:spPr>
        <p:txBody>
          <a:bodyPr wrap="square" rtlCol="0">
            <a:spAutoFit/>
          </a:bodyPr>
          <a:lstStyle/>
          <a:p>
            <a:r>
              <a:rPr lang="en-GB" sz="3600" b="1" dirty="0"/>
              <a:t>Step 3 – Connect the skeleton</a:t>
            </a:r>
            <a:endParaRPr lang="en-GB" sz="3600" dirty="0"/>
          </a:p>
        </p:txBody>
      </p:sp>
      <p:sp>
        <p:nvSpPr>
          <p:cNvPr id="2" name="TextBox 1">
            <a:extLst>
              <a:ext uri="{FF2B5EF4-FFF2-40B4-BE49-F238E27FC236}">
                <a16:creationId xmlns:a16="http://schemas.microsoft.com/office/drawing/2014/main" id="{74BEBF78-203D-19CF-6313-93C8941CF545}"/>
              </a:ext>
            </a:extLst>
          </p:cNvPr>
          <p:cNvSpPr txBox="1"/>
          <p:nvPr/>
        </p:nvSpPr>
        <p:spPr>
          <a:xfrm>
            <a:off x="131243" y="2140860"/>
            <a:ext cx="5984998"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Add joints to the skeleton with the paper fasteners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joint is where two bones meet, but move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make it move like your body does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4" name="Picture 3" descr="A paper with a skeleton on it&#10;&#10;Description automatically generated">
            <a:extLst>
              <a:ext uri="{FF2B5EF4-FFF2-40B4-BE49-F238E27FC236}">
                <a16:creationId xmlns:a16="http://schemas.microsoft.com/office/drawing/2014/main" id="{E8A8481E-F462-8AE9-59EE-DAF8E5EB06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427" b="8513"/>
          <a:stretch/>
        </p:blipFill>
        <p:spPr>
          <a:xfrm rot="5400000">
            <a:off x="5200619" y="2326382"/>
            <a:ext cx="4654296" cy="2340864"/>
          </a:xfrm>
          <a:prstGeom prst="rect">
            <a:avLst/>
          </a:prstGeom>
        </p:spPr>
      </p:pic>
      <p:cxnSp>
        <p:nvCxnSpPr>
          <p:cNvPr id="6" name="Straight Arrow Connector 5">
            <a:extLst>
              <a:ext uri="{FF2B5EF4-FFF2-40B4-BE49-F238E27FC236}">
                <a16:creationId xmlns:a16="http://schemas.microsoft.com/office/drawing/2014/main" id="{AB349494-21DE-8451-C892-22ED335875EF}"/>
              </a:ext>
            </a:extLst>
          </p:cNvPr>
          <p:cNvCxnSpPr>
            <a:cxnSpLocks/>
          </p:cNvCxnSpPr>
          <p:nvPr/>
        </p:nvCxnSpPr>
        <p:spPr>
          <a:xfrm>
            <a:off x="1786071" y="2660904"/>
            <a:ext cx="5388086" cy="521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B644F55-58EC-AE39-CAEC-F9FF8A4DD115}"/>
              </a:ext>
            </a:extLst>
          </p:cNvPr>
          <p:cNvSpPr txBox="1"/>
          <p:nvPr/>
        </p:nvSpPr>
        <p:spPr>
          <a:xfrm>
            <a:off x="5774532" y="1034037"/>
            <a:ext cx="683418" cy="646331"/>
          </a:xfrm>
          <a:prstGeom prst="rect">
            <a:avLst/>
          </a:prstGeom>
          <a:noFill/>
        </p:spPr>
        <p:txBody>
          <a:bodyPr wrap="square">
            <a:spAutoFit/>
          </a:bodyPr>
          <a:lstStyle/>
          <a:p>
            <a:r>
              <a:rPr lang="en-GB" sz="3600" dirty="0">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p>
        </p:txBody>
      </p:sp>
    </p:spTree>
    <p:extLst>
      <p:ext uri="{BB962C8B-B14F-4D97-AF65-F5344CB8AC3E}">
        <p14:creationId xmlns:p14="http://schemas.microsoft.com/office/powerpoint/2010/main" val="255205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6" y="1001060"/>
            <a:ext cx="9069093" cy="646331"/>
          </a:xfrm>
          <a:prstGeom prst="rect">
            <a:avLst/>
          </a:prstGeom>
          <a:noFill/>
        </p:spPr>
        <p:txBody>
          <a:bodyPr wrap="square" rtlCol="0">
            <a:spAutoFit/>
          </a:bodyPr>
          <a:lstStyle/>
          <a:p>
            <a:r>
              <a:rPr lang="en-GB" sz="3600" b="1" dirty="0"/>
              <a:t>Step 4 – Add straws </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92284" y="1720457"/>
            <a:ext cx="5197563" cy="430887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2400" dirty="0"/>
              <a:t>Cut straws that are slightly shorter than each arm, leg and the chest</a:t>
            </a:r>
          </a:p>
          <a:p>
            <a:pPr marL="457200" indent="-457200">
              <a:buFont typeface="Arial" panose="020B0604020202020204" pitchFamily="34" charset="0"/>
              <a:buChar char="•"/>
            </a:pPr>
            <a:r>
              <a:rPr lang="en-GB" sz="2400" dirty="0"/>
              <a:t>Cut three short straws to attach to the pelvis and head</a:t>
            </a:r>
          </a:p>
          <a:p>
            <a:pPr marL="457200" indent="-457200">
              <a:spcAft>
                <a:spcPts val="1200"/>
              </a:spcAft>
              <a:buFont typeface="Arial" panose="020B0604020202020204" pitchFamily="34" charset="0"/>
              <a:buChar char="•"/>
            </a:pPr>
            <a:r>
              <a:rPr lang="en-GB" sz="2400" dirty="0"/>
              <a:t>Tape the straws to the back of each bone as shown - leave a small gap between each straw</a:t>
            </a:r>
          </a:p>
          <a:p>
            <a:r>
              <a:rPr lang="en-GB" sz="2400" i="1" dirty="0">
                <a:solidFill>
                  <a:srgbClr val="FF0000"/>
                </a:solidFill>
              </a:rPr>
              <a:t>Hints: </a:t>
            </a:r>
          </a:p>
          <a:p>
            <a:r>
              <a:rPr lang="en-GB" sz="2400" i="1" dirty="0">
                <a:solidFill>
                  <a:srgbClr val="FF0000"/>
                </a:solidFill>
              </a:rPr>
              <a:t>Be careful not to crush the straws.</a:t>
            </a:r>
          </a:p>
          <a:p>
            <a:r>
              <a:rPr lang="en-GB" sz="2400" i="1" dirty="0">
                <a:solidFill>
                  <a:srgbClr val="FF0000"/>
                </a:solidFill>
              </a:rPr>
              <a:t>Make sure the sticky tape does not cover the end of the straw.</a:t>
            </a:r>
            <a:endParaRPr lang="en-GB" sz="2400" dirty="0"/>
          </a:p>
        </p:txBody>
      </p:sp>
      <p:pic>
        <p:nvPicPr>
          <p:cNvPr id="12" name="Picture 11" descr="A paper cut out of a person on the floor&#10;&#10;Description automatically generated">
            <a:extLst>
              <a:ext uri="{FF2B5EF4-FFF2-40B4-BE49-F238E27FC236}">
                <a16:creationId xmlns:a16="http://schemas.microsoft.com/office/drawing/2014/main" id="{679BFEDA-B718-6752-0EF6-717042570E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703" t="17535" r="9812" b="7158"/>
          <a:stretch/>
        </p:blipFill>
        <p:spPr>
          <a:xfrm rot="5400000">
            <a:off x="5112074" y="2105096"/>
            <a:ext cx="4561495" cy="3085966"/>
          </a:xfrm>
          <a:prstGeom prst="rect">
            <a:avLst/>
          </a:prstGeom>
        </p:spPr>
      </p:pic>
      <p:sp>
        <p:nvSpPr>
          <p:cNvPr id="2" name="TextBox 1">
            <a:extLst>
              <a:ext uri="{FF2B5EF4-FFF2-40B4-BE49-F238E27FC236}">
                <a16:creationId xmlns:a16="http://schemas.microsoft.com/office/drawing/2014/main" id="{891F60F7-7013-DCF6-5473-074C0748423D}"/>
              </a:ext>
            </a:extLst>
          </p:cNvPr>
          <p:cNvSpPr txBox="1"/>
          <p:nvPr/>
        </p:nvSpPr>
        <p:spPr>
          <a:xfrm>
            <a:off x="3926034" y="1001060"/>
            <a:ext cx="683418" cy="646331"/>
          </a:xfrm>
          <a:prstGeom prst="rect">
            <a:avLst/>
          </a:prstGeom>
          <a:noFill/>
        </p:spPr>
        <p:txBody>
          <a:bodyPr wrap="square">
            <a:spAutoFit/>
          </a:bodyPr>
          <a:lstStyle/>
          <a:p>
            <a:r>
              <a:rPr lang="en-GB" sz="3600" dirty="0">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p>
        </p:txBody>
      </p:sp>
    </p:spTree>
    <p:extLst>
      <p:ext uri="{BB962C8B-B14F-4D97-AF65-F5344CB8AC3E}">
        <p14:creationId xmlns:p14="http://schemas.microsoft.com/office/powerpoint/2010/main" val="412144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29175"/>
            <a:ext cx="9069093" cy="646331"/>
          </a:xfrm>
          <a:prstGeom prst="rect">
            <a:avLst/>
          </a:prstGeom>
          <a:noFill/>
        </p:spPr>
        <p:txBody>
          <a:bodyPr wrap="square" rtlCol="0">
            <a:spAutoFit/>
          </a:bodyPr>
          <a:lstStyle/>
          <a:p>
            <a:r>
              <a:rPr lang="en-GB" sz="3600" b="1" dirty="0"/>
              <a:t>Step 5 – Secure the feet</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74907" y="1575506"/>
            <a:ext cx="5171651"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Attach a piece of string to the base of each foot using sticky tape</a:t>
            </a:r>
          </a:p>
          <a:p>
            <a:pPr marL="457200" indent="-457200">
              <a:buFont typeface="Arial" panose="020B0604020202020204" pitchFamily="34" charset="0"/>
              <a:buChar char="•"/>
            </a:pPr>
            <a:endParaRPr lang="en-GB" sz="2400" dirty="0"/>
          </a:p>
        </p:txBody>
      </p:sp>
      <p:pic>
        <p:nvPicPr>
          <p:cNvPr id="3" name="Picture 2" descr="A piece of paper with a string&#10;&#10;Description automatically generated">
            <a:extLst>
              <a:ext uri="{FF2B5EF4-FFF2-40B4-BE49-F238E27FC236}">
                <a16:creationId xmlns:a16="http://schemas.microsoft.com/office/drawing/2014/main" id="{F9C24A99-46E7-1A8C-7724-5259A4A6F6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780296" y="2869816"/>
            <a:ext cx="3233322" cy="2424992"/>
          </a:xfrm>
          <a:prstGeom prst="rect">
            <a:avLst/>
          </a:prstGeom>
        </p:spPr>
      </p:pic>
      <p:pic>
        <p:nvPicPr>
          <p:cNvPr id="5" name="Picture 4">
            <a:extLst>
              <a:ext uri="{FF2B5EF4-FFF2-40B4-BE49-F238E27FC236}">
                <a16:creationId xmlns:a16="http://schemas.microsoft.com/office/drawing/2014/main" id="{AB28D140-48EF-5CD2-8C38-9505A48D874C}"/>
              </a:ext>
            </a:extLst>
          </p:cNvPr>
          <p:cNvPicPr>
            <a:picLocks noChangeAspect="1"/>
          </p:cNvPicPr>
          <p:nvPr/>
        </p:nvPicPr>
        <p:blipFill>
          <a:blip r:embed="rId3"/>
          <a:stretch>
            <a:fillRect/>
          </a:stretch>
        </p:blipFill>
        <p:spPr>
          <a:xfrm>
            <a:off x="5741257" y="1252340"/>
            <a:ext cx="2908044" cy="4468755"/>
          </a:xfrm>
          <a:prstGeom prst="rect">
            <a:avLst/>
          </a:prstGeom>
        </p:spPr>
      </p:pic>
      <p:pic>
        <p:nvPicPr>
          <p:cNvPr id="6" name="Picture 5">
            <a:extLst>
              <a:ext uri="{FF2B5EF4-FFF2-40B4-BE49-F238E27FC236}">
                <a16:creationId xmlns:a16="http://schemas.microsoft.com/office/drawing/2014/main" id="{8CF1A971-B446-2C6D-7BFE-C83DDEE2B299}"/>
              </a:ext>
            </a:extLst>
          </p:cNvPr>
          <p:cNvPicPr>
            <a:picLocks noChangeAspect="1"/>
          </p:cNvPicPr>
          <p:nvPr/>
        </p:nvPicPr>
        <p:blipFill>
          <a:blip r:embed="rId4"/>
          <a:stretch>
            <a:fillRect/>
          </a:stretch>
        </p:blipFill>
        <p:spPr>
          <a:xfrm rot="3535076">
            <a:off x="3630757" y="3321336"/>
            <a:ext cx="3313854" cy="2192144"/>
          </a:xfrm>
          <a:prstGeom prst="rect">
            <a:avLst/>
          </a:prstGeom>
        </p:spPr>
      </p:pic>
    </p:spTree>
    <p:extLst>
      <p:ext uri="{BB962C8B-B14F-4D97-AF65-F5344CB8AC3E}">
        <p14:creationId xmlns:p14="http://schemas.microsoft.com/office/powerpoint/2010/main" val="257146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29175"/>
            <a:ext cx="9069093" cy="646331"/>
          </a:xfrm>
          <a:prstGeom prst="rect">
            <a:avLst/>
          </a:prstGeom>
          <a:noFill/>
        </p:spPr>
        <p:txBody>
          <a:bodyPr wrap="square" rtlCol="0">
            <a:spAutoFit/>
          </a:bodyPr>
          <a:lstStyle/>
          <a:p>
            <a:r>
              <a:rPr lang="en-GB" sz="3600" b="1" dirty="0"/>
              <a:t>Step 6 – Thread it through</a:t>
            </a:r>
            <a:endParaRPr lang="en-GB" sz="3600" dirty="0"/>
          </a:p>
        </p:txBody>
      </p:sp>
      <p:sp>
        <p:nvSpPr>
          <p:cNvPr id="2" name="TextBox 1">
            <a:extLst>
              <a:ext uri="{FF2B5EF4-FFF2-40B4-BE49-F238E27FC236}">
                <a16:creationId xmlns:a16="http://schemas.microsoft.com/office/drawing/2014/main" id="{BEDBB1E5-22C2-A03E-F976-5DD8427498A1}"/>
              </a:ext>
            </a:extLst>
          </p:cNvPr>
          <p:cNvSpPr txBox="1"/>
          <p:nvPr/>
        </p:nvSpPr>
        <p:spPr>
          <a:xfrm>
            <a:off x="187377" y="2371215"/>
            <a:ext cx="5025558"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Thread the string through the straws for the legs, pelvis, spine and head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Leave a length to pull on at the top</a:t>
            </a:r>
          </a:p>
        </p:txBody>
      </p:sp>
      <p:pic>
        <p:nvPicPr>
          <p:cNvPr id="13" name="Picture 12" descr="A paper puppet on the floor&#10;&#10;Description automatically generated">
            <a:extLst>
              <a:ext uri="{FF2B5EF4-FFF2-40B4-BE49-F238E27FC236}">
                <a16:creationId xmlns:a16="http://schemas.microsoft.com/office/drawing/2014/main" id="{B441E7FF-9E62-F473-5EDD-FE9FF068BF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244215" y="2094072"/>
            <a:ext cx="4148528" cy="3111396"/>
          </a:xfrm>
          <a:prstGeom prst="rect">
            <a:avLst/>
          </a:prstGeom>
        </p:spPr>
      </p:pic>
      <p:cxnSp>
        <p:nvCxnSpPr>
          <p:cNvPr id="9" name="Straight Arrow Connector 8">
            <a:extLst>
              <a:ext uri="{FF2B5EF4-FFF2-40B4-BE49-F238E27FC236}">
                <a16:creationId xmlns:a16="http://schemas.microsoft.com/office/drawing/2014/main" id="{222FC6D4-C3CA-BE7A-15C5-D31E0EE215F6}"/>
              </a:ext>
            </a:extLst>
          </p:cNvPr>
          <p:cNvCxnSpPr>
            <a:cxnSpLocks/>
          </p:cNvCxnSpPr>
          <p:nvPr/>
        </p:nvCxnSpPr>
        <p:spPr>
          <a:xfrm flipV="1">
            <a:off x="4939469" y="1783830"/>
            <a:ext cx="2120898" cy="1865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82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29175"/>
            <a:ext cx="9069093" cy="646331"/>
          </a:xfrm>
          <a:prstGeom prst="rect">
            <a:avLst/>
          </a:prstGeom>
          <a:noFill/>
        </p:spPr>
        <p:txBody>
          <a:bodyPr wrap="square" rtlCol="0">
            <a:spAutoFit/>
          </a:bodyPr>
          <a:lstStyle/>
          <a:p>
            <a:r>
              <a:rPr lang="en-GB" sz="3600" b="1" dirty="0"/>
              <a:t>Step 7 – Make it move</a:t>
            </a:r>
            <a:endParaRPr lang="en-GB" sz="3600" dirty="0"/>
          </a:p>
        </p:txBody>
      </p:sp>
      <p:sp>
        <p:nvSpPr>
          <p:cNvPr id="2" name="TextBox 1">
            <a:extLst>
              <a:ext uri="{FF2B5EF4-FFF2-40B4-BE49-F238E27FC236}">
                <a16:creationId xmlns:a16="http://schemas.microsoft.com/office/drawing/2014/main" id="{BEDBB1E5-22C2-A03E-F976-5DD8427498A1}"/>
              </a:ext>
            </a:extLst>
          </p:cNvPr>
          <p:cNvSpPr txBox="1"/>
          <p:nvPr/>
        </p:nvSpPr>
        <p:spPr>
          <a:xfrm>
            <a:off x="271862" y="2089443"/>
            <a:ext cx="3736115"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Attach string to the hands, hips and spine using sticky tape</a:t>
            </a:r>
          </a:p>
        </p:txBody>
      </p:sp>
      <p:pic>
        <p:nvPicPr>
          <p:cNvPr id="6" name="Picture 5" descr="A paper and cardboard arrow on carpet&#10;&#10;Description automatically generated with medium confidence">
            <a:extLst>
              <a:ext uri="{FF2B5EF4-FFF2-40B4-BE49-F238E27FC236}">
                <a16:creationId xmlns:a16="http://schemas.microsoft.com/office/drawing/2014/main" id="{41756F96-2D44-7997-F52E-57E6D8A24A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974" t="20565" r="7760" b="24062"/>
          <a:stretch/>
        </p:blipFill>
        <p:spPr>
          <a:xfrm rot="5400000">
            <a:off x="3697162" y="1943684"/>
            <a:ext cx="2339849" cy="1402888"/>
          </a:xfrm>
          <a:prstGeom prst="rect">
            <a:avLst/>
          </a:prstGeom>
        </p:spPr>
      </p:pic>
      <p:pic>
        <p:nvPicPr>
          <p:cNvPr id="9" name="Picture 8" descr="A toy airplane on the floor&#10;&#10;Description automatically generated">
            <a:extLst>
              <a:ext uri="{FF2B5EF4-FFF2-40B4-BE49-F238E27FC236}">
                <a16:creationId xmlns:a16="http://schemas.microsoft.com/office/drawing/2014/main" id="{D589F82E-0C8B-1DF0-D514-63E7F4AA6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224028" y="2077676"/>
            <a:ext cx="4017362" cy="3013022"/>
          </a:xfrm>
          <a:prstGeom prst="rect">
            <a:avLst/>
          </a:prstGeom>
        </p:spPr>
      </p:pic>
      <p:cxnSp>
        <p:nvCxnSpPr>
          <p:cNvPr id="11" name="Straight Arrow Connector 10">
            <a:extLst>
              <a:ext uri="{FF2B5EF4-FFF2-40B4-BE49-F238E27FC236}">
                <a16:creationId xmlns:a16="http://schemas.microsoft.com/office/drawing/2014/main" id="{A9759B5E-B29D-CB5B-FF07-EA9C87E7EF82}"/>
              </a:ext>
            </a:extLst>
          </p:cNvPr>
          <p:cNvCxnSpPr>
            <a:cxnSpLocks/>
          </p:cNvCxnSpPr>
          <p:nvPr/>
        </p:nvCxnSpPr>
        <p:spPr>
          <a:xfrm flipV="1">
            <a:off x="5016381" y="3013023"/>
            <a:ext cx="1835453" cy="2188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0D6A560-BD7B-6D54-847E-95613C511CCF}"/>
              </a:ext>
            </a:extLst>
          </p:cNvPr>
          <p:cNvSpPr txBox="1"/>
          <p:nvPr/>
        </p:nvSpPr>
        <p:spPr>
          <a:xfrm>
            <a:off x="271862" y="3653876"/>
            <a:ext cx="4977819" cy="1938992"/>
          </a:xfrm>
          <a:prstGeom prst="rect">
            <a:avLst/>
          </a:prstGeom>
          <a:noFill/>
        </p:spPr>
        <p:txBody>
          <a:bodyPr wrap="square" rtlCol="0">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Thread the string through the straws above it and out of the head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Leave a length to pull on at the top</a:t>
            </a:r>
          </a:p>
        </p:txBody>
      </p:sp>
    </p:spTree>
    <p:extLst>
      <p:ext uri="{BB962C8B-B14F-4D97-AF65-F5344CB8AC3E}">
        <p14:creationId xmlns:p14="http://schemas.microsoft.com/office/powerpoint/2010/main" val="206362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29175"/>
            <a:ext cx="9069093" cy="646331"/>
          </a:xfrm>
          <a:prstGeom prst="rect">
            <a:avLst/>
          </a:prstGeom>
          <a:noFill/>
        </p:spPr>
        <p:txBody>
          <a:bodyPr wrap="square" rtlCol="0">
            <a:spAutoFit/>
          </a:bodyPr>
          <a:lstStyle/>
          <a:p>
            <a:r>
              <a:rPr lang="en-GB" sz="3600" b="1" dirty="0"/>
              <a:t>Step 8 – Dance!</a:t>
            </a:r>
            <a:endParaRPr lang="en-GB" sz="3600" dirty="0"/>
          </a:p>
        </p:txBody>
      </p:sp>
      <p:sp>
        <p:nvSpPr>
          <p:cNvPr id="2" name="TextBox 1">
            <a:extLst>
              <a:ext uri="{FF2B5EF4-FFF2-40B4-BE49-F238E27FC236}">
                <a16:creationId xmlns:a16="http://schemas.microsoft.com/office/drawing/2014/main" id="{BEDBB1E5-22C2-A03E-F976-5DD8427498A1}"/>
              </a:ext>
            </a:extLst>
          </p:cNvPr>
          <p:cNvSpPr txBox="1"/>
          <p:nvPr/>
        </p:nvSpPr>
        <p:spPr>
          <a:xfrm>
            <a:off x="180583" y="1903471"/>
            <a:ext cx="4092314"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t>Pull the strings individually or together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Experiment with your dancing skeleton</a:t>
            </a:r>
          </a:p>
        </p:txBody>
      </p:sp>
      <p:pic>
        <p:nvPicPr>
          <p:cNvPr id="4" name="Picture 3" descr="A skeleton model on a white wall&#10;&#10;Description automatically generated">
            <a:extLst>
              <a:ext uri="{FF2B5EF4-FFF2-40B4-BE49-F238E27FC236}">
                <a16:creationId xmlns:a16="http://schemas.microsoft.com/office/drawing/2014/main" id="{CEB10EBD-AFD4-CFD6-C107-47BFFFCBE9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438043" y="1803533"/>
            <a:ext cx="4714619" cy="3535964"/>
          </a:xfrm>
          <a:prstGeom prst="rect">
            <a:avLst/>
          </a:prstGeom>
        </p:spPr>
      </p:pic>
    </p:spTree>
    <p:extLst>
      <p:ext uri="{BB962C8B-B14F-4D97-AF65-F5344CB8AC3E}">
        <p14:creationId xmlns:p14="http://schemas.microsoft.com/office/powerpoint/2010/main" val="199596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790725-B772-A574-3B59-B12ADCB63479}"/>
              </a:ext>
            </a:extLst>
          </p:cNvPr>
          <p:cNvPicPr>
            <a:picLocks noChangeAspect="1"/>
          </p:cNvPicPr>
          <p:nvPr/>
        </p:nvPicPr>
        <p:blipFill>
          <a:blip r:embed="rId2"/>
          <a:stretch>
            <a:fillRect/>
          </a:stretch>
        </p:blipFill>
        <p:spPr>
          <a:xfrm>
            <a:off x="4982975" y="1638496"/>
            <a:ext cx="4033832" cy="4033832"/>
          </a:xfrm>
          <a:prstGeom prst="rect">
            <a:avLst/>
          </a:prstGeom>
        </p:spPr>
      </p:pic>
      <p:sp>
        <p:nvSpPr>
          <p:cNvPr id="8" name="TextBox 7">
            <a:extLst>
              <a:ext uri="{FF2B5EF4-FFF2-40B4-BE49-F238E27FC236}">
                <a16:creationId xmlns:a16="http://schemas.microsoft.com/office/drawing/2014/main" id="{28D2B935-055F-428F-A699-E9190B6825A3}"/>
              </a:ext>
            </a:extLst>
          </p:cNvPr>
          <p:cNvSpPr txBox="1"/>
          <p:nvPr/>
        </p:nvSpPr>
        <p:spPr>
          <a:xfrm>
            <a:off x="37453" y="904287"/>
            <a:ext cx="9069093" cy="646331"/>
          </a:xfrm>
          <a:prstGeom prst="rect">
            <a:avLst/>
          </a:prstGeom>
          <a:noFill/>
        </p:spPr>
        <p:txBody>
          <a:bodyPr wrap="square" rtlCol="0">
            <a:spAutoFit/>
          </a:bodyPr>
          <a:lstStyle/>
          <a:p>
            <a:r>
              <a:rPr lang="en-GB" sz="3600" b="1" dirty="0"/>
              <a:t>Extension</a:t>
            </a:r>
          </a:p>
        </p:txBody>
      </p:sp>
      <p:sp>
        <p:nvSpPr>
          <p:cNvPr id="9" name="TextBox 8">
            <a:extLst>
              <a:ext uri="{FF2B5EF4-FFF2-40B4-BE49-F238E27FC236}">
                <a16:creationId xmlns:a16="http://schemas.microsoft.com/office/drawing/2014/main" id="{ACD6192D-D7BD-4AB1-A05E-F58BDDFA8F04}"/>
              </a:ext>
            </a:extLst>
          </p:cNvPr>
          <p:cNvSpPr txBox="1"/>
          <p:nvPr/>
        </p:nvSpPr>
        <p:spPr>
          <a:xfrm>
            <a:off x="127193" y="2443168"/>
            <a:ext cx="3865698" cy="95410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dirty="0">
              <a:ea typeface="Calibri"/>
              <a:cs typeface="Calibri"/>
            </a:endParaRPr>
          </a:p>
          <a:p>
            <a:pPr marL="457200" indent="-457200">
              <a:buFont typeface="Arial" panose="020B0604020202020204" pitchFamily="34" charset="0"/>
              <a:buChar char="•"/>
            </a:pPr>
            <a:endParaRPr lang="en-GB" sz="2800" dirty="0">
              <a:ea typeface="Calibri"/>
              <a:cs typeface="Calibri"/>
            </a:endParaRPr>
          </a:p>
        </p:txBody>
      </p:sp>
      <p:sp>
        <p:nvSpPr>
          <p:cNvPr id="2" name="TextBox 1">
            <a:extLst>
              <a:ext uri="{FF2B5EF4-FFF2-40B4-BE49-F238E27FC236}">
                <a16:creationId xmlns:a16="http://schemas.microsoft.com/office/drawing/2014/main" id="{87C146B0-BC2E-1B27-A422-721750FC9168}"/>
              </a:ext>
            </a:extLst>
          </p:cNvPr>
          <p:cNvSpPr txBox="1"/>
          <p:nvPr/>
        </p:nvSpPr>
        <p:spPr>
          <a:xfrm>
            <a:off x="479685" y="2008682"/>
            <a:ext cx="4826833"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Can you add linkages to make the body move differently? Or make more than one limb move at the same time?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Can you make the arms and legs bend at the elbows and knees?</a:t>
            </a:r>
            <a:endParaRPr lang="en-GB" dirty="0"/>
          </a:p>
        </p:txBody>
      </p:sp>
    </p:spTree>
    <p:extLst>
      <p:ext uri="{BB962C8B-B14F-4D97-AF65-F5344CB8AC3E}">
        <p14:creationId xmlns:p14="http://schemas.microsoft.com/office/powerpoint/2010/main" val="305825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FF8F49-37C4-D3CA-7641-20B1233CEF79}"/>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890280"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Where does Halloween come from?</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848151"/>
            <a:ext cx="8435846"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is an old festival that dates back many centuries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First observed by the Scottish and Irish as ‘All Hallows Eve’, when it was believed the souls of the dead returned home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All Hallows Day is the 1</a:t>
            </a:r>
            <a:r>
              <a:rPr lang="en-GB" sz="2400" baseline="30000" dirty="0">
                <a:cs typeface="Arial" panose="020B0604020202020204" pitchFamily="34" charset="0"/>
              </a:rPr>
              <a:t>st</a:t>
            </a:r>
            <a:r>
              <a:rPr lang="en-GB" sz="2400" dirty="0">
                <a:cs typeface="Arial" panose="020B0604020202020204" pitchFamily="34" charset="0"/>
              </a:rPr>
              <a:t> of November - it is a date that the Christian church uses to celebrate and honour the Saints of the church</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So, All Hallows Eve is the 31</a:t>
            </a:r>
            <a:r>
              <a:rPr lang="en-GB" sz="2400" baseline="30000" dirty="0">
                <a:cs typeface="Arial" panose="020B0604020202020204" pitchFamily="34" charset="0"/>
              </a:rPr>
              <a:t>st</a:t>
            </a:r>
            <a:r>
              <a:rPr lang="en-GB" sz="2400" dirty="0">
                <a:cs typeface="Arial" panose="020B0604020202020204" pitchFamily="34" charset="0"/>
              </a:rPr>
              <a:t> October, Halloween</a:t>
            </a:r>
          </a:p>
        </p:txBody>
      </p:sp>
      <p:pic>
        <p:nvPicPr>
          <p:cNvPr id="5" name="Picture 2" descr="Free spider cartoon spider cartoon insect vector">
            <a:extLst>
              <a:ext uri="{FF2B5EF4-FFF2-40B4-BE49-F238E27FC236}">
                <a16:creationId xmlns:a16="http://schemas.microsoft.com/office/drawing/2014/main" id="{38255CC1-2323-6FE1-A8C2-BAB3B5856D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7261"/>
          <a:stretch/>
        </p:blipFill>
        <p:spPr bwMode="auto">
          <a:xfrm>
            <a:off x="7017482" y="4535905"/>
            <a:ext cx="1839469" cy="12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Halloween today</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1855238"/>
            <a:ext cx="6426572"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was taken to the United States of America when many families moved there in the 19</a:t>
            </a:r>
            <a:r>
              <a:rPr lang="en-GB" sz="2400" baseline="30000" dirty="0">
                <a:cs typeface="Arial" panose="020B0604020202020204" pitchFamily="34" charset="0"/>
              </a:rPr>
              <a:t>th</a:t>
            </a:r>
            <a:r>
              <a:rPr lang="en-GB" sz="2400" dirty="0">
                <a:cs typeface="Arial" panose="020B0604020202020204" pitchFamily="34" charset="0"/>
              </a:rPr>
              <a:t> Century</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It was then expanded to include ‘Trick or Treat’ and dressing up</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Across the world, people now decorate their houses with Halloween decorations such as pumpkin lanterns, witches’ cauldrons, bats, spiders’ webs and skeletons</a:t>
            </a:r>
          </a:p>
        </p:txBody>
      </p:sp>
      <p:pic>
        <p:nvPicPr>
          <p:cNvPr id="2050" name="Picture 2" descr="Free halloween pumpkin scary vector">
            <a:extLst>
              <a:ext uri="{FF2B5EF4-FFF2-40B4-BE49-F238E27FC236}">
                <a16:creationId xmlns:a16="http://schemas.microsoft.com/office/drawing/2014/main" id="{B7290F81-874E-80F2-BB23-85226C92DF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22111" y="3840397"/>
            <a:ext cx="2134839" cy="2044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cat halloween pet vector">
            <a:extLst>
              <a:ext uri="{FF2B5EF4-FFF2-40B4-BE49-F238E27FC236}">
                <a16:creationId xmlns:a16="http://schemas.microsoft.com/office/drawing/2014/main" id="{CA5CB37B-FE83-93F8-8318-169372E8D4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2111" y="1378145"/>
            <a:ext cx="1806445" cy="221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2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93BC-8513-0AF2-C415-10A57A72EE70}"/>
              </a:ext>
            </a:extLst>
          </p:cNvPr>
          <p:cNvSpPr>
            <a:spLocks noGrp="1"/>
          </p:cNvSpPr>
          <p:nvPr>
            <p:ph type="title"/>
          </p:nvPr>
        </p:nvSpPr>
        <p:spPr>
          <a:xfrm>
            <a:off x="628650" y="983455"/>
            <a:ext cx="7886700" cy="1160669"/>
          </a:xfrm>
        </p:spPr>
        <p:txBody>
          <a:bodyPr>
            <a:normAutofit/>
          </a:bodyPr>
          <a:lstStyle/>
          <a:p>
            <a:r>
              <a:rPr lang="en-GB" sz="3600" b="1" dirty="0"/>
              <a:t>What is a Skeleton?</a:t>
            </a:r>
          </a:p>
        </p:txBody>
      </p:sp>
      <p:sp>
        <p:nvSpPr>
          <p:cNvPr id="3" name="Content Placeholder 2">
            <a:extLst>
              <a:ext uri="{FF2B5EF4-FFF2-40B4-BE49-F238E27FC236}">
                <a16:creationId xmlns:a16="http://schemas.microsoft.com/office/drawing/2014/main" id="{13C4A4F6-4CFC-4846-A7B9-EB3D031AD2DD}"/>
              </a:ext>
            </a:extLst>
          </p:cNvPr>
          <p:cNvSpPr>
            <a:spLocks noGrp="1"/>
          </p:cNvSpPr>
          <p:nvPr>
            <p:ph idx="1"/>
          </p:nvPr>
        </p:nvSpPr>
        <p:spPr>
          <a:xfrm>
            <a:off x="628650" y="2309017"/>
            <a:ext cx="3718498" cy="3754899"/>
          </a:xfrm>
        </p:spPr>
        <p:txBody>
          <a:bodyPr>
            <a:normAutofit/>
          </a:bodyPr>
          <a:lstStyle/>
          <a:p>
            <a:r>
              <a:rPr lang="en-GB" sz="2400" dirty="0">
                <a:latin typeface="+mn-lt"/>
              </a:rPr>
              <a:t>The skeleton is the frame that supports the body of most animals</a:t>
            </a:r>
          </a:p>
          <a:p>
            <a:r>
              <a:rPr lang="en-GB" sz="2400" dirty="0">
                <a:latin typeface="+mn-lt"/>
              </a:rPr>
              <a:t>It is made from lots of different bones</a:t>
            </a:r>
          </a:p>
        </p:txBody>
      </p:sp>
      <p:pic>
        <p:nvPicPr>
          <p:cNvPr id="4" name="Picture 3">
            <a:extLst>
              <a:ext uri="{FF2B5EF4-FFF2-40B4-BE49-F238E27FC236}">
                <a16:creationId xmlns:a16="http://schemas.microsoft.com/office/drawing/2014/main" id="{A77E6C0C-2F12-AFC4-9609-3C875286E15B}"/>
              </a:ext>
            </a:extLst>
          </p:cNvPr>
          <p:cNvPicPr>
            <a:picLocks noChangeAspect="1"/>
          </p:cNvPicPr>
          <p:nvPr/>
        </p:nvPicPr>
        <p:blipFill>
          <a:blip r:embed="rId2"/>
          <a:stretch>
            <a:fillRect/>
          </a:stretch>
        </p:blipFill>
        <p:spPr>
          <a:xfrm>
            <a:off x="4347148" y="2144124"/>
            <a:ext cx="4439824" cy="3572671"/>
          </a:xfrm>
          <a:prstGeom prst="rect">
            <a:avLst/>
          </a:prstGeom>
        </p:spPr>
      </p:pic>
    </p:spTree>
    <p:extLst>
      <p:ext uri="{BB962C8B-B14F-4D97-AF65-F5344CB8AC3E}">
        <p14:creationId xmlns:p14="http://schemas.microsoft.com/office/powerpoint/2010/main" val="340396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1C10-20B0-F52E-0AEC-493565E3D268}"/>
              </a:ext>
            </a:extLst>
          </p:cNvPr>
          <p:cNvSpPr>
            <a:spLocks noGrp="1"/>
          </p:cNvSpPr>
          <p:nvPr>
            <p:ph type="title"/>
          </p:nvPr>
        </p:nvSpPr>
        <p:spPr>
          <a:xfrm>
            <a:off x="628650" y="2098840"/>
            <a:ext cx="3048000" cy="2838202"/>
          </a:xfrm>
        </p:spPr>
        <p:txBody>
          <a:bodyPr>
            <a:normAutofit/>
          </a:bodyPr>
          <a:lstStyle/>
          <a:p>
            <a:r>
              <a:rPr lang="en-GB" sz="2400" b="0" dirty="0">
                <a:latin typeface="+mn-lt"/>
              </a:rPr>
              <a:t>There are 206 bones in the human body</a:t>
            </a:r>
            <a:br>
              <a:rPr lang="en-GB" sz="2400" b="0" dirty="0">
                <a:latin typeface="+mn-lt"/>
              </a:rPr>
            </a:br>
            <a:br>
              <a:rPr lang="en-GB" sz="2400" b="0" dirty="0">
                <a:latin typeface="+mn-lt"/>
              </a:rPr>
            </a:br>
            <a:r>
              <a:rPr lang="en-GB" sz="2400" b="0" dirty="0">
                <a:latin typeface="+mn-lt"/>
              </a:rPr>
              <a:t>These are the main ones to remember</a:t>
            </a:r>
          </a:p>
        </p:txBody>
      </p:sp>
      <p:pic>
        <p:nvPicPr>
          <p:cNvPr id="2064" name="Picture 2063">
            <a:extLst>
              <a:ext uri="{FF2B5EF4-FFF2-40B4-BE49-F238E27FC236}">
                <a16:creationId xmlns:a16="http://schemas.microsoft.com/office/drawing/2014/main" id="{C1614B59-9EA7-5FA6-7390-D1AD7DC54EC3}"/>
              </a:ext>
            </a:extLst>
          </p:cNvPr>
          <p:cNvPicPr>
            <a:picLocks noChangeAspect="1"/>
          </p:cNvPicPr>
          <p:nvPr/>
        </p:nvPicPr>
        <p:blipFill rotWithShape="1">
          <a:blip r:embed="rId2"/>
          <a:srcRect t="4752"/>
          <a:stretch/>
        </p:blipFill>
        <p:spPr>
          <a:xfrm>
            <a:off x="3838442" y="983455"/>
            <a:ext cx="5036672" cy="5225687"/>
          </a:xfrm>
          <a:prstGeom prst="rect">
            <a:avLst/>
          </a:prstGeom>
        </p:spPr>
      </p:pic>
      <p:sp>
        <p:nvSpPr>
          <p:cNvPr id="3" name="Title 1">
            <a:extLst>
              <a:ext uri="{FF2B5EF4-FFF2-40B4-BE49-F238E27FC236}">
                <a16:creationId xmlns:a16="http://schemas.microsoft.com/office/drawing/2014/main" id="{ADC1DF15-A335-DFEF-7B90-0543904EB1EC}"/>
              </a:ext>
            </a:extLst>
          </p:cNvPr>
          <p:cNvSpPr txBox="1">
            <a:spLocks/>
          </p:cNvSpPr>
          <p:nvPr/>
        </p:nvSpPr>
        <p:spPr>
          <a:xfrm>
            <a:off x="628650" y="9834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Bones!</a:t>
            </a:r>
          </a:p>
        </p:txBody>
      </p:sp>
    </p:spTree>
    <p:extLst>
      <p:ext uri="{BB962C8B-B14F-4D97-AF65-F5344CB8AC3E}">
        <p14:creationId xmlns:p14="http://schemas.microsoft.com/office/powerpoint/2010/main" val="330811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05CD-DF9B-CBFB-1769-13299850AE7A}"/>
              </a:ext>
            </a:extLst>
          </p:cNvPr>
          <p:cNvSpPr>
            <a:spLocks noGrp="1"/>
          </p:cNvSpPr>
          <p:nvPr>
            <p:ph type="title"/>
          </p:nvPr>
        </p:nvSpPr>
        <p:spPr/>
        <p:txBody>
          <a:bodyPr>
            <a:normAutofit/>
          </a:bodyPr>
          <a:lstStyle/>
          <a:p>
            <a:r>
              <a:rPr lang="en-GB" sz="3600" b="1" dirty="0"/>
              <a:t>The Challenge</a:t>
            </a:r>
          </a:p>
        </p:txBody>
      </p:sp>
      <p:sp>
        <p:nvSpPr>
          <p:cNvPr id="3" name="Content Placeholder 2">
            <a:extLst>
              <a:ext uri="{FF2B5EF4-FFF2-40B4-BE49-F238E27FC236}">
                <a16:creationId xmlns:a16="http://schemas.microsoft.com/office/drawing/2014/main" id="{CD928F84-F465-229D-B954-63BF59840048}"/>
              </a:ext>
            </a:extLst>
          </p:cNvPr>
          <p:cNvSpPr>
            <a:spLocks noGrp="1"/>
          </p:cNvSpPr>
          <p:nvPr>
            <p:ph idx="1"/>
          </p:nvPr>
        </p:nvSpPr>
        <p:spPr>
          <a:xfrm>
            <a:off x="628649" y="2309018"/>
            <a:ext cx="4275859" cy="3754898"/>
          </a:xfrm>
        </p:spPr>
        <p:txBody>
          <a:bodyPr>
            <a:norm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You are going to make a skeleton that can dance</a:t>
            </a:r>
          </a:p>
          <a:p>
            <a:r>
              <a:rPr lang="en-GB" sz="2400" dirty="0">
                <a:latin typeface="Calibri" panose="020F0502020204030204" pitchFamily="34" charset="0"/>
                <a:ea typeface="Calibri" panose="020F0502020204030204" pitchFamily="34" charset="0"/>
                <a:cs typeface="Calibri" panose="020F0502020204030204" pitchFamily="34" charset="0"/>
              </a:rPr>
              <a:t>You will use your knowledge of bones and the body to develop it further</a:t>
            </a:r>
          </a:p>
        </p:txBody>
      </p:sp>
      <p:pic>
        <p:nvPicPr>
          <p:cNvPr id="4" name="Picture 3">
            <a:extLst>
              <a:ext uri="{FF2B5EF4-FFF2-40B4-BE49-F238E27FC236}">
                <a16:creationId xmlns:a16="http://schemas.microsoft.com/office/drawing/2014/main" id="{018DE027-FDB8-8336-E35E-9BED37DE3DF1}"/>
              </a:ext>
            </a:extLst>
          </p:cNvPr>
          <p:cNvPicPr>
            <a:picLocks noChangeAspect="1"/>
          </p:cNvPicPr>
          <p:nvPr/>
        </p:nvPicPr>
        <p:blipFill rotWithShape="1">
          <a:blip r:embed="rId2"/>
          <a:srcRect l="11427" r="11404"/>
          <a:stretch/>
        </p:blipFill>
        <p:spPr>
          <a:xfrm>
            <a:off x="5415149" y="1153780"/>
            <a:ext cx="3515096" cy="4555124"/>
          </a:xfrm>
          <a:prstGeom prst="rect">
            <a:avLst/>
          </a:prstGeom>
        </p:spPr>
      </p:pic>
    </p:spTree>
    <p:extLst>
      <p:ext uri="{BB962C8B-B14F-4D97-AF65-F5344CB8AC3E}">
        <p14:creationId xmlns:p14="http://schemas.microsoft.com/office/powerpoint/2010/main" val="304841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09DDE08-3F1A-47D8-8473-4A3ADB5B2F76}"/>
              </a:ext>
            </a:extLst>
          </p:cNvPr>
          <p:cNvSpPr txBox="1">
            <a:spLocks/>
          </p:cNvSpPr>
          <p:nvPr/>
        </p:nvSpPr>
        <p:spPr>
          <a:xfrm>
            <a:off x="131806" y="1066126"/>
            <a:ext cx="7010399" cy="737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Resources</a:t>
            </a:r>
          </a:p>
          <a:p>
            <a:pPr algn="l"/>
            <a:endParaRPr lang="en-GB" dirty="0"/>
          </a:p>
          <a:p>
            <a:pPr algn="l"/>
            <a:endParaRPr lang="en-GB" sz="2800" dirty="0"/>
          </a:p>
          <a:p>
            <a:endParaRPr lang="en-GB" sz="2000" dirty="0"/>
          </a:p>
        </p:txBody>
      </p:sp>
      <p:sp>
        <p:nvSpPr>
          <p:cNvPr id="9" name="TextBox 8">
            <a:extLst>
              <a:ext uri="{FF2B5EF4-FFF2-40B4-BE49-F238E27FC236}">
                <a16:creationId xmlns:a16="http://schemas.microsoft.com/office/drawing/2014/main" id="{F6A84693-0521-406F-9D89-C0AE5F00E2A2}"/>
              </a:ext>
            </a:extLst>
          </p:cNvPr>
          <p:cNvSpPr txBox="1"/>
          <p:nvPr/>
        </p:nvSpPr>
        <p:spPr>
          <a:xfrm>
            <a:off x="484143" y="1804086"/>
            <a:ext cx="5392727" cy="4893647"/>
          </a:xfrm>
          <a:prstGeom prst="rect">
            <a:avLst/>
          </a:prstGeom>
          <a:noFill/>
        </p:spPr>
        <p:txBody>
          <a:bodyPr wrap="square" lIns="91440" tIns="45720" rIns="91440" bIns="45720" rtlCol="0" anchor="t">
            <a:spAutoFit/>
          </a:bodyPr>
          <a:lstStyle/>
          <a:p>
            <a:r>
              <a:rPr lang="en-GB" sz="2400" dirty="0"/>
              <a:t>You will need:</a:t>
            </a:r>
          </a:p>
          <a:p>
            <a:pPr marL="265113" indent="-265113">
              <a:buFont typeface="Arial" panose="020B0604020202020204" pitchFamily="34" charset="0"/>
              <a:buChar char="•"/>
            </a:pPr>
            <a:r>
              <a:rPr lang="en-GB" sz="2400" dirty="0"/>
              <a:t>The dancing skeleton template</a:t>
            </a:r>
            <a:endParaRPr lang="en-GB" sz="2400" dirty="0">
              <a:ea typeface="Calibri"/>
              <a:cs typeface="Calibri"/>
            </a:endParaRPr>
          </a:p>
          <a:p>
            <a:pPr marL="265113" indent="-265113">
              <a:buFont typeface="Arial" panose="020B0604020202020204" pitchFamily="34" charset="0"/>
              <a:buChar char="•"/>
            </a:pPr>
            <a:r>
              <a:rPr lang="en-GB" sz="2400" dirty="0"/>
              <a:t>Scissors</a:t>
            </a:r>
          </a:p>
          <a:p>
            <a:pPr marL="265113" indent="-265113">
              <a:buFont typeface="Arial" panose="020B0604020202020204" pitchFamily="34" charset="0"/>
              <a:buChar char="•"/>
            </a:pPr>
            <a:r>
              <a:rPr lang="en-GB" sz="2400" dirty="0"/>
              <a:t>Card or cardboard </a:t>
            </a:r>
          </a:p>
          <a:p>
            <a:pPr marL="265113" indent="-265113">
              <a:buFont typeface="Arial" panose="020B0604020202020204" pitchFamily="34" charset="0"/>
              <a:buChar char="•"/>
            </a:pPr>
            <a:r>
              <a:rPr lang="en-GB" sz="2400" dirty="0"/>
              <a:t>Glue</a:t>
            </a:r>
          </a:p>
          <a:p>
            <a:pPr marL="265113" indent="-265113">
              <a:buFont typeface="Arial" panose="020B0604020202020204" pitchFamily="34" charset="0"/>
              <a:buChar char="•"/>
            </a:pPr>
            <a:r>
              <a:rPr lang="en-GB" sz="2400" dirty="0">
                <a:ea typeface="Calibri"/>
                <a:cs typeface="Calibri"/>
              </a:rPr>
              <a:t>Paper fasteners</a:t>
            </a:r>
          </a:p>
          <a:p>
            <a:pPr marL="265113" indent="-265113">
              <a:buFont typeface="Arial" panose="020B0604020202020204" pitchFamily="34" charset="0"/>
              <a:buChar char="•"/>
            </a:pPr>
            <a:r>
              <a:rPr lang="en-GB" sz="2400" dirty="0">
                <a:ea typeface="Calibri"/>
                <a:cs typeface="Calibri"/>
              </a:rPr>
              <a:t>String</a:t>
            </a:r>
          </a:p>
          <a:p>
            <a:pPr marL="265113" indent="-265113">
              <a:buFont typeface="Arial" panose="020B0604020202020204" pitchFamily="34" charset="0"/>
              <a:buChar char="•"/>
            </a:pPr>
            <a:r>
              <a:rPr lang="en-GB" sz="2400" dirty="0">
                <a:ea typeface="Calibri"/>
                <a:cs typeface="Calibri"/>
              </a:rPr>
              <a:t>Drinking straws</a:t>
            </a:r>
          </a:p>
          <a:p>
            <a:pPr marL="265113" indent="-265113">
              <a:buFont typeface="Arial" panose="020B0604020202020204" pitchFamily="34" charset="0"/>
              <a:buChar char="•"/>
            </a:pPr>
            <a:r>
              <a:rPr lang="en-GB" sz="2400" dirty="0">
                <a:ea typeface="Calibri"/>
                <a:cs typeface="Calibri"/>
              </a:rPr>
              <a:t>Tape</a:t>
            </a:r>
          </a:p>
          <a:p>
            <a:pPr marL="265113" indent="-265113">
              <a:buFont typeface="Arial" panose="020B0604020202020204" pitchFamily="34" charset="0"/>
              <a:buChar char="•"/>
            </a:pPr>
            <a:r>
              <a:rPr lang="en-GB" sz="2400" dirty="0">
                <a:ea typeface="Calibri"/>
                <a:cs typeface="Calibri"/>
              </a:rPr>
              <a:t>Eraser or ball of sticky tack</a:t>
            </a:r>
          </a:p>
          <a:p>
            <a:pPr marL="457200" indent="-457200">
              <a:buFont typeface="Arial" panose="020B0604020202020204" pitchFamily="34" charset="0"/>
              <a:buChar char="•"/>
            </a:pPr>
            <a:endParaRPr lang="en-GB" sz="2400" dirty="0">
              <a:ea typeface="Calibri"/>
              <a:cs typeface="Calibri"/>
            </a:endParaRPr>
          </a:p>
          <a:p>
            <a:endParaRPr lang="en-GB" sz="2400" dirty="0">
              <a:ea typeface="Calibri"/>
              <a:cs typeface="Calibri"/>
            </a:endParaRPr>
          </a:p>
          <a:p>
            <a:endParaRPr lang="en-GB" sz="2400" dirty="0">
              <a:ea typeface="Calibri"/>
              <a:cs typeface="Calibri"/>
            </a:endParaRPr>
          </a:p>
        </p:txBody>
      </p:sp>
      <p:pic>
        <p:nvPicPr>
          <p:cNvPr id="2" name="Picture 1">
            <a:extLst>
              <a:ext uri="{FF2B5EF4-FFF2-40B4-BE49-F238E27FC236}">
                <a16:creationId xmlns:a16="http://schemas.microsoft.com/office/drawing/2014/main" id="{7FF97E8C-F2D1-0C8B-BDEE-A9D00E5CDD38}"/>
              </a:ext>
            </a:extLst>
          </p:cNvPr>
          <p:cNvPicPr>
            <a:picLocks noChangeAspect="1"/>
          </p:cNvPicPr>
          <p:nvPr/>
        </p:nvPicPr>
        <p:blipFill>
          <a:blip r:embed="rId2"/>
          <a:stretch>
            <a:fillRect/>
          </a:stretch>
        </p:blipFill>
        <p:spPr>
          <a:xfrm>
            <a:off x="5178454" y="1472875"/>
            <a:ext cx="3069433" cy="4087018"/>
          </a:xfrm>
          <a:prstGeom prst="rect">
            <a:avLst/>
          </a:prstGeom>
        </p:spPr>
      </p:pic>
    </p:spTree>
    <p:extLst>
      <p:ext uri="{BB962C8B-B14F-4D97-AF65-F5344CB8AC3E}">
        <p14:creationId xmlns:p14="http://schemas.microsoft.com/office/powerpoint/2010/main" val="3931592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674EA826-1808-4E8D-839D-AE1CAC205AD7}"/>
              </a:ext>
            </a:extLst>
          </p:cNvPr>
          <p:cNvSpPr txBox="1">
            <a:spLocks/>
          </p:cNvSpPr>
          <p:nvPr/>
        </p:nvSpPr>
        <p:spPr>
          <a:xfrm>
            <a:off x="82378" y="1099076"/>
            <a:ext cx="7652951" cy="6967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Cut out the skeleton parts</a:t>
            </a:r>
            <a:endParaRPr lang="en-GB" sz="3600" dirty="0"/>
          </a:p>
          <a:p>
            <a:endParaRPr lang="en-GB" sz="2000" dirty="0"/>
          </a:p>
        </p:txBody>
      </p:sp>
      <p:sp>
        <p:nvSpPr>
          <p:cNvPr id="7" name="TextBox 6">
            <a:extLst>
              <a:ext uri="{FF2B5EF4-FFF2-40B4-BE49-F238E27FC236}">
                <a16:creationId xmlns:a16="http://schemas.microsoft.com/office/drawing/2014/main" id="{911DF577-2BAC-4AAC-8737-5F28DD9B5472}"/>
              </a:ext>
            </a:extLst>
          </p:cNvPr>
          <p:cNvSpPr txBox="1"/>
          <p:nvPr/>
        </p:nvSpPr>
        <p:spPr>
          <a:xfrm>
            <a:off x="190500" y="1795847"/>
            <a:ext cx="3724275" cy="2308324"/>
          </a:xfrm>
          <a:prstGeom prst="rect">
            <a:avLst/>
          </a:prstGeom>
          <a:noFill/>
        </p:spPr>
        <p:txBody>
          <a:bodyPr wrap="square" rtlCol="0">
            <a:spAutoFit/>
          </a:bodyPr>
          <a:lstStyle/>
          <a:p>
            <a:pPr marL="265113" indent="-265113">
              <a:buFont typeface="Arial" panose="020B0604020202020204" pitchFamily="34" charset="0"/>
              <a:buChar char="•"/>
            </a:pPr>
            <a:r>
              <a:rPr lang="en-GB" sz="2400" dirty="0"/>
              <a:t>Carefully cut along all the solid outlines</a:t>
            </a:r>
          </a:p>
          <a:p>
            <a:pPr marL="265113" indent="-265113">
              <a:buFont typeface="Arial" panose="020B0604020202020204" pitchFamily="34" charset="0"/>
              <a:buChar char="•"/>
            </a:pPr>
            <a:r>
              <a:rPr lang="en-GB" sz="2400" dirty="0"/>
              <a:t>Glue onto card or cardboard</a:t>
            </a:r>
          </a:p>
          <a:p>
            <a:pPr marL="265113" indent="-265113">
              <a:buFont typeface="Arial" panose="020B0604020202020204" pitchFamily="34" charset="0"/>
              <a:buChar char="•"/>
            </a:pPr>
            <a:r>
              <a:rPr lang="en-GB" sz="2400" dirty="0"/>
              <a:t>When the glue is dry, cut out the cardboard</a:t>
            </a:r>
          </a:p>
        </p:txBody>
      </p:sp>
      <p:pic>
        <p:nvPicPr>
          <p:cNvPr id="3" name="Picture 2" descr="A diagram of a skeleton&#10;&#10;Description automatically generated with medium confidence">
            <a:extLst>
              <a:ext uri="{FF2B5EF4-FFF2-40B4-BE49-F238E27FC236}">
                <a16:creationId xmlns:a16="http://schemas.microsoft.com/office/drawing/2014/main" id="{BF456637-CE0D-3AA7-8598-1955F4B935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2897" y="1965232"/>
            <a:ext cx="4919427" cy="3689570"/>
          </a:xfrm>
          <a:prstGeom prst="rect">
            <a:avLst/>
          </a:prstGeom>
        </p:spPr>
      </p:pic>
      <p:sp>
        <p:nvSpPr>
          <p:cNvPr id="4" name="TextBox 3">
            <a:extLst>
              <a:ext uri="{FF2B5EF4-FFF2-40B4-BE49-F238E27FC236}">
                <a16:creationId xmlns:a16="http://schemas.microsoft.com/office/drawing/2014/main" id="{00B89ADB-D8E2-E0C6-08E6-4845A1A3B7D5}"/>
              </a:ext>
            </a:extLst>
          </p:cNvPr>
          <p:cNvSpPr txBox="1"/>
          <p:nvPr/>
        </p:nvSpPr>
        <p:spPr>
          <a:xfrm>
            <a:off x="6831807" y="1099076"/>
            <a:ext cx="683418" cy="646331"/>
          </a:xfrm>
          <a:prstGeom prst="rect">
            <a:avLst/>
          </a:prstGeom>
          <a:noFill/>
        </p:spPr>
        <p:txBody>
          <a:bodyPr wrap="square">
            <a:spAutoFit/>
          </a:bodyPr>
          <a:lstStyle/>
          <a:p>
            <a:r>
              <a:rPr lang="en-GB" sz="3600" dirty="0">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p>
        </p:txBody>
      </p:sp>
    </p:spTree>
    <p:extLst>
      <p:ext uri="{BB962C8B-B14F-4D97-AF65-F5344CB8AC3E}">
        <p14:creationId xmlns:p14="http://schemas.microsoft.com/office/powerpoint/2010/main" val="3729712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2311</TotalTime>
  <Words>768</Words>
  <Application>Microsoft Office PowerPoint</Application>
  <PresentationFormat>On-screen Show (4:3)</PresentationFormat>
  <Paragraphs>99</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(body)</vt:lpstr>
      <vt:lpstr>Symbol</vt:lpstr>
      <vt:lpstr>Office Theme</vt:lpstr>
      <vt:lpstr>PowerPoint Presentation</vt:lpstr>
      <vt:lpstr>PowerPoint Presentation</vt:lpstr>
      <vt:lpstr>Where does Halloween come from?</vt:lpstr>
      <vt:lpstr>Halloween today</vt:lpstr>
      <vt:lpstr>What is a Skeleton?</vt:lpstr>
      <vt:lpstr>There are 206 bones in the human body  These are the main ones to remember</vt:lpstr>
      <vt:lpstr>The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Marie Neighbour</cp:lastModifiedBy>
  <cp:revision>66</cp:revision>
  <dcterms:created xsi:type="dcterms:W3CDTF">2017-06-28T15:11:57Z</dcterms:created>
  <dcterms:modified xsi:type="dcterms:W3CDTF">2024-08-30T14:10:41Z</dcterms:modified>
</cp:coreProperties>
</file>