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80" r:id="rId2"/>
    <p:sldMasterId id="2147483690" r:id="rId3"/>
  </p:sldMasterIdLst>
  <p:notesMasterIdLst>
    <p:notesMasterId r:id="rId30"/>
  </p:notesMasterIdLst>
  <p:sldIdLst>
    <p:sldId id="260" r:id="rId4"/>
    <p:sldId id="310" r:id="rId5"/>
    <p:sldId id="311" r:id="rId6"/>
    <p:sldId id="312" r:id="rId7"/>
    <p:sldId id="313" r:id="rId8"/>
    <p:sldId id="261" r:id="rId9"/>
    <p:sldId id="262" r:id="rId10"/>
    <p:sldId id="263" r:id="rId11"/>
    <p:sldId id="264" r:id="rId12"/>
    <p:sldId id="265" r:id="rId13"/>
    <p:sldId id="268" r:id="rId14"/>
    <p:sldId id="267" r:id="rId15"/>
    <p:sldId id="271" r:id="rId16"/>
    <p:sldId id="272" r:id="rId17"/>
    <p:sldId id="273" r:id="rId18"/>
    <p:sldId id="274" r:id="rId19"/>
    <p:sldId id="275" r:id="rId20"/>
    <p:sldId id="276" r:id="rId21"/>
    <p:sldId id="314" r:id="rId22"/>
    <p:sldId id="278" r:id="rId23"/>
    <p:sldId id="279" r:id="rId24"/>
    <p:sldId id="280" r:id="rId25"/>
    <p:sldId id="281" r:id="rId26"/>
    <p:sldId id="282" r:id="rId27"/>
    <p:sldId id="283" r:id="rId28"/>
    <p:sldId id="31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E91AA-D0A7-40C2-A872-6892AB7C5E45}" v="1" dt="2023-12-29T22:45:00.334"/>
    <p1510:client id="{D7E80F47-20DE-4AC2-AFA5-2A6598760519}" v="9" dt="2023-12-29T23:47:13.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89"/>
    <p:restoredTop sz="94665"/>
  </p:normalViewPr>
  <p:slideViewPr>
    <p:cSldViewPr snapToGrid="0" snapToObjects="1">
      <p:cViewPr varScale="1">
        <p:scale>
          <a:sx n="62" d="100"/>
          <a:sy n="62" d="100"/>
        </p:scale>
        <p:origin x="160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Anderson" userId="eb06f4ae563f6f66" providerId="LiveId" clId="{D7E80F47-20DE-4AC2-AFA5-2A6598760519}"/>
    <pc:docChg chg="custSel modSld">
      <pc:chgData name="Paul Anderson" userId="eb06f4ae563f6f66" providerId="LiveId" clId="{D7E80F47-20DE-4AC2-AFA5-2A6598760519}" dt="2023-12-29T23:51:25.264" v="41" actId="1076"/>
      <pc:docMkLst>
        <pc:docMk/>
      </pc:docMkLst>
      <pc:sldChg chg="addSp modSp mod">
        <pc:chgData name="Paul Anderson" userId="eb06f4ae563f6f66" providerId="LiveId" clId="{D7E80F47-20DE-4AC2-AFA5-2A6598760519}" dt="2023-12-29T23:47:44.335" v="28" actId="20577"/>
        <pc:sldMkLst>
          <pc:docMk/>
          <pc:sldMk cId="0" sldId="272"/>
        </pc:sldMkLst>
        <pc:spChg chg="add mod">
          <ac:chgData name="Paul Anderson" userId="eb06f4ae563f6f66" providerId="LiveId" clId="{D7E80F47-20DE-4AC2-AFA5-2A6598760519}" dt="2023-12-29T23:47:17.932" v="26" actId="1076"/>
          <ac:spMkLst>
            <pc:docMk/>
            <pc:sldMk cId="0" sldId="272"/>
            <ac:spMk id="2" creationId="{E6483E7A-E2C8-4DB4-FFEF-595382BBA3C9}"/>
          </ac:spMkLst>
        </pc:spChg>
        <pc:spChg chg="mod">
          <ac:chgData name="Paul Anderson" userId="eb06f4ae563f6f66" providerId="LiveId" clId="{D7E80F47-20DE-4AC2-AFA5-2A6598760519}" dt="2023-12-29T23:47:38.199" v="27" actId="20577"/>
          <ac:spMkLst>
            <pc:docMk/>
            <pc:sldMk cId="0" sldId="272"/>
            <ac:spMk id="245" creationId="{00000000-0000-0000-0000-000000000000}"/>
          </ac:spMkLst>
        </pc:spChg>
        <pc:spChg chg="mod">
          <ac:chgData name="Paul Anderson" userId="eb06f4ae563f6f66" providerId="LiveId" clId="{D7E80F47-20DE-4AC2-AFA5-2A6598760519}" dt="2023-12-29T23:47:44.335" v="28" actId="20577"/>
          <ac:spMkLst>
            <pc:docMk/>
            <pc:sldMk cId="0" sldId="272"/>
            <ac:spMk id="285" creationId="{00000000-0000-0000-0000-000000000000}"/>
          </ac:spMkLst>
        </pc:spChg>
      </pc:sldChg>
      <pc:sldChg chg="addSp modSp mod">
        <pc:chgData name="Paul Anderson" userId="eb06f4ae563f6f66" providerId="LiveId" clId="{D7E80F47-20DE-4AC2-AFA5-2A6598760519}" dt="2023-12-29T23:47:08.068" v="24" actId="1076"/>
        <pc:sldMkLst>
          <pc:docMk/>
          <pc:sldMk cId="0" sldId="273"/>
        </pc:sldMkLst>
        <pc:spChg chg="add mod">
          <ac:chgData name="Paul Anderson" userId="eb06f4ae563f6f66" providerId="LiveId" clId="{D7E80F47-20DE-4AC2-AFA5-2A6598760519}" dt="2023-12-29T23:47:08.068" v="24" actId="1076"/>
          <ac:spMkLst>
            <pc:docMk/>
            <pc:sldMk cId="0" sldId="273"/>
            <ac:spMk id="4" creationId="{B8419DB1-92C2-22D1-B3D4-11F3461E7E80}"/>
          </ac:spMkLst>
        </pc:spChg>
      </pc:sldChg>
      <pc:sldChg chg="addSp modSp mod">
        <pc:chgData name="Paul Anderson" userId="eb06f4ae563f6f66" providerId="LiveId" clId="{D7E80F47-20DE-4AC2-AFA5-2A6598760519}" dt="2023-12-29T23:46:53.448" v="22" actId="14100"/>
        <pc:sldMkLst>
          <pc:docMk/>
          <pc:sldMk cId="0" sldId="274"/>
        </pc:sldMkLst>
        <pc:spChg chg="add mod">
          <ac:chgData name="Paul Anderson" userId="eb06f4ae563f6f66" providerId="LiveId" clId="{D7E80F47-20DE-4AC2-AFA5-2A6598760519}" dt="2023-12-29T23:46:31.045" v="20" actId="1076"/>
          <ac:spMkLst>
            <pc:docMk/>
            <pc:sldMk cId="0" sldId="274"/>
            <ac:spMk id="3" creationId="{3C472C66-6C77-0848-13F9-FEA5CFA2E459}"/>
          </ac:spMkLst>
        </pc:spChg>
        <pc:spChg chg="mod">
          <ac:chgData name="Paul Anderson" userId="eb06f4ae563f6f66" providerId="LiveId" clId="{D7E80F47-20DE-4AC2-AFA5-2A6598760519}" dt="2023-12-29T23:46:48.385" v="21" actId="164"/>
          <ac:spMkLst>
            <pc:docMk/>
            <pc:sldMk cId="0" sldId="274"/>
            <ac:spMk id="336" creationId="{00000000-0000-0000-0000-000000000000}"/>
          </ac:spMkLst>
        </pc:spChg>
        <pc:spChg chg="mod">
          <ac:chgData name="Paul Anderson" userId="eb06f4ae563f6f66" providerId="LiveId" clId="{D7E80F47-20DE-4AC2-AFA5-2A6598760519}" dt="2023-12-29T23:46:48.385" v="21" actId="164"/>
          <ac:spMkLst>
            <pc:docMk/>
            <pc:sldMk cId="0" sldId="274"/>
            <ac:spMk id="337" creationId="{00000000-0000-0000-0000-000000000000}"/>
          </ac:spMkLst>
        </pc:spChg>
        <pc:grpChg chg="add mod">
          <ac:chgData name="Paul Anderson" userId="eb06f4ae563f6f66" providerId="LiveId" clId="{D7E80F47-20DE-4AC2-AFA5-2A6598760519}" dt="2023-12-29T23:46:53.448" v="22" actId="14100"/>
          <ac:grpSpMkLst>
            <pc:docMk/>
            <pc:sldMk cId="0" sldId="274"/>
            <ac:grpSpMk id="4" creationId="{4174D457-3F7A-470D-2F2E-0E8CA27E1A6D}"/>
          </ac:grpSpMkLst>
        </pc:grpChg>
        <pc:picChg chg="mod">
          <ac:chgData name="Paul Anderson" userId="eb06f4ae563f6f66" providerId="LiveId" clId="{D7E80F47-20DE-4AC2-AFA5-2A6598760519}" dt="2023-12-29T23:46:48.385" v="21" actId="164"/>
          <ac:picMkLst>
            <pc:docMk/>
            <pc:sldMk cId="0" sldId="274"/>
            <ac:picMk id="338" creationId="{00000000-0000-0000-0000-000000000000}"/>
          </ac:picMkLst>
        </pc:picChg>
        <pc:cxnChg chg="mod">
          <ac:chgData name="Paul Anderson" userId="eb06f4ae563f6f66" providerId="LiveId" clId="{D7E80F47-20DE-4AC2-AFA5-2A6598760519}" dt="2023-12-29T23:46:48.385" v="21" actId="164"/>
          <ac:cxnSpMkLst>
            <pc:docMk/>
            <pc:sldMk cId="0" sldId="274"/>
            <ac:cxnSpMk id="339" creationId="{00000000-0000-0000-0000-000000000000}"/>
          </ac:cxnSpMkLst>
        </pc:cxnChg>
      </pc:sldChg>
      <pc:sldChg chg="addSp modSp mod">
        <pc:chgData name="Paul Anderson" userId="eb06f4ae563f6f66" providerId="LiveId" clId="{D7E80F47-20DE-4AC2-AFA5-2A6598760519}" dt="2023-12-29T23:46:16.844" v="18" actId="1076"/>
        <pc:sldMkLst>
          <pc:docMk/>
          <pc:sldMk cId="0" sldId="275"/>
        </pc:sldMkLst>
        <pc:spChg chg="add mod">
          <ac:chgData name="Paul Anderson" userId="eb06f4ae563f6f66" providerId="LiveId" clId="{D7E80F47-20DE-4AC2-AFA5-2A6598760519}" dt="2023-12-29T23:46:16.844" v="18" actId="1076"/>
          <ac:spMkLst>
            <pc:docMk/>
            <pc:sldMk cId="0" sldId="275"/>
            <ac:spMk id="3" creationId="{5FBBDC17-9DA9-3900-B71C-1FCAB0C8D623}"/>
          </ac:spMkLst>
        </pc:spChg>
      </pc:sldChg>
      <pc:sldChg chg="addSp modSp mod">
        <pc:chgData name="Paul Anderson" userId="eb06f4ae563f6f66" providerId="LiveId" clId="{D7E80F47-20DE-4AC2-AFA5-2A6598760519}" dt="2023-12-29T23:46:08.187" v="16" actId="1076"/>
        <pc:sldMkLst>
          <pc:docMk/>
          <pc:sldMk cId="0" sldId="276"/>
        </pc:sldMkLst>
        <pc:spChg chg="add mod">
          <ac:chgData name="Paul Anderson" userId="eb06f4ae563f6f66" providerId="LiveId" clId="{D7E80F47-20DE-4AC2-AFA5-2A6598760519}" dt="2023-12-29T23:46:08.187" v="16" actId="1076"/>
          <ac:spMkLst>
            <pc:docMk/>
            <pc:sldMk cId="0" sldId="276"/>
            <ac:spMk id="3" creationId="{1993F2FC-A6D9-1DFD-7047-4B190B670345}"/>
          </ac:spMkLst>
        </pc:spChg>
      </pc:sldChg>
      <pc:sldChg chg="addSp delSp modSp mod">
        <pc:chgData name="Paul Anderson" userId="eb06f4ae563f6f66" providerId="LiveId" clId="{D7E80F47-20DE-4AC2-AFA5-2A6598760519}" dt="2023-12-29T23:50:01.621" v="35" actId="1076"/>
        <pc:sldMkLst>
          <pc:docMk/>
          <pc:sldMk cId="0" sldId="279"/>
        </pc:sldMkLst>
        <pc:spChg chg="add del mod">
          <ac:chgData name="Paul Anderson" userId="eb06f4ae563f6f66" providerId="LiveId" clId="{D7E80F47-20DE-4AC2-AFA5-2A6598760519}" dt="2023-12-29T23:45:54.953" v="14" actId="21"/>
          <ac:spMkLst>
            <pc:docMk/>
            <pc:sldMk cId="0" sldId="279"/>
            <ac:spMk id="5" creationId="{6E5FDF57-C07C-BFA0-B764-3F2395959B14}"/>
          </ac:spMkLst>
        </pc:spChg>
        <pc:grpChg chg="del">
          <ac:chgData name="Paul Anderson" userId="eb06f4ae563f6f66" providerId="LiveId" clId="{D7E80F47-20DE-4AC2-AFA5-2A6598760519}" dt="2023-12-29T23:49:39.738" v="30" actId="478"/>
          <ac:grpSpMkLst>
            <pc:docMk/>
            <pc:sldMk cId="0" sldId="279"/>
            <ac:grpSpMk id="4" creationId="{8E89B679-01A1-201A-21CF-7B5EB435BAF1}"/>
          </ac:grpSpMkLst>
        </pc:grpChg>
        <pc:picChg chg="add mod">
          <ac:chgData name="Paul Anderson" userId="eb06f4ae563f6f66" providerId="LiveId" clId="{D7E80F47-20DE-4AC2-AFA5-2A6598760519}" dt="2023-12-29T23:49:58.478" v="34" actId="14100"/>
          <ac:picMkLst>
            <pc:docMk/>
            <pc:sldMk cId="0" sldId="279"/>
            <ac:picMk id="7" creationId="{0E5F4992-6230-68FD-DC3D-86B29A80F649}"/>
          </ac:picMkLst>
        </pc:picChg>
        <pc:picChg chg="mod">
          <ac:chgData name="Paul Anderson" userId="eb06f4ae563f6f66" providerId="LiveId" clId="{D7E80F47-20DE-4AC2-AFA5-2A6598760519}" dt="2023-12-29T23:50:01.621" v="35" actId="1076"/>
          <ac:picMkLst>
            <pc:docMk/>
            <pc:sldMk cId="0" sldId="279"/>
            <ac:picMk id="432" creationId="{00000000-0000-0000-0000-000000000000}"/>
          </ac:picMkLst>
        </pc:picChg>
      </pc:sldChg>
      <pc:sldChg chg="addSp modSp mod">
        <pc:chgData name="Paul Anderson" userId="eb06f4ae563f6f66" providerId="LiveId" clId="{D7E80F47-20DE-4AC2-AFA5-2A6598760519}" dt="2023-12-29T23:45:38.081" v="13" actId="1076"/>
        <pc:sldMkLst>
          <pc:docMk/>
          <pc:sldMk cId="0" sldId="280"/>
        </pc:sldMkLst>
        <pc:spChg chg="add mod">
          <ac:chgData name="Paul Anderson" userId="eb06f4ae563f6f66" providerId="LiveId" clId="{D7E80F47-20DE-4AC2-AFA5-2A6598760519}" dt="2023-12-29T23:45:38.081" v="13" actId="1076"/>
          <ac:spMkLst>
            <pc:docMk/>
            <pc:sldMk cId="0" sldId="280"/>
            <ac:spMk id="5" creationId="{61B2D614-D61F-8BFA-D177-6384EA4A917D}"/>
          </ac:spMkLst>
        </pc:spChg>
      </pc:sldChg>
      <pc:sldChg chg="addSp modSp mod">
        <pc:chgData name="Paul Anderson" userId="eb06f4ae563f6f66" providerId="LiveId" clId="{D7E80F47-20DE-4AC2-AFA5-2A6598760519}" dt="2023-12-29T23:45:07.563" v="9" actId="1076"/>
        <pc:sldMkLst>
          <pc:docMk/>
          <pc:sldMk cId="0" sldId="281"/>
        </pc:sldMkLst>
        <pc:spChg chg="add mod">
          <ac:chgData name="Paul Anderson" userId="eb06f4ae563f6f66" providerId="LiveId" clId="{D7E80F47-20DE-4AC2-AFA5-2A6598760519}" dt="2023-12-29T23:44:36.982" v="0"/>
          <ac:spMkLst>
            <pc:docMk/>
            <pc:sldMk cId="0" sldId="281"/>
            <ac:spMk id="2" creationId="{4594E60E-10A7-2CC8-FE4F-7053F339ECAC}"/>
          </ac:spMkLst>
        </pc:spChg>
        <pc:spChg chg="add mod">
          <ac:chgData name="Paul Anderson" userId="eb06f4ae563f6f66" providerId="LiveId" clId="{D7E80F47-20DE-4AC2-AFA5-2A6598760519}" dt="2023-12-29T23:45:07.563" v="9" actId="1076"/>
          <ac:spMkLst>
            <pc:docMk/>
            <pc:sldMk cId="0" sldId="281"/>
            <ac:spMk id="4" creationId="{6C2EF2EA-875E-FEF5-3E8B-F805B320170C}"/>
          </ac:spMkLst>
        </pc:spChg>
      </pc:sldChg>
      <pc:sldChg chg="addSp delSp modSp mod">
        <pc:chgData name="Paul Anderson" userId="eb06f4ae563f6f66" providerId="LiveId" clId="{D7E80F47-20DE-4AC2-AFA5-2A6598760519}" dt="2023-12-29T23:51:25.264" v="41" actId="1076"/>
        <pc:sldMkLst>
          <pc:docMk/>
          <pc:sldMk cId="0" sldId="315"/>
        </pc:sldMkLst>
        <pc:picChg chg="del">
          <ac:chgData name="Paul Anderson" userId="eb06f4ae563f6f66" providerId="LiveId" clId="{D7E80F47-20DE-4AC2-AFA5-2A6598760519}" dt="2023-12-29T23:51:11.814" v="36" actId="478"/>
          <ac:picMkLst>
            <pc:docMk/>
            <pc:sldMk cId="0" sldId="315"/>
            <ac:picMk id="3" creationId="{0571B124-A013-34F1-78C3-C14448EB6DA1}"/>
          </ac:picMkLst>
        </pc:picChg>
        <pc:picChg chg="add mod">
          <ac:chgData name="Paul Anderson" userId="eb06f4ae563f6f66" providerId="LiveId" clId="{D7E80F47-20DE-4AC2-AFA5-2A6598760519}" dt="2023-12-29T23:51:25.264" v="41" actId="1076"/>
          <ac:picMkLst>
            <pc:docMk/>
            <pc:sldMk cId="0" sldId="315"/>
            <ac:picMk id="4" creationId="{ADFB30F1-FDBA-17B7-D9DA-4237C2B0E8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8ACA9-06B7-4013-B4B7-B0466E5F0068}" type="datetimeFigureOut">
              <a:rPr lang="en-GB" smtClean="0"/>
              <a:t>02/01/2024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E81C3-CAC0-48B4-B51B-10A9C870D526}" type="slidenum">
              <a:rPr lang="en-GB" smtClean="0"/>
              <a:t>‹#›</a:t>
            </a:fld>
            <a:endParaRPr lang="en-GB"/>
          </a:p>
        </p:txBody>
      </p:sp>
    </p:spTree>
    <p:extLst>
      <p:ext uri="{BB962C8B-B14F-4D97-AF65-F5344CB8AC3E}">
        <p14:creationId xmlns:p14="http://schemas.microsoft.com/office/powerpoint/2010/main" val="1037988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bc.co.uk/bitesize/guides/zhbpfcw/revision/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guides/zhbpfcw/revision/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3" name="Google Shape;8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9ceae7891d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9ceae7891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Class discussion on why given to charity is important during Ramadan.</a:t>
            </a:r>
            <a:endParaRPr dirty="0"/>
          </a:p>
          <a:p>
            <a:pPr marL="457200" lvl="0" indent="-317500" algn="l" rtl="0">
              <a:lnSpc>
                <a:spcPct val="100000"/>
              </a:lnSpc>
              <a:spcBef>
                <a:spcPts val="0"/>
              </a:spcBef>
              <a:spcAft>
                <a:spcPts val="0"/>
              </a:spcAft>
              <a:buSzPts val="1400"/>
              <a:buChar char="-"/>
            </a:pPr>
            <a:r>
              <a:rPr lang="en-GB" dirty="0"/>
              <a:t>Self reflection/discipline</a:t>
            </a:r>
            <a:endParaRPr dirty="0"/>
          </a:p>
          <a:p>
            <a:pPr marL="457200" lvl="0" indent="-317500" algn="l" rtl="0">
              <a:lnSpc>
                <a:spcPct val="100000"/>
              </a:lnSpc>
              <a:spcBef>
                <a:spcPts val="0"/>
              </a:spcBef>
              <a:spcAft>
                <a:spcPts val="0"/>
              </a:spcAft>
              <a:buSzPts val="1400"/>
              <a:buChar char="-"/>
            </a:pPr>
            <a:r>
              <a:rPr lang="en-GB" dirty="0"/>
              <a:t>Good deeds</a:t>
            </a:r>
            <a:endParaRPr dirty="0"/>
          </a:p>
          <a:p>
            <a:pPr marL="457200" lvl="0" indent="-317500" algn="l" rtl="0">
              <a:lnSpc>
                <a:spcPct val="100000"/>
              </a:lnSpc>
              <a:spcBef>
                <a:spcPts val="0"/>
              </a:spcBef>
              <a:spcAft>
                <a:spcPts val="0"/>
              </a:spcAft>
              <a:buSzPts val="1400"/>
              <a:buChar char="-"/>
            </a:pPr>
            <a:r>
              <a:rPr lang="en-GB" dirty="0"/>
              <a:t>Time with friends and Family</a:t>
            </a:r>
            <a:endParaRPr dirty="0"/>
          </a:p>
          <a:p>
            <a:pPr marL="457200" lvl="0" indent="-317500" algn="l" rtl="0">
              <a:lnSpc>
                <a:spcPct val="100000"/>
              </a:lnSpc>
              <a:spcBef>
                <a:spcPts val="0"/>
              </a:spcBef>
              <a:spcAft>
                <a:spcPts val="0"/>
              </a:spcAft>
              <a:buSzPts val="1400"/>
              <a:buChar char="-"/>
            </a:pPr>
            <a:r>
              <a:rPr lang="en-GB" dirty="0"/>
              <a:t>Giving to others, helping others</a:t>
            </a:r>
            <a:endParaRPr dirty="0"/>
          </a:p>
          <a:p>
            <a:pPr marL="457200" lvl="0" indent="-317500" algn="l" rtl="0">
              <a:lnSpc>
                <a:spcPct val="100000"/>
              </a:lnSpc>
              <a:spcBef>
                <a:spcPts val="0"/>
              </a:spcBef>
              <a:spcAft>
                <a:spcPts val="0"/>
              </a:spcAft>
              <a:buSzPts val="1400"/>
              <a:buChar char="-"/>
            </a:pPr>
            <a:r>
              <a:rPr lang="en-GB" dirty="0"/>
              <a:t>Helping less fortunate</a:t>
            </a:r>
            <a:endParaRPr dirty="0"/>
          </a:p>
          <a:p>
            <a:pPr marL="457200" lvl="0" indent="-317500" algn="l" rtl="0">
              <a:lnSpc>
                <a:spcPct val="100000"/>
              </a:lnSpc>
              <a:spcBef>
                <a:spcPts val="0"/>
              </a:spcBef>
              <a:spcAft>
                <a:spcPts val="0"/>
              </a:spcAft>
              <a:buSzPts val="1400"/>
              <a:buChar char="-"/>
            </a:pPr>
            <a:r>
              <a:rPr lang="en-GB" dirty="0"/>
              <a:t>Community </a:t>
            </a:r>
            <a:endParaRPr dirty="0"/>
          </a:p>
        </p:txBody>
      </p:sp>
      <p:sp>
        <p:nvSpPr>
          <p:cNvPr id="169" name="Google Shape;169;g29ceae7891d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9ed7f50e0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29ed7f50e0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Discuss what existing charity boxes might look like. Class discussion. Where can they be found, has the learner every put money on one. Buckets, collection tubs, ones where coins spiral, boxes that make a noise, animal shaped ones. </a:t>
            </a:r>
            <a:endParaRPr dirty="0"/>
          </a:p>
        </p:txBody>
      </p:sp>
      <p:sp>
        <p:nvSpPr>
          <p:cNvPr id="193" name="Google Shape;193;g29ed7f50e0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4" name="Google Shape;18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2" name="Google Shape;2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ec318c36c9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1ec318c36c9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Teacher can have a ready made one to show the learners. 10cm radius of card discs will be the right size. Pre-measured and cut for students. </a:t>
            </a:r>
            <a:endParaRPr dirty="0"/>
          </a:p>
        </p:txBody>
      </p:sp>
      <p:sp>
        <p:nvSpPr>
          <p:cNvPr id="242" name="Google Shape;242;g1ec318c36c9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Teacher can have a ready made one to show the learners</a:t>
            </a:r>
            <a:endParaRPr dirty="0"/>
          </a:p>
        </p:txBody>
      </p:sp>
      <p:sp>
        <p:nvSpPr>
          <p:cNvPr id="289" name="Google Shape;28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9f2d25c8e0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29f2d25c8e0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The hole could be pre cut to help, learner may need help with this step depending on confidence with stickers. </a:t>
            </a:r>
            <a:endParaRPr dirty="0"/>
          </a:p>
        </p:txBody>
      </p:sp>
      <p:sp>
        <p:nvSpPr>
          <p:cNvPr id="332" name="Google Shape;332;g29f2d25c8e0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ec318c36c9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ec318c36c9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The hole could be pre cut to help, learner may need help with this step depending on confidence with stickers. Teacher to demo making a hole. A pin could also be used. </a:t>
            </a:r>
            <a:endParaRPr dirty="0"/>
          </a:p>
        </p:txBody>
      </p:sp>
      <p:sp>
        <p:nvSpPr>
          <p:cNvPr id="344" name="Google Shape;344;g1ec318c36c9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ec318c36c9_0_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1ec318c36c9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Learners may need help making the hole</a:t>
            </a:r>
            <a:endParaRPr dirty="0"/>
          </a:p>
        </p:txBody>
      </p:sp>
      <p:sp>
        <p:nvSpPr>
          <p:cNvPr id="375" name="Google Shape;375;g1ec318c36c9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ec318c36c9_0_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1ec318c36c9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Different images of the moon could be discussed, how might the top plate be decorated. Colours, patterns, shapes. </a:t>
            </a:r>
            <a:endParaRPr dirty="0"/>
          </a:p>
        </p:txBody>
      </p:sp>
      <p:sp>
        <p:nvSpPr>
          <p:cNvPr id="406" name="Google Shape;406;g1ec318c36c9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0" name="Google Shape;9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9f2d25c8e0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9f2d25c8e0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The design applied to this plate represents the image of the moon.</a:t>
            </a:r>
            <a:endParaRPr dirty="0"/>
          </a:p>
        </p:txBody>
      </p:sp>
      <p:sp>
        <p:nvSpPr>
          <p:cNvPr id="416" name="Google Shape;416;g29f2d25c8e0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9fefb9e909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9fefb9e90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27" name="Google Shape;427;g29fefb9e90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a007efe518_0_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a007efe518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1" name="Google Shape;451;g2a007efe518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a007efe518_0_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a007efe518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7" name="Google Shape;477;g2a007efe518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a0af290c61_0_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2a0af290c61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9" name="Google Shape;489;g2a0af290c61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a007efe518_0_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a007efe518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99" name="Google Shape;499;g2a007efe518_0_1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9e7bbc2c30_0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29e7bbc2c30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Print  out on A3 or A4</a:t>
            </a:r>
            <a:endParaRPr dirty="0"/>
          </a:p>
        </p:txBody>
      </p:sp>
      <p:sp>
        <p:nvSpPr>
          <p:cNvPr id="508" name="Google Shape;508;g29e7bbc2c30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9f1703d33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9f1703d33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6" name="Google Shape;106;g29f1703d33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9ceae7891d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29ceae7891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Introduction</a:t>
            </a:r>
            <a:endParaRPr dirty="0"/>
          </a:p>
          <a:p>
            <a:pPr marL="0" marR="0" lvl="0" indent="0" algn="l" rtl="0">
              <a:lnSpc>
                <a:spcPct val="100000"/>
              </a:lnSpc>
              <a:spcBef>
                <a:spcPts val="0"/>
              </a:spcBef>
              <a:spcAft>
                <a:spcPts val="0"/>
              </a:spcAft>
              <a:buClr>
                <a:schemeClr val="dk1"/>
              </a:buClr>
              <a:buSzPts val="1200"/>
              <a:buFont typeface="Arial"/>
              <a:buNone/>
            </a:pPr>
            <a:r>
              <a:rPr lang="en-GB" dirty="0"/>
              <a:t>Discuss what is Ramadan and who celebrates Ramadan. </a:t>
            </a:r>
            <a:endParaRPr dirty="0"/>
          </a:p>
          <a:p>
            <a:pPr marL="0" marR="0" lvl="0" indent="0" algn="l" rtl="0">
              <a:lnSpc>
                <a:spcPct val="100000"/>
              </a:lnSpc>
              <a:spcBef>
                <a:spcPts val="0"/>
              </a:spcBef>
              <a:spcAft>
                <a:spcPts val="0"/>
              </a:spcAft>
              <a:buClr>
                <a:schemeClr val="dk1"/>
              </a:buClr>
              <a:buSzPts val="1200"/>
              <a:buFont typeface="Arial"/>
              <a:buNone/>
            </a:pPr>
            <a:r>
              <a:rPr lang="en-GB" dirty="0"/>
              <a:t>Ask the class what they know about Ramadan. </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116" name="Google Shape;116;g29ceae7891d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5" name="Google Shape;12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9de67e05fd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9de67e05fd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Cycle of the moon.</a:t>
            </a:r>
            <a:endParaRPr dirty="0"/>
          </a:p>
          <a:p>
            <a:pPr marL="0" marR="0" lvl="0" indent="0" algn="l" rtl="0">
              <a:lnSpc>
                <a:spcPct val="100000"/>
              </a:lnSpc>
              <a:spcBef>
                <a:spcPts val="0"/>
              </a:spcBef>
              <a:spcAft>
                <a:spcPts val="0"/>
              </a:spcAft>
              <a:buClr>
                <a:schemeClr val="dk1"/>
              </a:buClr>
              <a:buSzPts val="1200"/>
              <a:buFont typeface="Arial"/>
              <a:buNone/>
            </a:pPr>
            <a:r>
              <a:rPr lang="en-GB" dirty="0"/>
              <a:t>Explain that Ramadan is based on the moon cycle. Explain each stage of the stages of the moon. Additional resources are available online on lots of websites about Ramadan. Links provided in the lesson plan. </a:t>
            </a:r>
            <a:endParaRPr dirty="0"/>
          </a:p>
          <a:p>
            <a:pPr marL="0" marR="0" lvl="0" indent="0" algn="l" rtl="0">
              <a:lnSpc>
                <a:spcPct val="100000"/>
              </a:lnSpc>
              <a:spcBef>
                <a:spcPts val="0"/>
              </a:spcBef>
              <a:spcAft>
                <a:spcPts val="0"/>
              </a:spcAft>
              <a:buClr>
                <a:schemeClr val="dk1"/>
              </a:buClr>
              <a:buSzPts val="1200"/>
              <a:buFont typeface="Arial"/>
              <a:buNone/>
            </a:pPr>
            <a:r>
              <a:rPr lang="en-GB" dirty="0"/>
              <a:t>Discuss that because Ramadan is based on this each year when Ramadan is changes.</a:t>
            </a:r>
            <a:endParaRPr dirty="0"/>
          </a:p>
          <a:p>
            <a:pPr marL="0" marR="0" lvl="0" indent="0" algn="l" rtl="0">
              <a:lnSpc>
                <a:spcPct val="100000"/>
              </a:lnSpc>
              <a:spcBef>
                <a:spcPts val="0"/>
              </a:spcBef>
              <a:spcAft>
                <a:spcPts val="0"/>
              </a:spcAft>
              <a:buClr>
                <a:schemeClr val="dk1"/>
              </a:buClr>
              <a:buSzPts val="1200"/>
              <a:buFont typeface="Arial"/>
              <a:buNone/>
            </a:pPr>
            <a:r>
              <a:rPr lang="en-GB" dirty="0"/>
              <a:t>Ask learners if they know when it is in 2024. Answer in slide 6. </a:t>
            </a:r>
            <a:endParaRPr dirty="0"/>
          </a:p>
          <a:p>
            <a:pPr marL="0" marR="0" lvl="0" indent="0" algn="l" rtl="0">
              <a:lnSpc>
                <a:spcPct val="100000"/>
              </a:lnSpc>
              <a:spcBef>
                <a:spcPts val="0"/>
              </a:spcBef>
              <a:spcAft>
                <a:spcPts val="0"/>
              </a:spcAft>
              <a:buClr>
                <a:schemeClr val="dk1"/>
              </a:buClr>
              <a:buSzPts val="1200"/>
              <a:buFont typeface="Arial"/>
              <a:buNone/>
            </a:pPr>
            <a:r>
              <a:rPr lang="en-GB" dirty="0"/>
              <a:t>Extension - how could the moon be linked to the charity box design. </a:t>
            </a:r>
            <a:endParaRPr dirty="0"/>
          </a:p>
          <a:p>
            <a:pPr marL="0" lvl="0" indent="0" algn="l" rtl="0">
              <a:lnSpc>
                <a:spcPct val="100000"/>
              </a:lnSpc>
              <a:spcBef>
                <a:spcPts val="0"/>
              </a:spcBef>
              <a:spcAft>
                <a:spcPts val="0"/>
              </a:spcAft>
              <a:buSzPts val="1400"/>
              <a:buNone/>
            </a:pPr>
            <a:r>
              <a:rPr lang="en-GB" dirty="0"/>
              <a:t>Link to maths - shapes, what is a crescent?</a:t>
            </a:r>
            <a:endParaRPr dirty="0"/>
          </a:p>
        </p:txBody>
      </p:sp>
      <p:sp>
        <p:nvSpPr>
          <p:cNvPr id="132" name="Google Shape;132;g29de67e05fd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9e7bbc2c30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9e7bbc2c30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Extension - could go in to further details of what  the 5 Pillars are of Islam. </a:t>
            </a:r>
            <a:endParaRPr dirty="0"/>
          </a:p>
          <a:p>
            <a:pPr marL="0" lvl="0" indent="0" algn="l" rtl="0">
              <a:lnSpc>
                <a:spcPct val="100000"/>
              </a:lnSpc>
              <a:spcBef>
                <a:spcPts val="0"/>
              </a:spcBef>
              <a:spcAft>
                <a:spcPts val="0"/>
              </a:spcAft>
              <a:buSzPts val="1400"/>
              <a:buNone/>
            </a:pPr>
            <a:r>
              <a:rPr lang="en-GB" u="sng" dirty="0">
                <a:solidFill>
                  <a:schemeClr val="hlink"/>
                </a:solidFill>
                <a:hlinkClick r:id="rId3"/>
              </a:rPr>
              <a:t>https://www.bbc.co.uk/bitesize/guides/zhbpfcw/revision/1</a:t>
            </a:r>
            <a:r>
              <a:rPr lang="en-GB" dirty="0"/>
              <a:t> for further information. </a:t>
            </a:r>
            <a:endParaRPr dirty="0"/>
          </a:p>
        </p:txBody>
      </p:sp>
      <p:sp>
        <p:nvSpPr>
          <p:cNvPr id="145" name="Google Shape;145;g29e7bbc2c30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9de67e05fd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9de67e05fd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Extension - could go in to further details of what  the 5 Pillars are of Islam. </a:t>
            </a:r>
            <a:endParaRPr dirty="0"/>
          </a:p>
          <a:p>
            <a:pPr marL="0" lvl="0" indent="0" algn="l" rtl="0">
              <a:lnSpc>
                <a:spcPct val="100000"/>
              </a:lnSpc>
              <a:spcBef>
                <a:spcPts val="0"/>
              </a:spcBef>
              <a:spcAft>
                <a:spcPts val="0"/>
              </a:spcAft>
              <a:buSzPts val="1400"/>
              <a:buNone/>
            </a:pPr>
            <a:r>
              <a:rPr lang="en-GB" u="sng" dirty="0">
                <a:solidFill>
                  <a:schemeClr val="hlink"/>
                </a:solidFill>
                <a:hlinkClick r:id="rId3"/>
              </a:rPr>
              <a:t>https://www.bbc.co.uk/bitesize/guides/zhbpfcw/revision/1</a:t>
            </a:r>
            <a:r>
              <a:rPr lang="en-GB" dirty="0"/>
              <a:t> for further information. </a:t>
            </a:r>
            <a:endParaRPr dirty="0"/>
          </a:p>
        </p:txBody>
      </p:sp>
      <p:sp>
        <p:nvSpPr>
          <p:cNvPr id="157" name="Google Shape;157;g29de67e05fd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20621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2565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0422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0948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297081"/>
            <a:ext cx="3886200" cy="37860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297081"/>
            <a:ext cx="3886200" cy="37860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7233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3564"/>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229960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3123513"/>
            <a:ext cx="3868340" cy="2969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29960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23513"/>
            <a:ext cx="3887391" cy="2969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67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58378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87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44563"/>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1474789"/>
            <a:ext cx="4629150" cy="46180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44763"/>
            <a:ext cx="2949178" cy="35480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4636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44563"/>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1474789"/>
            <a:ext cx="4629150" cy="460837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544763"/>
            <a:ext cx="2949178" cy="35384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3533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5495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5271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5099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1759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297081"/>
            <a:ext cx="3886200" cy="37860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297081"/>
            <a:ext cx="3886200" cy="37860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7747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3564"/>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229960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3123513"/>
            <a:ext cx="3868340" cy="2969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29960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23513"/>
            <a:ext cx="3887391" cy="2969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7580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67978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422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44563"/>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1474789"/>
            <a:ext cx="4629150" cy="46180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44763"/>
            <a:ext cx="2949178" cy="35480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2599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44563"/>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1474789"/>
            <a:ext cx="4629150" cy="460837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544763"/>
            <a:ext cx="2949178" cy="35384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0860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185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297081"/>
            <a:ext cx="3886200" cy="37860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297081"/>
            <a:ext cx="3886200" cy="37860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653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3564"/>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229960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3123513"/>
            <a:ext cx="3868340" cy="2969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29960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23513"/>
            <a:ext cx="3887391" cy="2969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864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64011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042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44563"/>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1474789"/>
            <a:ext cx="4629150" cy="46180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44763"/>
            <a:ext cx="2949178" cy="35480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58234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44563"/>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1474789"/>
            <a:ext cx="4629150" cy="460837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544763"/>
            <a:ext cx="2949178" cy="35384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3987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7151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297081"/>
            <a:ext cx="7886700" cy="35894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285738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E67632"/>
        </a:buClr>
        <a:buFont typeface="System Font Regular"/>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E67632"/>
        </a:buClr>
        <a:buFont typeface="System Font Regular"/>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E67632"/>
        </a:buClr>
        <a:buFont typeface="System Font Regular"/>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E67632"/>
        </a:buClr>
        <a:buFont typeface="System Font Regular"/>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E67632"/>
        </a:buClr>
        <a:buFont typeface="System Font Regular"/>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7151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297081"/>
            <a:ext cx="7886700" cy="35894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3666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96C54D"/>
        </a:buClr>
        <a:buFont typeface="System Font Regular"/>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96C54D"/>
        </a:buClr>
        <a:buFont typeface="System Font Regular"/>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96C54D"/>
        </a:buClr>
        <a:buFont typeface="System Font Regular"/>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96C54D"/>
        </a:buClr>
        <a:buFont typeface="System Font Regular"/>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96C54D"/>
        </a:buClr>
        <a:buFont typeface="System Font Regular"/>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7151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297081"/>
            <a:ext cx="7886700" cy="35894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095512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89619A"/>
        </a:buClr>
        <a:buFont typeface="System Font Regular"/>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89619A"/>
        </a:buClr>
        <a:buFont typeface="System Font Regular"/>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89619A"/>
        </a:buClr>
        <a:buFont typeface="System Font Regular"/>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89619A"/>
        </a:buClr>
        <a:buFont typeface="System Font Regular"/>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89619A"/>
        </a:buClr>
        <a:buFont typeface="System Font Regular"/>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14.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57.png"/><Relationship Id="rId21" Type="http://schemas.openxmlformats.org/officeDocument/2006/relationships/image" Target="../media/image43.png"/><Relationship Id="rId34" Type="http://schemas.openxmlformats.org/officeDocument/2006/relationships/image" Target="../media/image56.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2" Type="http://schemas.openxmlformats.org/officeDocument/2006/relationships/notesSlide" Target="../notesSlides/notesSlide15.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58.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4" name="Google Shape;503;g2a007efe518_0_116">
            <a:extLst>
              <a:ext uri="{FF2B5EF4-FFF2-40B4-BE49-F238E27FC236}">
                <a16:creationId xmlns:a16="http://schemas.microsoft.com/office/drawing/2014/main" id="{7B71CCC4-99EE-6A07-2AE9-C9CBD448A653}"/>
              </a:ext>
            </a:extLst>
          </p:cNvPr>
          <p:cNvPicPr preferRelativeResize="0"/>
          <p:nvPr/>
        </p:nvPicPr>
        <p:blipFill rotWithShape="1">
          <a:blip r:embed="rId3">
            <a:alphaModFix/>
          </a:blip>
          <a:srcRect l="15169" r="7040"/>
          <a:stretch/>
        </p:blipFill>
        <p:spPr>
          <a:xfrm>
            <a:off x="1244601" y="2832101"/>
            <a:ext cx="1749336" cy="2360066"/>
          </a:xfrm>
          <a:prstGeom prst="rect">
            <a:avLst/>
          </a:prstGeom>
          <a:noFill/>
          <a:ln>
            <a:noFill/>
          </a:ln>
        </p:spPr>
      </p:pic>
      <p:sp>
        <p:nvSpPr>
          <p:cNvPr id="85" name="Google Shape;85;p1"/>
          <p:cNvSpPr txBox="1"/>
          <p:nvPr/>
        </p:nvSpPr>
        <p:spPr>
          <a:xfrm>
            <a:off x="931403" y="986155"/>
            <a:ext cx="7128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dirty="0">
                <a:solidFill>
                  <a:srgbClr val="0093D3"/>
                </a:solidFill>
                <a:latin typeface="Arial" panose="020B0604020202020204" pitchFamily="34" charset="0"/>
                <a:ea typeface="Arial"/>
                <a:cs typeface="Arial" panose="020B0604020202020204" pitchFamily="34" charset="0"/>
                <a:sym typeface="Arial"/>
              </a:rPr>
              <a:t>Design a</a:t>
            </a:r>
            <a:r>
              <a:rPr lang="en-GB" sz="3600" b="1" dirty="0">
                <a:solidFill>
                  <a:srgbClr val="0093D3"/>
                </a:solidFill>
                <a:latin typeface="Arial" panose="020B0604020202020204" pitchFamily="34" charset="0"/>
                <a:cs typeface="Arial" panose="020B0604020202020204" pitchFamily="34" charset="0"/>
              </a:rPr>
              <a:t>nd Make a Charity Box</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6" name="Google Shape;86;p1"/>
          <p:cNvSpPr txBox="1"/>
          <p:nvPr/>
        </p:nvSpPr>
        <p:spPr>
          <a:xfrm>
            <a:off x="841250" y="5263225"/>
            <a:ext cx="75051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Arial" panose="020B0604020202020204" pitchFamily="34" charset="0"/>
                <a:ea typeface="Arial"/>
                <a:cs typeface="Arial" panose="020B0604020202020204" pitchFamily="34" charset="0"/>
                <a:sym typeface="Arial"/>
              </a:rPr>
              <a:t>Design and mak</a:t>
            </a:r>
            <a:r>
              <a:rPr lang="en-GB" sz="2400" dirty="0">
                <a:solidFill>
                  <a:schemeClr val="dk1"/>
                </a:solidFill>
                <a:latin typeface="Arial" panose="020B0604020202020204" pitchFamily="34" charset="0"/>
                <a:cs typeface="Arial" panose="020B0604020202020204" pitchFamily="34" charset="0"/>
              </a:rPr>
              <a:t>e</a:t>
            </a:r>
            <a:r>
              <a:rPr lang="en-GB" sz="2400" b="0" i="0" u="none" strike="noStrike" cap="none" dirty="0">
                <a:solidFill>
                  <a:schemeClr val="dk1"/>
                </a:solidFill>
                <a:latin typeface="Arial" panose="020B0604020202020204" pitchFamily="34" charset="0"/>
                <a:ea typeface="Arial"/>
                <a:cs typeface="Arial" panose="020B0604020202020204" pitchFamily="34" charset="0"/>
                <a:sym typeface="Arial"/>
              </a:rPr>
              <a:t> a charity box </a:t>
            </a:r>
          </a:p>
          <a:p>
            <a:pPr marL="0" marR="0" lvl="0" indent="0" algn="ctr" rtl="0">
              <a:lnSpc>
                <a:spcPct val="100000"/>
              </a:lnSpc>
              <a:spcBef>
                <a:spcPts val="0"/>
              </a:spcBef>
              <a:spcAft>
                <a:spcPts val="0"/>
              </a:spcAft>
              <a:buClr>
                <a:srgbClr val="000000"/>
              </a:buClr>
              <a:buSzPts val="2400"/>
              <a:buFont typeface="Arial"/>
              <a:buNone/>
            </a:pPr>
            <a:r>
              <a:rPr lang="en-GB" sz="2400" dirty="0">
                <a:solidFill>
                  <a:schemeClr val="dk1"/>
                </a:solidFill>
                <a:latin typeface="Arial" panose="020B0604020202020204" pitchFamily="34" charset="0"/>
                <a:cs typeface="Arial" panose="020B0604020202020204" pitchFamily="34" charset="0"/>
              </a:rPr>
              <a:t>that counts down the days of </a:t>
            </a:r>
            <a:r>
              <a:rPr lang="en-GB" sz="2400" b="0" i="0" u="none" strike="noStrike" cap="none" dirty="0">
                <a:solidFill>
                  <a:schemeClr val="dk1"/>
                </a:solidFill>
                <a:latin typeface="Arial" panose="020B0604020202020204" pitchFamily="34" charset="0"/>
                <a:ea typeface="Arial"/>
                <a:cs typeface="Arial" panose="020B0604020202020204" pitchFamily="34" charset="0"/>
                <a:sym typeface="Arial"/>
              </a:rPr>
              <a:t>Ramadan</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2" name="Google Shape;504;g2a007efe518_0_116">
            <a:extLst>
              <a:ext uri="{FF2B5EF4-FFF2-40B4-BE49-F238E27FC236}">
                <a16:creationId xmlns:a16="http://schemas.microsoft.com/office/drawing/2014/main" id="{C0F208B2-FA52-5136-DCEC-C8E32C8EEE61}"/>
              </a:ext>
            </a:extLst>
          </p:cNvPr>
          <p:cNvPicPr preferRelativeResize="0"/>
          <p:nvPr/>
        </p:nvPicPr>
        <p:blipFill>
          <a:blip r:embed="rId4">
            <a:alphaModFix/>
          </a:blip>
          <a:stretch>
            <a:fillRect/>
          </a:stretch>
        </p:blipFill>
        <p:spPr>
          <a:xfrm>
            <a:off x="3128086" y="1589332"/>
            <a:ext cx="2728299" cy="3272221"/>
          </a:xfrm>
          <a:prstGeom prst="rect">
            <a:avLst/>
          </a:prstGeom>
          <a:noFill/>
          <a:ln>
            <a:noFill/>
          </a:ln>
        </p:spPr>
      </p:pic>
      <p:pic>
        <p:nvPicPr>
          <p:cNvPr id="3" name="Google Shape;494;g2a0af290c61_0_64">
            <a:extLst>
              <a:ext uri="{FF2B5EF4-FFF2-40B4-BE49-F238E27FC236}">
                <a16:creationId xmlns:a16="http://schemas.microsoft.com/office/drawing/2014/main" id="{38F56939-79CD-37E3-08FD-EEF2218D38BD}"/>
              </a:ext>
            </a:extLst>
          </p:cNvPr>
          <p:cNvPicPr preferRelativeResize="0"/>
          <p:nvPr/>
        </p:nvPicPr>
        <p:blipFill>
          <a:blip r:embed="rId5">
            <a:alphaModFix/>
          </a:blip>
          <a:stretch>
            <a:fillRect/>
          </a:stretch>
        </p:blipFill>
        <p:spPr>
          <a:xfrm>
            <a:off x="5010731" y="2598277"/>
            <a:ext cx="2888668" cy="29870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9ceae7891d_0_17"/>
          <p:cNvSpPr txBox="1"/>
          <p:nvPr/>
        </p:nvSpPr>
        <p:spPr>
          <a:xfrm>
            <a:off x="472550" y="2294925"/>
            <a:ext cx="5448000" cy="1523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GB" sz="2900" b="1" dirty="0">
                <a:solidFill>
                  <a:schemeClr val="dk1"/>
                </a:solidFill>
                <a:latin typeface="Arial" panose="020B0604020202020204" pitchFamily="34" charset="0"/>
                <a:cs typeface="Arial" panose="020B0604020202020204" pitchFamily="34" charset="0"/>
              </a:rPr>
              <a:t>Why do you think giving to charity is an important part of Ramadan for Muslims?</a:t>
            </a:r>
            <a:endParaRPr sz="18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172" name="Google Shape;172;g29ceae7891d_0_17"/>
          <p:cNvPicPr preferRelativeResize="0"/>
          <p:nvPr/>
        </p:nvPicPr>
        <p:blipFill>
          <a:blip r:embed="rId3">
            <a:alphaModFix/>
          </a:blip>
          <a:stretch>
            <a:fillRect/>
          </a:stretch>
        </p:blipFill>
        <p:spPr>
          <a:xfrm>
            <a:off x="5920550" y="1921125"/>
            <a:ext cx="3015750" cy="3015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9ed7f50e01_0_0"/>
          <p:cNvSpPr txBox="1"/>
          <p:nvPr/>
        </p:nvSpPr>
        <p:spPr>
          <a:xfrm>
            <a:off x="0" y="10436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196" name="Google Shape;196;g29ed7f50e01_0_0"/>
          <p:cNvSpPr txBox="1"/>
          <p:nvPr/>
        </p:nvSpPr>
        <p:spPr>
          <a:xfrm>
            <a:off x="245706" y="1013200"/>
            <a:ext cx="86526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a:solidFill>
                  <a:schemeClr val="dk1"/>
                </a:solidFill>
                <a:latin typeface="Arial" panose="020B0604020202020204" pitchFamily="34" charset="0"/>
                <a:cs typeface="Arial" panose="020B0604020202020204" pitchFamily="34" charset="0"/>
              </a:rPr>
              <a:t>Ways to Collect for Charity</a:t>
            </a:r>
            <a:endParaRPr sz="3600" b="1" dirty="0">
              <a:solidFill>
                <a:schemeClr val="dk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3600"/>
              <a:buFont typeface="Arial"/>
              <a:buNone/>
            </a:pPr>
            <a:endParaRPr sz="3600" b="1" dirty="0">
              <a:solidFill>
                <a:schemeClr val="dk1"/>
              </a:solidFill>
              <a:latin typeface="Arial" panose="020B0604020202020204" pitchFamily="34" charset="0"/>
              <a:cs typeface="Arial" panose="020B0604020202020204" pitchFamily="34" charset="0"/>
            </a:endParaRPr>
          </a:p>
        </p:txBody>
      </p:sp>
      <p:pic>
        <p:nvPicPr>
          <p:cNvPr id="197" name="Google Shape;197;g29ed7f50e01_0_0"/>
          <p:cNvPicPr preferRelativeResize="0"/>
          <p:nvPr/>
        </p:nvPicPr>
        <p:blipFill>
          <a:blip r:embed="rId3">
            <a:alphaModFix/>
          </a:blip>
          <a:stretch>
            <a:fillRect/>
          </a:stretch>
        </p:blipFill>
        <p:spPr>
          <a:xfrm>
            <a:off x="73401" y="2836613"/>
            <a:ext cx="2107185" cy="3162026"/>
          </a:xfrm>
          <a:prstGeom prst="rect">
            <a:avLst/>
          </a:prstGeom>
          <a:noFill/>
          <a:ln>
            <a:noFill/>
          </a:ln>
        </p:spPr>
      </p:pic>
      <p:pic>
        <p:nvPicPr>
          <p:cNvPr id="198" name="Google Shape;198;g29ed7f50e01_0_0"/>
          <p:cNvPicPr preferRelativeResize="0"/>
          <p:nvPr/>
        </p:nvPicPr>
        <p:blipFill>
          <a:blip r:embed="rId4">
            <a:alphaModFix/>
          </a:blip>
          <a:stretch>
            <a:fillRect/>
          </a:stretch>
        </p:blipFill>
        <p:spPr>
          <a:xfrm>
            <a:off x="2700162" y="2014669"/>
            <a:ext cx="2107174" cy="1959026"/>
          </a:xfrm>
          <a:prstGeom prst="rect">
            <a:avLst/>
          </a:prstGeom>
          <a:noFill/>
          <a:ln>
            <a:noFill/>
          </a:ln>
        </p:spPr>
      </p:pic>
      <p:pic>
        <p:nvPicPr>
          <p:cNvPr id="199" name="Google Shape;199;g29ed7f50e01_0_0"/>
          <p:cNvPicPr preferRelativeResize="0"/>
          <p:nvPr/>
        </p:nvPicPr>
        <p:blipFill rotWithShape="1">
          <a:blip r:embed="rId5">
            <a:alphaModFix/>
          </a:blip>
          <a:srcRect r="34093"/>
          <a:stretch/>
        </p:blipFill>
        <p:spPr>
          <a:xfrm>
            <a:off x="4895253" y="1928825"/>
            <a:ext cx="1835803" cy="1923125"/>
          </a:xfrm>
          <a:prstGeom prst="rect">
            <a:avLst/>
          </a:prstGeom>
          <a:noFill/>
          <a:ln>
            <a:noFill/>
          </a:ln>
        </p:spPr>
      </p:pic>
      <p:pic>
        <p:nvPicPr>
          <p:cNvPr id="200" name="Google Shape;200;g29ed7f50e01_0_0"/>
          <p:cNvPicPr preferRelativeResize="0"/>
          <p:nvPr/>
        </p:nvPicPr>
        <p:blipFill>
          <a:blip r:embed="rId6">
            <a:alphaModFix/>
          </a:blip>
          <a:stretch>
            <a:fillRect/>
          </a:stretch>
        </p:blipFill>
        <p:spPr>
          <a:xfrm>
            <a:off x="2542075" y="4270647"/>
            <a:ext cx="2353178" cy="1764876"/>
          </a:xfrm>
          <a:prstGeom prst="rect">
            <a:avLst/>
          </a:prstGeom>
          <a:noFill/>
          <a:ln>
            <a:noFill/>
          </a:ln>
        </p:spPr>
      </p:pic>
      <p:pic>
        <p:nvPicPr>
          <p:cNvPr id="201" name="Google Shape;201;g29ed7f50e01_0_0"/>
          <p:cNvPicPr preferRelativeResize="0"/>
          <p:nvPr/>
        </p:nvPicPr>
        <p:blipFill>
          <a:blip r:embed="rId7">
            <a:alphaModFix/>
          </a:blip>
          <a:stretch>
            <a:fillRect/>
          </a:stretch>
        </p:blipFill>
        <p:spPr>
          <a:xfrm>
            <a:off x="1270980" y="1864433"/>
            <a:ext cx="1219435" cy="1974359"/>
          </a:xfrm>
          <a:prstGeom prst="rect">
            <a:avLst/>
          </a:prstGeom>
          <a:noFill/>
          <a:ln>
            <a:noFill/>
          </a:ln>
        </p:spPr>
      </p:pic>
      <p:pic>
        <p:nvPicPr>
          <p:cNvPr id="202" name="Google Shape;202;g29ed7f50e01_0_0"/>
          <p:cNvPicPr preferRelativeResize="0"/>
          <p:nvPr/>
        </p:nvPicPr>
        <p:blipFill>
          <a:blip r:embed="rId8">
            <a:alphaModFix/>
          </a:blip>
          <a:stretch>
            <a:fillRect/>
          </a:stretch>
        </p:blipFill>
        <p:spPr>
          <a:xfrm>
            <a:off x="7210398" y="3203697"/>
            <a:ext cx="1835803" cy="2754800"/>
          </a:xfrm>
          <a:prstGeom prst="rect">
            <a:avLst/>
          </a:prstGeom>
          <a:noFill/>
          <a:ln>
            <a:noFill/>
          </a:ln>
        </p:spPr>
      </p:pic>
      <p:pic>
        <p:nvPicPr>
          <p:cNvPr id="203" name="Google Shape;203;g29ed7f50e01_0_0"/>
          <p:cNvPicPr preferRelativeResize="0"/>
          <p:nvPr/>
        </p:nvPicPr>
        <p:blipFill>
          <a:blip r:embed="rId9">
            <a:alphaModFix/>
          </a:blip>
          <a:stretch>
            <a:fillRect/>
          </a:stretch>
        </p:blipFill>
        <p:spPr>
          <a:xfrm>
            <a:off x="4752314" y="3973695"/>
            <a:ext cx="2513107" cy="1674750"/>
          </a:xfrm>
          <a:prstGeom prst="rect">
            <a:avLst/>
          </a:prstGeom>
          <a:noFill/>
          <a:ln>
            <a:noFill/>
          </a:ln>
        </p:spPr>
      </p:pic>
      <p:pic>
        <p:nvPicPr>
          <p:cNvPr id="204" name="Google Shape;204;g29ed7f50e01_0_0"/>
          <p:cNvPicPr preferRelativeResize="0"/>
          <p:nvPr/>
        </p:nvPicPr>
        <p:blipFill>
          <a:blip r:embed="rId10">
            <a:alphaModFix/>
          </a:blip>
          <a:stretch>
            <a:fillRect/>
          </a:stretch>
        </p:blipFill>
        <p:spPr>
          <a:xfrm>
            <a:off x="6534183" y="1295165"/>
            <a:ext cx="3418883" cy="1923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7"/>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87" name="Google Shape;187;p7"/>
          <p:cNvSpPr txBox="1"/>
          <p:nvPr/>
        </p:nvSpPr>
        <p:spPr>
          <a:xfrm>
            <a:off x="244075" y="1078880"/>
            <a:ext cx="86526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a:solidFill>
                  <a:schemeClr val="dk1"/>
                </a:solidFill>
                <a:latin typeface="Arial" panose="020B0604020202020204" pitchFamily="34" charset="0"/>
                <a:cs typeface="Arial" panose="020B0604020202020204" pitchFamily="34" charset="0"/>
              </a:rPr>
              <a:t>Creating a Charity Collection Box</a:t>
            </a:r>
            <a:endParaRPr sz="3600" b="1" dirty="0">
              <a:solidFill>
                <a:schemeClr val="dk1"/>
              </a:solidFill>
              <a:latin typeface="Arial" panose="020B0604020202020204" pitchFamily="34" charset="0"/>
              <a:cs typeface="Arial" panose="020B0604020202020204" pitchFamily="34" charset="0"/>
            </a:endParaRPr>
          </a:p>
        </p:txBody>
      </p:sp>
      <p:sp>
        <p:nvSpPr>
          <p:cNvPr id="188" name="Google Shape;188;p7"/>
          <p:cNvSpPr txBox="1"/>
          <p:nvPr/>
        </p:nvSpPr>
        <p:spPr>
          <a:xfrm>
            <a:off x="247325" y="1812000"/>
            <a:ext cx="810102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2400" dirty="0">
                <a:solidFill>
                  <a:schemeClr val="dk1"/>
                </a:solidFill>
                <a:latin typeface="Arial" panose="020B0604020202020204" pitchFamily="34" charset="0"/>
                <a:cs typeface="Arial" panose="020B0604020202020204" pitchFamily="34" charset="0"/>
              </a:rPr>
              <a:t>Your challenge is to make a charity collection box that counts down of the days of Ramadan. </a:t>
            </a:r>
            <a:endParaRPr sz="2400" dirty="0">
              <a:solidFill>
                <a:schemeClr val="dk1"/>
              </a:solidFill>
              <a:latin typeface="Arial" panose="020B0604020202020204" pitchFamily="34" charset="0"/>
              <a:cs typeface="Arial" panose="020B0604020202020204" pitchFamily="34" charset="0"/>
            </a:endParaRPr>
          </a:p>
        </p:txBody>
      </p:sp>
      <p:pic>
        <p:nvPicPr>
          <p:cNvPr id="189" name="Google Shape;189;p7"/>
          <p:cNvPicPr preferRelativeResize="0"/>
          <p:nvPr/>
        </p:nvPicPr>
        <p:blipFill>
          <a:blip r:embed="rId3">
            <a:alphaModFix/>
          </a:blip>
          <a:stretch>
            <a:fillRect/>
          </a:stretch>
        </p:blipFill>
        <p:spPr>
          <a:xfrm>
            <a:off x="6187044" y="3621974"/>
            <a:ext cx="2709631" cy="2192393"/>
          </a:xfrm>
          <a:prstGeom prst="rect">
            <a:avLst/>
          </a:prstGeom>
          <a:noFill/>
          <a:ln>
            <a:noFill/>
          </a:ln>
        </p:spPr>
      </p:pic>
      <p:sp>
        <p:nvSpPr>
          <p:cNvPr id="2" name="Google Shape;188;p7">
            <a:extLst>
              <a:ext uri="{FF2B5EF4-FFF2-40B4-BE49-F238E27FC236}">
                <a16:creationId xmlns:a16="http://schemas.microsoft.com/office/drawing/2014/main" id="{1F18D23B-27BD-7B27-A81F-9E5A70AA4390}"/>
              </a:ext>
            </a:extLst>
          </p:cNvPr>
          <p:cNvSpPr txBox="1"/>
          <p:nvPr/>
        </p:nvSpPr>
        <p:spPr>
          <a:xfrm>
            <a:off x="244075" y="2642956"/>
            <a:ext cx="5776715" cy="35578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200"/>
              </a:spcAft>
              <a:buClr>
                <a:srgbClr val="000000"/>
              </a:buClr>
              <a:buSzPts val="3600"/>
              <a:buFont typeface="Calibri"/>
              <a:buNone/>
            </a:pPr>
            <a:r>
              <a:rPr lang="en-GB" sz="2400" b="1" dirty="0">
                <a:solidFill>
                  <a:schemeClr val="dk1"/>
                </a:solidFill>
                <a:latin typeface="Arial" panose="020B0604020202020204" pitchFamily="34" charset="0"/>
                <a:cs typeface="Arial" panose="020B0604020202020204" pitchFamily="34" charset="0"/>
              </a:rPr>
              <a:t>Key features of the design:</a:t>
            </a:r>
            <a:endParaRPr sz="2400" b="1" dirty="0">
              <a:solidFill>
                <a:schemeClr val="dk1"/>
              </a:solidFill>
              <a:latin typeface="Arial" panose="020B0604020202020204" pitchFamily="34" charset="0"/>
              <a:cs typeface="Arial" panose="020B0604020202020204" pitchFamily="34" charset="0"/>
            </a:endParaRPr>
          </a:p>
          <a:p>
            <a:pPr marL="342900" lvl="0" indent="-342900">
              <a:lnSpc>
                <a:spcPct val="90000"/>
              </a:lnSpc>
              <a:spcAft>
                <a:spcPts val="1200"/>
              </a:spcAft>
              <a:buClr>
                <a:schemeClr val="dk1"/>
              </a:buClr>
              <a:buSzPts val="2700"/>
              <a:buFont typeface="Arial" panose="020B0604020202020204" pitchFamily="34" charset="0"/>
              <a:buChar char="•"/>
            </a:pPr>
            <a:r>
              <a:rPr lang="en-GB" sz="2400" dirty="0">
                <a:latin typeface="Arial" panose="020B0604020202020204" pitchFamily="34" charset="0"/>
              </a:rPr>
              <a:t>A feature of the design needs to be the cycle of the moon</a:t>
            </a:r>
            <a:endParaRPr sz="2400" dirty="0">
              <a:latin typeface="Arial" panose="020B0604020202020204" pitchFamily="34" charset="0"/>
            </a:endParaRPr>
          </a:p>
          <a:p>
            <a:pPr marL="342900" lvl="0" indent="-342900">
              <a:lnSpc>
                <a:spcPct val="90000"/>
              </a:lnSpc>
              <a:spcAft>
                <a:spcPts val="1200"/>
              </a:spcAft>
              <a:buClr>
                <a:schemeClr val="dk1"/>
              </a:buClr>
              <a:buSzPts val="2700"/>
              <a:buFont typeface="Arial" panose="020B0604020202020204" pitchFamily="34" charset="0"/>
              <a:buChar char="•"/>
            </a:pPr>
            <a:r>
              <a:rPr lang="en-GB" sz="2400" dirty="0">
                <a:latin typeface="Arial" panose="020B0604020202020204" pitchFamily="34" charset="0"/>
              </a:rPr>
              <a:t>It needs a slot for the coins to go in.</a:t>
            </a:r>
            <a:endParaRPr sz="2400" dirty="0">
              <a:latin typeface="Arial" panose="020B0604020202020204" pitchFamily="34" charset="0"/>
            </a:endParaRPr>
          </a:p>
          <a:p>
            <a:pPr marL="342900" lvl="0" indent="-342900">
              <a:lnSpc>
                <a:spcPct val="90000"/>
              </a:lnSpc>
              <a:spcAft>
                <a:spcPts val="1200"/>
              </a:spcAft>
              <a:buClr>
                <a:schemeClr val="dk1"/>
              </a:buClr>
              <a:buSzPts val="2700"/>
              <a:buFont typeface="Arial" panose="020B0604020202020204" pitchFamily="34" charset="0"/>
              <a:buChar char="•"/>
            </a:pPr>
            <a:r>
              <a:rPr lang="en-GB" sz="2400" dirty="0">
                <a:latin typeface="Arial" panose="020B0604020202020204" pitchFamily="34" charset="0"/>
              </a:rPr>
              <a:t>It should count down the days/nights in Ramadan</a:t>
            </a:r>
            <a:endParaRPr sz="2400" dirty="0">
              <a:latin typeface="Arial" panose="020B0604020202020204" pitchFamily="34" charset="0"/>
            </a:endParaRPr>
          </a:p>
          <a:p>
            <a:pPr marL="342900" lvl="0" indent="-342900">
              <a:lnSpc>
                <a:spcPct val="90000"/>
              </a:lnSpc>
              <a:spcAft>
                <a:spcPts val="1200"/>
              </a:spcAft>
              <a:buClr>
                <a:schemeClr val="dk1"/>
              </a:buClr>
              <a:buSzPts val="2700"/>
              <a:buFont typeface="Arial" panose="020B0604020202020204" pitchFamily="34" charset="0"/>
              <a:buChar char="•"/>
            </a:pPr>
            <a:r>
              <a:rPr lang="en-GB" sz="2400" dirty="0">
                <a:latin typeface="Arial" panose="020B0604020202020204" pitchFamily="34" charset="0"/>
              </a:rPr>
              <a:t>There must be some way to get the coins out of the box.  </a:t>
            </a:r>
            <a:endParaRPr sz="240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
          <p:cNvSpPr txBox="1"/>
          <p:nvPr/>
        </p:nvSpPr>
        <p:spPr>
          <a:xfrm>
            <a:off x="322353" y="1017993"/>
            <a:ext cx="8499300" cy="723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GB" sz="3600" b="1" i="0" u="none" strike="noStrike" cap="none" dirty="0">
                <a:solidFill>
                  <a:srgbClr val="000000"/>
                </a:solidFill>
                <a:latin typeface="Arial"/>
                <a:ea typeface="Arial"/>
                <a:cs typeface="Arial"/>
                <a:sym typeface="Arial"/>
              </a:rPr>
              <a:t>What you might need: </a:t>
            </a:r>
            <a:endParaRPr sz="3600" b="0" i="0" u="none" strike="noStrike" cap="none" dirty="0">
              <a:solidFill>
                <a:srgbClr val="000000"/>
              </a:solidFill>
              <a:latin typeface="Arial"/>
              <a:ea typeface="Arial"/>
              <a:cs typeface="Arial"/>
              <a:sym typeface="Arial"/>
            </a:endParaRPr>
          </a:p>
        </p:txBody>
      </p:sp>
      <p:sp>
        <p:nvSpPr>
          <p:cNvPr id="235" name="Google Shape;235;p5"/>
          <p:cNvSpPr txBox="1"/>
          <p:nvPr/>
        </p:nvSpPr>
        <p:spPr>
          <a:xfrm>
            <a:off x="399792" y="1667225"/>
            <a:ext cx="8352300" cy="4595064"/>
          </a:xfrm>
          <a:prstGeom prst="rect">
            <a:avLst/>
          </a:prstGeom>
          <a:noFill/>
          <a:ln>
            <a:noFill/>
          </a:ln>
        </p:spPr>
        <p:txBody>
          <a:bodyPr spcFirstLastPara="1" wrap="square" lIns="91425" tIns="45700" rIns="91425" bIns="45700" anchor="t" anchorCtr="0">
            <a:spAutoFit/>
          </a:bodyPr>
          <a:lstStyle/>
          <a:p>
            <a:pPr marL="228600" indent="-184150">
              <a:lnSpc>
                <a:spcPct val="90000"/>
              </a:lnSpc>
              <a:spcBef>
                <a:spcPts val="600"/>
              </a:spcBef>
              <a:buClr>
                <a:schemeClr val="dk1"/>
              </a:buClr>
              <a:buSzPts val="1800"/>
              <a:buFont typeface="Arial"/>
              <a:buChar char="•"/>
            </a:pPr>
            <a:r>
              <a:rPr lang="en-GB" sz="2400" dirty="0">
                <a:solidFill>
                  <a:schemeClr val="dk1"/>
                </a:solidFill>
                <a:latin typeface="Arial" panose="020B0604020202020204" pitchFamily="34" charset="0"/>
                <a:cs typeface="Arial" panose="020B0604020202020204" pitchFamily="34" charset="0"/>
              </a:rPr>
              <a:t>Charity box template or cardboard box</a:t>
            </a:r>
          </a:p>
          <a:p>
            <a:pPr marL="228600" marR="0" lvl="0" indent="-184150" algn="l" rtl="0">
              <a:lnSpc>
                <a:spcPct val="90000"/>
              </a:lnSpc>
              <a:spcBef>
                <a:spcPts val="600"/>
              </a:spcBef>
              <a:buClr>
                <a:schemeClr val="dk1"/>
              </a:buClr>
              <a:buSzPts val="1800"/>
              <a:buChar char="•"/>
            </a:pPr>
            <a:r>
              <a:rPr lang="en-GB" sz="2400" dirty="0">
                <a:solidFill>
                  <a:schemeClr val="dk1"/>
                </a:solidFill>
                <a:latin typeface="Arial" panose="020B0604020202020204" pitchFamily="34" charset="0"/>
                <a:cs typeface="Arial" panose="020B0604020202020204" pitchFamily="34" charset="0"/>
              </a:rPr>
              <a:t>Moon cycle print out sheet</a:t>
            </a:r>
            <a:endParaRPr sz="2400" dirty="0">
              <a:solidFill>
                <a:schemeClr val="dk1"/>
              </a:solidFill>
              <a:latin typeface="Arial" panose="020B0604020202020204" pitchFamily="34" charset="0"/>
              <a:cs typeface="Arial" panose="020B0604020202020204" pitchFamily="34" charset="0"/>
            </a:endParaRPr>
          </a:p>
          <a:p>
            <a:pPr marL="228600" marR="0" lvl="0" indent="-184150" algn="l" rtl="0">
              <a:lnSpc>
                <a:spcPct val="90000"/>
              </a:lnSpc>
              <a:spcBef>
                <a:spcPts val="600"/>
              </a:spcBef>
              <a:buClr>
                <a:schemeClr val="dk1"/>
              </a:buClr>
              <a:buSzPts val="1800"/>
              <a:buChar char="•"/>
            </a:pPr>
            <a:r>
              <a:rPr lang="en-GB" sz="2400" dirty="0">
                <a:solidFill>
                  <a:schemeClr val="dk1"/>
                </a:solidFill>
                <a:latin typeface="Arial" panose="020B0604020202020204" pitchFamily="34" charset="0"/>
                <a:cs typeface="Arial" panose="020B0604020202020204" pitchFamily="34" charset="0"/>
              </a:rPr>
              <a:t>2 paper plates/discs of card</a:t>
            </a:r>
            <a:endParaRPr sz="2400" dirty="0">
              <a:solidFill>
                <a:schemeClr val="dk1"/>
              </a:solidFill>
              <a:latin typeface="Arial" panose="020B0604020202020204" pitchFamily="34" charset="0"/>
              <a:cs typeface="Arial" panose="020B0604020202020204" pitchFamily="34" charset="0"/>
            </a:endParaRPr>
          </a:p>
          <a:p>
            <a:pPr marL="228600" marR="0" lvl="0" indent="-184150" algn="l" rtl="0">
              <a:lnSpc>
                <a:spcPct val="90000"/>
              </a:lnSpc>
              <a:spcBef>
                <a:spcPts val="600"/>
              </a:spcBef>
              <a:buClr>
                <a:schemeClr val="dk1"/>
              </a:buClr>
              <a:buSzPts val="1800"/>
              <a:buFont typeface="Arial"/>
              <a:buChar char="•"/>
            </a:pPr>
            <a:r>
              <a:rPr lang="en-GB" sz="2400" b="0" i="0" u="none" strike="noStrike" cap="none" dirty="0">
                <a:solidFill>
                  <a:schemeClr val="dk1"/>
                </a:solidFill>
                <a:latin typeface="Arial" panose="020B0604020202020204" pitchFamily="34" charset="0"/>
                <a:ea typeface="Arial"/>
                <a:cs typeface="Arial" panose="020B0604020202020204" pitchFamily="34" charset="0"/>
                <a:sym typeface="Arial"/>
              </a:rPr>
              <a:t>Drawing implements: pencils, erasers, felt tip pens</a:t>
            </a:r>
            <a:endParaRPr sz="24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228600" marR="0" lvl="0" indent="-184150" algn="l" rtl="0">
              <a:lnSpc>
                <a:spcPct val="90000"/>
              </a:lnSpc>
              <a:spcBef>
                <a:spcPts val="600"/>
              </a:spcBef>
              <a:buClr>
                <a:schemeClr val="dk1"/>
              </a:buClr>
              <a:buSzPts val="1800"/>
              <a:buFont typeface="Arial"/>
              <a:buChar char="•"/>
            </a:pPr>
            <a:r>
              <a:rPr lang="en-GB" sz="2400" b="0" i="0" u="none" strike="noStrike" cap="none" dirty="0">
                <a:solidFill>
                  <a:schemeClr val="dk1"/>
                </a:solidFill>
                <a:latin typeface="Arial" panose="020B0604020202020204" pitchFamily="34" charset="0"/>
                <a:ea typeface="Arial"/>
                <a:cs typeface="Arial" panose="020B0604020202020204" pitchFamily="34" charset="0"/>
                <a:sym typeface="Arial"/>
              </a:rPr>
              <a:t>Scissors</a:t>
            </a:r>
            <a:endParaRPr sz="24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228600" marR="0" lvl="0" indent="-184150" algn="l" rtl="0">
              <a:lnSpc>
                <a:spcPct val="90000"/>
              </a:lnSpc>
              <a:spcBef>
                <a:spcPts val="600"/>
              </a:spcBef>
              <a:buClr>
                <a:schemeClr val="dk1"/>
              </a:buClr>
              <a:buSzPts val="1800"/>
              <a:buChar char="•"/>
            </a:pPr>
            <a:r>
              <a:rPr lang="en-GB" sz="2400" dirty="0">
                <a:solidFill>
                  <a:schemeClr val="dk1"/>
                </a:solidFill>
                <a:latin typeface="Arial" panose="020B0604020202020204" pitchFamily="34" charset="0"/>
                <a:cs typeface="Arial" panose="020B0604020202020204" pitchFamily="34" charset="0"/>
              </a:rPr>
              <a:t>Tape or glue</a:t>
            </a:r>
            <a:endParaRPr sz="2400" dirty="0">
              <a:solidFill>
                <a:schemeClr val="dk1"/>
              </a:solidFill>
              <a:latin typeface="Arial" panose="020B0604020202020204" pitchFamily="34" charset="0"/>
              <a:cs typeface="Arial" panose="020B0604020202020204" pitchFamily="34" charset="0"/>
            </a:endParaRPr>
          </a:p>
          <a:p>
            <a:pPr marL="228600" marR="0" lvl="0" indent="-190500" algn="l" rtl="0">
              <a:lnSpc>
                <a:spcPct val="90000"/>
              </a:lnSpc>
              <a:spcBef>
                <a:spcPts val="600"/>
              </a:spcBef>
              <a:buClr>
                <a:schemeClr val="dk1"/>
              </a:buClr>
              <a:buSzPts val="1900"/>
              <a:buChar char="•"/>
            </a:pPr>
            <a:r>
              <a:rPr lang="en-GB" sz="2400" dirty="0">
                <a:solidFill>
                  <a:schemeClr val="dk1"/>
                </a:solidFill>
                <a:latin typeface="Arial" panose="020B0604020202020204" pitchFamily="34" charset="0"/>
                <a:cs typeface="Arial" panose="020B0604020202020204" pitchFamily="34" charset="0"/>
              </a:rPr>
              <a:t>Card</a:t>
            </a:r>
            <a:endParaRPr sz="2400" dirty="0">
              <a:solidFill>
                <a:schemeClr val="dk1"/>
              </a:solidFill>
              <a:latin typeface="Arial" panose="020B0604020202020204" pitchFamily="34" charset="0"/>
              <a:cs typeface="Arial" panose="020B0604020202020204" pitchFamily="34" charset="0"/>
            </a:endParaRPr>
          </a:p>
          <a:p>
            <a:pPr marL="228600" marR="0" lvl="0" indent="-190500" algn="l" rtl="0">
              <a:lnSpc>
                <a:spcPct val="90000"/>
              </a:lnSpc>
              <a:spcBef>
                <a:spcPts val="600"/>
              </a:spcBef>
              <a:buClr>
                <a:schemeClr val="dk1"/>
              </a:buClr>
              <a:buSzPts val="1900"/>
              <a:buChar char="•"/>
            </a:pPr>
            <a:r>
              <a:rPr lang="en-GB" sz="2400" dirty="0">
                <a:solidFill>
                  <a:schemeClr val="dk1"/>
                </a:solidFill>
                <a:latin typeface="Arial" panose="020B0604020202020204" pitchFamily="34" charset="0"/>
                <a:cs typeface="Arial" panose="020B0604020202020204" pitchFamily="34" charset="0"/>
              </a:rPr>
              <a:t>Paper fastener/split pin</a:t>
            </a:r>
            <a:endParaRPr sz="2400" dirty="0">
              <a:solidFill>
                <a:schemeClr val="dk1"/>
              </a:solidFill>
              <a:latin typeface="Arial" panose="020B0604020202020204" pitchFamily="34" charset="0"/>
              <a:cs typeface="Arial" panose="020B0604020202020204" pitchFamily="34" charset="0"/>
            </a:endParaRPr>
          </a:p>
          <a:p>
            <a:pPr marL="228600" marR="0" lvl="0" indent="-190500" algn="l" rtl="0">
              <a:lnSpc>
                <a:spcPct val="90000"/>
              </a:lnSpc>
              <a:spcBef>
                <a:spcPts val="600"/>
              </a:spcBef>
              <a:buClr>
                <a:schemeClr val="dk1"/>
              </a:buClr>
              <a:buSzPts val="1900"/>
              <a:buChar char="•"/>
            </a:pPr>
            <a:r>
              <a:rPr lang="en-GB" sz="2400" dirty="0">
                <a:solidFill>
                  <a:schemeClr val="dk1"/>
                </a:solidFill>
                <a:latin typeface="Arial" panose="020B0604020202020204" pitchFamily="34" charset="0"/>
                <a:cs typeface="Arial" panose="020B0604020202020204" pitchFamily="34" charset="0"/>
              </a:rPr>
              <a:t>Adhesive Tack</a:t>
            </a:r>
            <a:endParaRPr sz="2400" dirty="0">
              <a:solidFill>
                <a:schemeClr val="dk1"/>
              </a:solidFill>
              <a:latin typeface="Arial" panose="020B0604020202020204" pitchFamily="34" charset="0"/>
              <a:cs typeface="Arial" panose="020B0604020202020204" pitchFamily="34" charset="0"/>
            </a:endParaRPr>
          </a:p>
          <a:p>
            <a:pPr marL="228600" marR="0" lvl="0" indent="-190500" algn="l" rtl="0">
              <a:lnSpc>
                <a:spcPct val="90000"/>
              </a:lnSpc>
              <a:spcBef>
                <a:spcPts val="600"/>
              </a:spcBef>
              <a:buClr>
                <a:schemeClr val="dk1"/>
              </a:buClr>
              <a:buSzPts val="1900"/>
              <a:buChar char="•"/>
            </a:pPr>
            <a:r>
              <a:rPr lang="en-GB" sz="2400" dirty="0">
                <a:solidFill>
                  <a:schemeClr val="dk1"/>
                </a:solidFill>
                <a:latin typeface="Arial" panose="020B0604020202020204" pitchFamily="34" charset="0"/>
                <a:cs typeface="Arial" panose="020B0604020202020204" pitchFamily="34" charset="0"/>
              </a:rPr>
              <a:t>Card/paper/resources for decorations</a:t>
            </a:r>
            <a:endParaRPr sz="2400" dirty="0">
              <a:solidFill>
                <a:schemeClr val="dk1"/>
              </a:solidFill>
              <a:latin typeface="Arial" panose="020B0604020202020204" pitchFamily="34" charset="0"/>
              <a:cs typeface="Arial" panose="020B0604020202020204" pitchFamily="34" charset="0"/>
            </a:endParaRPr>
          </a:p>
          <a:p>
            <a:pPr marL="457200" marR="0" lvl="0" indent="0" algn="l" rtl="0">
              <a:lnSpc>
                <a:spcPct val="90000"/>
              </a:lnSpc>
              <a:spcBef>
                <a:spcPts val="600"/>
              </a:spcBef>
              <a:buClr>
                <a:srgbClr val="000000"/>
              </a:buClr>
              <a:buSzPts val="2500"/>
              <a:buFont typeface="Arial"/>
              <a:buNone/>
            </a:pPr>
            <a:endParaRPr sz="24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36" name="Google Shape;236;p5"/>
          <p:cNvSpPr/>
          <p:nvPr/>
        </p:nvSpPr>
        <p:spPr>
          <a:xfrm>
            <a:off x="5527057" y="5730301"/>
            <a:ext cx="3882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FF0000"/>
                </a:solidFill>
                <a:latin typeface="Calibri"/>
                <a:ea typeface="Calibri"/>
                <a:cs typeface="Calibri"/>
                <a:sym typeface="Calibri"/>
              </a:rPr>
              <a:t>⚠ Be careful when using the scissors</a:t>
            </a:r>
            <a:endParaRPr sz="1400" b="0" i="0" u="none" strike="noStrike" cap="none" dirty="0">
              <a:solidFill>
                <a:srgbClr val="000000"/>
              </a:solidFill>
              <a:latin typeface="Arial"/>
              <a:ea typeface="Arial"/>
              <a:cs typeface="Arial"/>
              <a:sym typeface="Arial"/>
            </a:endParaRPr>
          </a:p>
        </p:txBody>
      </p:sp>
      <p:sp>
        <p:nvSpPr>
          <p:cNvPr id="237" name="Google Shape;237;p5"/>
          <p:cNvSpPr txBox="1"/>
          <p:nvPr/>
        </p:nvSpPr>
        <p:spPr>
          <a:xfrm>
            <a:off x="5321547" y="1094109"/>
            <a:ext cx="1079253" cy="68323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GB" sz="3600" b="0" i="0" u="none" strike="noStrike" cap="none" dirty="0">
                <a:solidFill>
                  <a:schemeClr val="dk1"/>
                </a:solidFill>
                <a:latin typeface="Calibri"/>
                <a:ea typeface="Calibri"/>
                <a:cs typeface="Calibri"/>
                <a:sym typeface="Calibri"/>
              </a:rPr>
              <a:t>⚠</a:t>
            </a:r>
            <a:endParaRPr sz="1600" b="0" i="0" u="none" strike="noStrike" cap="none" dirty="0">
              <a:solidFill>
                <a:srgbClr val="000000"/>
              </a:solidFill>
              <a:latin typeface="Arial"/>
              <a:ea typeface="Arial"/>
              <a:cs typeface="Arial"/>
              <a:sym typeface="Arial"/>
            </a:endParaRPr>
          </a:p>
        </p:txBody>
      </p:sp>
      <p:pic>
        <p:nvPicPr>
          <p:cNvPr id="238" name="Google Shape;238;p5"/>
          <p:cNvPicPr preferRelativeResize="0"/>
          <p:nvPr/>
        </p:nvPicPr>
        <p:blipFill rotWithShape="1">
          <a:blip r:embed="rId3">
            <a:alphaModFix/>
          </a:blip>
          <a:srcRect/>
          <a:stretch/>
        </p:blipFill>
        <p:spPr>
          <a:xfrm>
            <a:off x="7600207" y="2945080"/>
            <a:ext cx="1480667" cy="30178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ec318c36c9_0_18"/>
          <p:cNvSpPr txBox="1"/>
          <p:nvPr/>
        </p:nvSpPr>
        <p:spPr>
          <a:xfrm>
            <a:off x="0" y="16439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45" name="Google Shape;245;g1ec318c36c9_0_18"/>
          <p:cNvSpPr txBox="1"/>
          <p:nvPr/>
        </p:nvSpPr>
        <p:spPr>
          <a:xfrm>
            <a:off x="134450" y="1348425"/>
            <a:ext cx="3516204" cy="4462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1" dirty="0">
              <a:solidFill>
                <a:schemeClr val="dk1"/>
              </a:solidFill>
              <a:latin typeface="Arial" panose="020B0604020202020204" pitchFamily="34" charset="0"/>
              <a:cs typeface="Arial" panose="020B0604020202020204" pitchFamily="34" charset="0"/>
            </a:endParaRPr>
          </a:p>
          <a:p>
            <a:pPr marL="342900" marR="0" lvl="0" indent="-342900" algn="l" rtl="0">
              <a:lnSpc>
                <a:spcPct val="100000"/>
              </a:lnSpc>
              <a:spcBef>
                <a:spcPts val="0"/>
              </a:spcBef>
              <a:spcAft>
                <a:spcPts val="1200"/>
              </a:spcAft>
              <a:buFont typeface="Arial" panose="020B0604020202020204" pitchFamily="34" charset="0"/>
              <a:buChar char="•"/>
            </a:pPr>
            <a:r>
              <a:rPr lang="en-GB" sz="2400" dirty="0">
                <a:solidFill>
                  <a:schemeClr val="dk1"/>
                </a:solidFill>
                <a:latin typeface="Arial" panose="020B0604020202020204" pitchFamily="34" charset="0"/>
                <a:cs typeface="Arial" panose="020B0604020202020204" pitchFamily="34" charset="0"/>
              </a:rPr>
              <a:t>You need two paper plates or two circles of card the same size. </a:t>
            </a:r>
          </a:p>
          <a:p>
            <a:pPr marL="342900" marR="0" lvl="0" indent="-342900" algn="l" rtl="0">
              <a:lnSpc>
                <a:spcPct val="100000"/>
              </a:lnSpc>
              <a:spcBef>
                <a:spcPts val="0"/>
              </a:spcBef>
              <a:spcAft>
                <a:spcPts val="1200"/>
              </a:spcAft>
              <a:buFont typeface="Arial" panose="020B0604020202020204" pitchFamily="34" charset="0"/>
              <a:buChar char="•"/>
            </a:pPr>
            <a:r>
              <a:rPr lang="en-GB" sz="2400" dirty="0">
                <a:solidFill>
                  <a:schemeClr val="dk1"/>
                </a:solidFill>
                <a:latin typeface="Arial" panose="020B0604020202020204" pitchFamily="34" charset="0"/>
                <a:cs typeface="Arial" panose="020B0604020202020204" pitchFamily="34" charset="0"/>
              </a:rPr>
              <a:t>A diameter of 23 cm is about the right size. </a:t>
            </a:r>
            <a:endParaRPr sz="2400" dirty="0">
              <a:solidFill>
                <a:schemeClr val="dk1"/>
              </a:solidFill>
              <a:latin typeface="Arial" panose="020B0604020202020204" pitchFamily="34" charset="0"/>
              <a:cs typeface="Arial" panose="020B0604020202020204" pitchFamily="34" charset="0"/>
            </a:endParaRPr>
          </a:p>
          <a:p>
            <a:pPr marL="342900" marR="0" lvl="0" indent="-342900" algn="l" rtl="0">
              <a:lnSpc>
                <a:spcPct val="100000"/>
              </a:lnSpc>
              <a:spcBef>
                <a:spcPts val="0"/>
              </a:spcBef>
              <a:spcAft>
                <a:spcPts val="0"/>
              </a:spcAft>
              <a:buFont typeface="Arial" panose="020B0604020202020204" pitchFamily="34" charset="0"/>
              <a:buChar char="•"/>
            </a:pPr>
            <a:r>
              <a:rPr lang="en-GB" sz="2400" dirty="0">
                <a:solidFill>
                  <a:schemeClr val="dk1"/>
                </a:solidFill>
                <a:latin typeface="Arial" panose="020B0604020202020204" pitchFamily="34" charset="0"/>
                <a:cs typeface="Arial" panose="020B0604020202020204" pitchFamily="34" charset="0"/>
              </a:rPr>
              <a:t>You also need to cut out the moon cycle template printed and cut out. </a:t>
            </a:r>
            <a:endParaRPr sz="2400" dirty="0">
              <a:solidFill>
                <a:schemeClr val="dk1"/>
              </a:solidFill>
              <a:latin typeface="Arial" panose="020B0604020202020204" pitchFamily="34" charset="0"/>
              <a:cs typeface="Arial" panose="020B0604020202020204" pitchFamily="34" charset="0"/>
            </a:endParaRPr>
          </a:p>
          <a:p>
            <a:pPr marL="457200" marR="0" lvl="0" indent="0" algn="l" rtl="0">
              <a:lnSpc>
                <a:spcPct val="100000"/>
              </a:lnSpc>
              <a:spcBef>
                <a:spcPts val="0"/>
              </a:spcBef>
              <a:spcAft>
                <a:spcPts val="0"/>
              </a:spcAft>
              <a:buNone/>
            </a:pPr>
            <a:endParaRPr sz="2400" dirty="0">
              <a:solidFill>
                <a:schemeClr val="dk1"/>
              </a:solidFill>
              <a:highlight>
                <a:schemeClr val="lt1"/>
              </a:highlight>
              <a:latin typeface="Arial" panose="020B0604020202020204" pitchFamily="34" charset="0"/>
              <a:cs typeface="Arial" panose="020B0604020202020204" pitchFamily="34" charset="0"/>
            </a:endParaRPr>
          </a:p>
        </p:txBody>
      </p:sp>
      <p:sp>
        <p:nvSpPr>
          <p:cNvPr id="246" name="Google Shape;246;g1ec318c36c9_0_18"/>
          <p:cNvSpPr txBox="1"/>
          <p:nvPr/>
        </p:nvSpPr>
        <p:spPr>
          <a:xfrm>
            <a:off x="97800" y="957607"/>
            <a:ext cx="8886223"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dirty="0">
                <a:solidFill>
                  <a:schemeClr val="dk1"/>
                </a:solidFill>
                <a:latin typeface="Arial" panose="020B0604020202020204" pitchFamily="34" charset="0"/>
                <a:cs typeface="Arial" panose="020B0604020202020204" pitchFamily="34" charset="0"/>
              </a:rPr>
              <a:t>Instructions – Step 1</a:t>
            </a:r>
            <a:endParaRPr sz="1200" dirty="0">
              <a:latin typeface="Arial" panose="020B0604020202020204" pitchFamily="34" charset="0"/>
              <a:cs typeface="Arial" panose="020B0604020202020204" pitchFamily="34" charset="0"/>
            </a:endParaRPr>
          </a:p>
        </p:txBody>
      </p:sp>
      <p:sp>
        <p:nvSpPr>
          <p:cNvPr id="247" name="Google Shape;247;g1ec318c36c9_0_18"/>
          <p:cNvSpPr/>
          <p:nvPr/>
        </p:nvSpPr>
        <p:spPr>
          <a:xfrm>
            <a:off x="3620145" y="2064824"/>
            <a:ext cx="2629800" cy="2629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48" name="Google Shape;248;g1ec318c36c9_0_18"/>
          <p:cNvSpPr txBox="1"/>
          <p:nvPr/>
        </p:nvSpPr>
        <p:spPr>
          <a:xfrm>
            <a:off x="3754600" y="5575556"/>
            <a:ext cx="61292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rgbClr val="FF0000"/>
                </a:solidFill>
                <a:latin typeface="Arial" panose="020B0604020202020204" pitchFamily="34" charset="0"/>
                <a:ea typeface="Calibri"/>
                <a:cs typeface="Arial" panose="020B0604020202020204" pitchFamily="34" charset="0"/>
                <a:sym typeface="Calibri"/>
              </a:rPr>
              <a:t>⚠ Be careful when using the scissors</a:t>
            </a:r>
            <a:endParaRPr sz="2400" dirty="0">
              <a:solidFill>
                <a:schemeClr val="dk1"/>
              </a:solidFill>
              <a:latin typeface="Arial" panose="020B0604020202020204" pitchFamily="34" charset="0"/>
              <a:cs typeface="Arial" panose="020B0604020202020204" pitchFamily="34" charset="0"/>
            </a:endParaRPr>
          </a:p>
        </p:txBody>
      </p:sp>
      <p:grpSp>
        <p:nvGrpSpPr>
          <p:cNvPr id="249" name="Google Shape;249;g1ec318c36c9_0_18"/>
          <p:cNvGrpSpPr/>
          <p:nvPr/>
        </p:nvGrpSpPr>
        <p:grpSpPr>
          <a:xfrm>
            <a:off x="6353891" y="2054679"/>
            <a:ext cx="2630132" cy="2588887"/>
            <a:chOff x="530071" y="-79812"/>
            <a:chExt cx="6970929" cy="6861613"/>
          </a:xfrm>
        </p:grpSpPr>
        <p:sp>
          <p:nvSpPr>
            <p:cNvPr id="250" name="Google Shape;250;g1ec318c36c9_0_18"/>
            <p:cNvSpPr/>
            <p:nvPr/>
          </p:nvSpPr>
          <p:spPr>
            <a:xfrm>
              <a:off x="599525" y="-76200"/>
              <a:ext cx="6858000" cy="6858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pic>
          <p:nvPicPr>
            <p:cNvPr id="251" name="Google Shape;251;g1ec318c36c9_0_18"/>
            <p:cNvPicPr preferRelativeResize="0"/>
            <p:nvPr/>
          </p:nvPicPr>
          <p:blipFill>
            <a:blip r:embed="rId3">
              <a:alphaModFix/>
            </a:blip>
            <a:stretch>
              <a:fillRect/>
            </a:stretch>
          </p:blipFill>
          <p:spPr>
            <a:xfrm>
              <a:off x="3878909" y="-79812"/>
              <a:ext cx="615550" cy="550775"/>
            </a:xfrm>
            <a:prstGeom prst="rect">
              <a:avLst/>
            </a:prstGeom>
            <a:noFill/>
            <a:ln>
              <a:noFill/>
            </a:ln>
          </p:spPr>
        </p:pic>
        <p:pic>
          <p:nvPicPr>
            <p:cNvPr id="252" name="Google Shape;252;g1ec318c36c9_0_18"/>
            <p:cNvPicPr preferRelativeResize="0"/>
            <p:nvPr/>
          </p:nvPicPr>
          <p:blipFill>
            <a:blip r:embed="rId4">
              <a:alphaModFix/>
            </a:blip>
            <a:stretch>
              <a:fillRect/>
            </a:stretch>
          </p:blipFill>
          <p:spPr>
            <a:xfrm>
              <a:off x="4495788" y="61500"/>
              <a:ext cx="615572" cy="550775"/>
            </a:xfrm>
            <a:prstGeom prst="rect">
              <a:avLst/>
            </a:prstGeom>
            <a:noFill/>
            <a:ln>
              <a:noFill/>
            </a:ln>
          </p:spPr>
        </p:pic>
        <p:pic>
          <p:nvPicPr>
            <p:cNvPr id="253" name="Google Shape;253;g1ec318c36c9_0_18"/>
            <p:cNvPicPr preferRelativeResize="0"/>
            <p:nvPr/>
          </p:nvPicPr>
          <p:blipFill>
            <a:blip r:embed="rId5">
              <a:alphaModFix/>
            </a:blip>
            <a:stretch>
              <a:fillRect/>
            </a:stretch>
          </p:blipFill>
          <p:spPr>
            <a:xfrm>
              <a:off x="5111350" y="262038"/>
              <a:ext cx="615550" cy="550755"/>
            </a:xfrm>
            <a:prstGeom prst="rect">
              <a:avLst/>
            </a:prstGeom>
            <a:noFill/>
            <a:ln>
              <a:noFill/>
            </a:ln>
          </p:spPr>
        </p:pic>
        <p:pic>
          <p:nvPicPr>
            <p:cNvPr id="254" name="Google Shape;254;g1ec318c36c9_0_18"/>
            <p:cNvPicPr preferRelativeResize="0"/>
            <p:nvPr/>
          </p:nvPicPr>
          <p:blipFill>
            <a:blip r:embed="rId6">
              <a:alphaModFix/>
            </a:blip>
            <a:stretch>
              <a:fillRect/>
            </a:stretch>
          </p:blipFill>
          <p:spPr>
            <a:xfrm>
              <a:off x="5738700" y="608675"/>
              <a:ext cx="615550" cy="550755"/>
            </a:xfrm>
            <a:prstGeom prst="rect">
              <a:avLst/>
            </a:prstGeom>
            <a:noFill/>
            <a:ln>
              <a:noFill/>
            </a:ln>
          </p:spPr>
        </p:pic>
        <p:pic>
          <p:nvPicPr>
            <p:cNvPr id="255" name="Google Shape;255;g1ec318c36c9_0_18"/>
            <p:cNvPicPr preferRelativeResize="0"/>
            <p:nvPr/>
          </p:nvPicPr>
          <p:blipFill>
            <a:blip r:embed="rId7">
              <a:alphaModFix/>
            </a:blip>
            <a:stretch>
              <a:fillRect/>
            </a:stretch>
          </p:blipFill>
          <p:spPr>
            <a:xfrm>
              <a:off x="6151525" y="1085113"/>
              <a:ext cx="615550" cy="550755"/>
            </a:xfrm>
            <a:prstGeom prst="rect">
              <a:avLst/>
            </a:prstGeom>
            <a:noFill/>
            <a:ln>
              <a:noFill/>
            </a:ln>
          </p:spPr>
        </p:pic>
        <p:pic>
          <p:nvPicPr>
            <p:cNvPr id="256" name="Google Shape;256;g1ec318c36c9_0_18"/>
            <p:cNvPicPr preferRelativeResize="0"/>
            <p:nvPr/>
          </p:nvPicPr>
          <p:blipFill>
            <a:blip r:embed="rId8">
              <a:alphaModFix/>
            </a:blip>
            <a:stretch>
              <a:fillRect/>
            </a:stretch>
          </p:blipFill>
          <p:spPr>
            <a:xfrm>
              <a:off x="6514575" y="1635875"/>
              <a:ext cx="615550" cy="537796"/>
            </a:xfrm>
            <a:prstGeom prst="rect">
              <a:avLst/>
            </a:prstGeom>
            <a:noFill/>
            <a:ln>
              <a:noFill/>
            </a:ln>
          </p:spPr>
        </p:pic>
        <p:pic>
          <p:nvPicPr>
            <p:cNvPr id="257" name="Google Shape;257;g1ec318c36c9_0_18"/>
            <p:cNvPicPr preferRelativeResize="0"/>
            <p:nvPr/>
          </p:nvPicPr>
          <p:blipFill>
            <a:blip r:embed="rId9">
              <a:alphaModFix/>
            </a:blip>
            <a:stretch>
              <a:fillRect/>
            </a:stretch>
          </p:blipFill>
          <p:spPr>
            <a:xfrm>
              <a:off x="6776438" y="2210375"/>
              <a:ext cx="615550" cy="544276"/>
            </a:xfrm>
            <a:prstGeom prst="rect">
              <a:avLst/>
            </a:prstGeom>
            <a:noFill/>
            <a:ln>
              <a:noFill/>
            </a:ln>
          </p:spPr>
        </p:pic>
        <p:pic>
          <p:nvPicPr>
            <p:cNvPr id="258" name="Google Shape;258;g1ec318c36c9_0_18"/>
            <p:cNvPicPr preferRelativeResize="0"/>
            <p:nvPr/>
          </p:nvPicPr>
          <p:blipFill>
            <a:blip r:embed="rId10">
              <a:alphaModFix/>
            </a:blip>
            <a:stretch>
              <a:fillRect/>
            </a:stretch>
          </p:blipFill>
          <p:spPr>
            <a:xfrm>
              <a:off x="6885450" y="2791350"/>
              <a:ext cx="615550" cy="544276"/>
            </a:xfrm>
            <a:prstGeom prst="rect">
              <a:avLst/>
            </a:prstGeom>
            <a:noFill/>
            <a:ln>
              <a:noFill/>
            </a:ln>
          </p:spPr>
        </p:pic>
        <p:pic>
          <p:nvPicPr>
            <p:cNvPr id="259" name="Google Shape;259;g1ec318c36c9_0_18"/>
            <p:cNvPicPr preferRelativeResize="0"/>
            <p:nvPr/>
          </p:nvPicPr>
          <p:blipFill>
            <a:blip r:embed="rId11">
              <a:alphaModFix/>
            </a:blip>
            <a:stretch>
              <a:fillRect/>
            </a:stretch>
          </p:blipFill>
          <p:spPr>
            <a:xfrm>
              <a:off x="6860800" y="3445050"/>
              <a:ext cx="615525" cy="544996"/>
            </a:xfrm>
            <a:prstGeom prst="rect">
              <a:avLst/>
            </a:prstGeom>
            <a:noFill/>
            <a:ln>
              <a:noFill/>
            </a:ln>
          </p:spPr>
        </p:pic>
        <p:pic>
          <p:nvPicPr>
            <p:cNvPr id="260" name="Google Shape;260;g1ec318c36c9_0_18"/>
            <p:cNvPicPr preferRelativeResize="0"/>
            <p:nvPr/>
          </p:nvPicPr>
          <p:blipFill>
            <a:blip r:embed="rId12">
              <a:alphaModFix/>
            </a:blip>
            <a:stretch>
              <a:fillRect/>
            </a:stretch>
          </p:blipFill>
          <p:spPr>
            <a:xfrm>
              <a:off x="6720875" y="4099475"/>
              <a:ext cx="615550" cy="537796"/>
            </a:xfrm>
            <a:prstGeom prst="rect">
              <a:avLst/>
            </a:prstGeom>
            <a:noFill/>
            <a:ln>
              <a:noFill/>
            </a:ln>
          </p:spPr>
        </p:pic>
        <p:pic>
          <p:nvPicPr>
            <p:cNvPr id="261" name="Google Shape;261;g1ec318c36c9_0_18"/>
            <p:cNvPicPr preferRelativeResize="0"/>
            <p:nvPr/>
          </p:nvPicPr>
          <p:blipFill>
            <a:blip r:embed="rId13">
              <a:alphaModFix/>
            </a:blip>
            <a:stretch>
              <a:fillRect/>
            </a:stretch>
          </p:blipFill>
          <p:spPr>
            <a:xfrm>
              <a:off x="6514588" y="4680450"/>
              <a:ext cx="615525" cy="544254"/>
            </a:xfrm>
            <a:prstGeom prst="rect">
              <a:avLst/>
            </a:prstGeom>
            <a:noFill/>
            <a:ln>
              <a:noFill/>
            </a:ln>
          </p:spPr>
        </p:pic>
        <p:pic>
          <p:nvPicPr>
            <p:cNvPr id="262" name="Google Shape;262;g1ec318c36c9_0_18"/>
            <p:cNvPicPr preferRelativeResize="0"/>
            <p:nvPr/>
          </p:nvPicPr>
          <p:blipFill>
            <a:blip r:embed="rId14">
              <a:alphaModFix/>
            </a:blip>
            <a:stretch>
              <a:fillRect/>
            </a:stretch>
          </p:blipFill>
          <p:spPr>
            <a:xfrm>
              <a:off x="6151500" y="5148500"/>
              <a:ext cx="615600" cy="543600"/>
            </a:xfrm>
            <a:prstGeom prst="rect">
              <a:avLst/>
            </a:prstGeom>
            <a:noFill/>
            <a:ln>
              <a:noFill/>
            </a:ln>
          </p:spPr>
        </p:pic>
        <p:pic>
          <p:nvPicPr>
            <p:cNvPr id="263" name="Google Shape;263;g1ec318c36c9_0_18"/>
            <p:cNvPicPr preferRelativeResize="0"/>
            <p:nvPr/>
          </p:nvPicPr>
          <p:blipFill>
            <a:blip r:embed="rId15">
              <a:alphaModFix/>
            </a:blip>
            <a:stretch>
              <a:fillRect/>
            </a:stretch>
          </p:blipFill>
          <p:spPr>
            <a:xfrm>
              <a:off x="5682763" y="5556750"/>
              <a:ext cx="551416" cy="537800"/>
            </a:xfrm>
            <a:prstGeom prst="rect">
              <a:avLst/>
            </a:prstGeom>
            <a:noFill/>
            <a:ln>
              <a:noFill/>
            </a:ln>
          </p:spPr>
        </p:pic>
        <p:pic>
          <p:nvPicPr>
            <p:cNvPr id="264" name="Google Shape;264;g1ec318c36c9_0_18"/>
            <p:cNvPicPr preferRelativeResize="0"/>
            <p:nvPr/>
          </p:nvPicPr>
          <p:blipFill>
            <a:blip r:embed="rId16">
              <a:alphaModFix/>
            </a:blip>
            <a:stretch>
              <a:fillRect/>
            </a:stretch>
          </p:blipFill>
          <p:spPr>
            <a:xfrm>
              <a:off x="5219270" y="5887445"/>
              <a:ext cx="551400" cy="518965"/>
            </a:xfrm>
            <a:prstGeom prst="rect">
              <a:avLst/>
            </a:prstGeom>
            <a:noFill/>
            <a:ln>
              <a:noFill/>
            </a:ln>
          </p:spPr>
        </p:pic>
        <p:pic>
          <p:nvPicPr>
            <p:cNvPr id="265" name="Google Shape;265;g1ec318c36c9_0_18"/>
            <p:cNvPicPr preferRelativeResize="0"/>
            <p:nvPr/>
          </p:nvPicPr>
          <p:blipFill>
            <a:blip r:embed="rId17">
              <a:alphaModFix/>
            </a:blip>
            <a:stretch>
              <a:fillRect/>
            </a:stretch>
          </p:blipFill>
          <p:spPr>
            <a:xfrm>
              <a:off x="4603675" y="6082888"/>
              <a:ext cx="615600" cy="550111"/>
            </a:xfrm>
            <a:prstGeom prst="rect">
              <a:avLst/>
            </a:prstGeom>
            <a:noFill/>
            <a:ln>
              <a:noFill/>
            </a:ln>
          </p:spPr>
        </p:pic>
        <p:pic>
          <p:nvPicPr>
            <p:cNvPr id="266" name="Google Shape;266;g1ec318c36c9_0_18"/>
            <p:cNvPicPr preferRelativeResize="0"/>
            <p:nvPr/>
          </p:nvPicPr>
          <p:blipFill>
            <a:blip r:embed="rId18">
              <a:alphaModFix/>
            </a:blip>
            <a:stretch>
              <a:fillRect/>
            </a:stretch>
          </p:blipFill>
          <p:spPr>
            <a:xfrm>
              <a:off x="3928297" y="6173875"/>
              <a:ext cx="615525" cy="607926"/>
            </a:xfrm>
            <a:prstGeom prst="rect">
              <a:avLst/>
            </a:prstGeom>
            <a:noFill/>
            <a:ln>
              <a:noFill/>
            </a:ln>
          </p:spPr>
        </p:pic>
        <p:pic>
          <p:nvPicPr>
            <p:cNvPr id="267" name="Google Shape;267;g1ec318c36c9_0_18"/>
            <p:cNvPicPr preferRelativeResize="0"/>
            <p:nvPr/>
          </p:nvPicPr>
          <p:blipFill>
            <a:blip r:embed="rId19">
              <a:alphaModFix/>
            </a:blip>
            <a:stretch>
              <a:fillRect/>
            </a:stretch>
          </p:blipFill>
          <p:spPr>
            <a:xfrm>
              <a:off x="3252850" y="6181300"/>
              <a:ext cx="615600" cy="593078"/>
            </a:xfrm>
            <a:prstGeom prst="rect">
              <a:avLst/>
            </a:prstGeom>
            <a:noFill/>
            <a:ln>
              <a:noFill/>
            </a:ln>
          </p:spPr>
        </p:pic>
        <p:pic>
          <p:nvPicPr>
            <p:cNvPr id="268" name="Google Shape;268;g1ec318c36c9_0_18"/>
            <p:cNvPicPr preferRelativeResize="0"/>
            <p:nvPr/>
          </p:nvPicPr>
          <p:blipFill>
            <a:blip r:embed="rId20">
              <a:alphaModFix/>
            </a:blip>
            <a:stretch>
              <a:fillRect/>
            </a:stretch>
          </p:blipFill>
          <p:spPr>
            <a:xfrm>
              <a:off x="2637247" y="6064638"/>
              <a:ext cx="615600" cy="586631"/>
            </a:xfrm>
            <a:prstGeom prst="rect">
              <a:avLst/>
            </a:prstGeom>
            <a:noFill/>
            <a:ln>
              <a:noFill/>
            </a:ln>
          </p:spPr>
        </p:pic>
        <p:pic>
          <p:nvPicPr>
            <p:cNvPr id="269" name="Google Shape;269;g1ec318c36c9_0_18"/>
            <p:cNvPicPr preferRelativeResize="0"/>
            <p:nvPr/>
          </p:nvPicPr>
          <p:blipFill>
            <a:blip r:embed="rId21">
              <a:alphaModFix/>
            </a:blip>
            <a:stretch>
              <a:fillRect/>
            </a:stretch>
          </p:blipFill>
          <p:spPr>
            <a:xfrm>
              <a:off x="2064875" y="5878000"/>
              <a:ext cx="615600" cy="537840"/>
            </a:xfrm>
            <a:prstGeom prst="rect">
              <a:avLst/>
            </a:prstGeom>
            <a:noFill/>
            <a:ln>
              <a:noFill/>
            </a:ln>
          </p:spPr>
        </p:pic>
        <p:pic>
          <p:nvPicPr>
            <p:cNvPr id="270" name="Google Shape;270;g1ec318c36c9_0_18"/>
            <p:cNvPicPr preferRelativeResize="0"/>
            <p:nvPr/>
          </p:nvPicPr>
          <p:blipFill>
            <a:blip r:embed="rId22">
              <a:alphaModFix/>
            </a:blip>
            <a:stretch>
              <a:fillRect/>
            </a:stretch>
          </p:blipFill>
          <p:spPr>
            <a:xfrm>
              <a:off x="1601675" y="5500026"/>
              <a:ext cx="615600" cy="544328"/>
            </a:xfrm>
            <a:prstGeom prst="rect">
              <a:avLst/>
            </a:prstGeom>
            <a:noFill/>
            <a:ln>
              <a:noFill/>
            </a:ln>
          </p:spPr>
        </p:pic>
        <p:pic>
          <p:nvPicPr>
            <p:cNvPr id="271" name="Google Shape;271;g1ec318c36c9_0_18"/>
            <p:cNvPicPr preferRelativeResize="0"/>
            <p:nvPr/>
          </p:nvPicPr>
          <p:blipFill>
            <a:blip r:embed="rId23">
              <a:alphaModFix/>
            </a:blip>
            <a:stretch>
              <a:fillRect/>
            </a:stretch>
          </p:blipFill>
          <p:spPr>
            <a:xfrm>
              <a:off x="1155038" y="5062188"/>
              <a:ext cx="615525" cy="544254"/>
            </a:xfrm>
            <a:prstGeom prst="rect">
              <a:avLst/>
            </a:prstGeom>
            <a:noFill/>
            <a:ln>
              <a:noFill/>
            </a:ln>
          </p:spPr>
        </p:pic>
        <p:pic>
          <p:nvPicPr>
            <p:cNvPr id="272" name="Google Shape;272;g1ec318c36c9_0_18"/>
            <p:cNvPicPr preferRelativeResize="0"/>
            <p:nvPr/>
          </p:nvPicPr>
          <p:blipFill>
            <a:blip r:embed="rId24">
              <a:alphaModFix/>
            </a:blip>
            <a:stretch>
              <a:fillRect/>
            </a:stretch>
          </p:blipFill>
          <p:spPr>
            <a:xfrm>
              <a:off x="850897" y="4561063"/>
              <a:ext cx="615600" cy="537840"/>
            </a:xfrm>
            <a:prstGeom prst="rect">
              <a:avLst/>
            </a:prstGeom>
            <a:noFill/>
            <a:ln>
              <a:noFill/>
            </a:ln>
          </p:spPr>
        </p:pic>
        <p:pic>
          <p:nvPicPr>
            <p:cNvPr id="273" name="Google Shape;273;g1ec318c36c9_0_18"/>
            <p:cNvPicPr preferRelativeResize="0"/>
            <p:nvPr/>
          </p:nvPicPr>
          <p:blipFill>
            <a:blip r:embed="rId25">
              <a:alphaModFix/>
            </a:blip>
            <a:stretch>
              <a:fillRect/>
            </a:stretch>
          </p:blipFill>
          <p:spPr>
            <a:xfrm>
              <a:off x="615684" y="3947088"/>
              <a:ext cx="615525" cy="537774"/>
            </a:xfrm>
            <a:prstGeom prst="rect">
              <a:avLst/>
            </a:prstGeom>
            <a:noFill/>
            <a:ln>
              <a:noFill/>
            </a:ln>
          </p:spPr>
        </p:pic>
        <p:pic>
          <p:nvPicPr>
            <p:cNvPr id="274" name="Google Shape;274;g1ec318c36c9_0_18"/>
            <p:cNvPicPr preferRelativeResize="0"/>
            <p:nvPr/>
          </p:nvPicPr>
          <p:blipFill>
            <a:blip r:embed="rId26">
              <a:alphaModFix/>
            </a:blip>
            <a:stretch>
              <a:fillRect/>
            </a:stretch>
          </p:blipFill>
          <p:spPr>
            <a:xfrm>
              <a:off x="530071" y="3341125"/>
              <a:ext cx="615525" cy="550044"/>
            </a:xfrm>
            <a:prstGeom prst="rect">
              <a:avLst/>
            </a:prstGeom>
            <a:noFill/>
            <a:ln>
              <a:noFill/>
            </a:ln>
          </p:spPr>
        </p:pic>
        <p:pic>
          <p:nvPicPr>
            <p:cNvPr id="275" name="Google Shape;275;g1ec318c36c9_0_18"/>
            <p:cNvPicPr preferRelativeResize="0"/>
            <p:nvPr/>
          </p:nvPicPr>
          <p:blipFill>
            <a:blip r:embed="rId27">
              <a:alphaModFix/>
            </a:blip>
            <a:stretch>
              <a:fillRect/>
            </a:stretch>
          </p:blipFill>
          <p:spPr>
            <a:xfrm>
              <a:off x="530071" y="2722221"/>
              <a:ext cx="615525" cy="544254"/>
            </a:xfrm>
            <a:prstGeom prst="rect">
              <a:avLst/>
            </a:prstGeom>
            <a:noFill/>
            <a:ln>
              <a:noFill/>
            </a:ln>
          </p:spPr>
        </p:pic>
        <p:pic>
          <p:nvPicPr>
            <p:cNvPr id="276" name="Google Shape;276;g1ec318c36c9_0_18"/>
            <p:cNvPicPr preferRelativeResize="0"/>
            <p:nvPr/>
          </p:nvPicPr>
          <p:blipFill>
            <a:blip r:embed="rId28">
              <a:alphaModFix/>
            </a:blip>
            <a:stretch>
              <a:fillRect/>
            </a:stretch>
          </p:blipFill>
          <p:spPr>
            <a:xfrm>
              <a:off x="691838" y="2097472"/>
              <a:ext cx="615600" cy="550111"/>
            </a:xfrm>
            <a:prstGeom prst="rect">
              <a:avLst/>
            </a:prstGeom>
            <a:noFill/>
            <a:ln>
              <a:noFill/>
            </a:ln>
          </p:spPr>
        </p:pic>
        <p:pic>
          <p:nvPicPr>
            <p:cNvPr id="277" name="Google Shape;277;g1ec318c36c9_0_18"/>
            <p:cNvPicPr preferRelativeResize="0"/>
            <p:nvPr/>
          </p:nvPicPr>
          <p:blipFill>
            <a:blip r:embed="rId28">
              <a:alphaModFix/>
            </a:blip>
            <a:stretch>
              <a:fillRect/>
            </a:stretch>
          </p:blipFill>
          <p:spPr>
            <a:xfrm>
              <a:off x="986075" y="1540372"/>
              <a:ext cx="615600" cy="550111"/>
            </a:xfrm>
            <a:prstGeom prst="rect">
              <a:avLst/>
            </a:prstGeom>
            <a:noFill/>
            <a:ln>
              <a:noFill/>
            </a:ln>
          </p:spPr>
        </p:pic>
        <p:pic>
          <p:nvPicPr>
            <p:cNvPr id="278" name="Google Shape;278;g1ec318c36c9_0_18"/>
            <p:cNvPicPr preferRelativeResize="0"/>
            <p:nvPr/>
          </p:nvPicPr>
          <p:blipFill>
            <a:blip r:embed="rId29">
              <a:alphaModFix/>
            </a:blip>
            <a:stretch>
              <a:fillRect/>
            </a:stretch>
          </p:blipFill>
          <p:spPr>
            <a:xfrm>
              <a:off x="1383600" y="983272"/>
              <a:ext cx="615600" cy="550111"/>
            </a:xfrm>
            <a:prstGeom prst="rect">
              <a:avLst/>
            </a:prstGeom>
            <a:noFill/>
            <a:ln>
              <a:noFill/>
            </a:ln>
          </p:spPr>
        </p:pic>
        <p:pic>
          <p:nvPicPr>
            <p:cNvPr id="279" name="Google Shape;279;g1ec318c36c9_0_18"/>
            <p:cNvPicPr preferRelativeResize="0"/>
            <p:nvPr/>
          </p:nvPicPr>
          <p:blipFill>
            <a:blip r:embed="rId30">
              <a:alphaModFix/>
            </a:blip>
            <a:stretch>
              <a:fillRect/>
            </a:stretch>
          </p:blipFill>
          <p:spPr>
            <a:xfrm>
              <a:off x="1846763" y="536087"/>
              <a:ext cx="615600" cy="543534"/>
            </a:xfrm>
            <a:prstGeom prst="rect">
              <a:avLst/>
            </a:prstGeom>
            <a:noFill/>
            <a:ln>
              <a:noFill/>
            </a:ln>
          </p:spPr>
        </p:pic>
        <p:pic>
          <p:nvPicPr>
            <p:cNvPr id="280" name="Google Shape;280;g1ec318c36c9_0_18"/>
            <p:cNvPicPr preferRelativeResize="0"/>
            <p:nvPr/>
          </p:nvPicPr>
          <p:blipFill>
            <a:blip r:embed="rId31">
              <a:alphaModFix/>
            </a:blip>
            <a:stretch>
              <a:fillRect/>
            </a:stretch>
          </p:blipFill>
          <p:spPr>
            <a:xfrm>
              <a:off x="2386162" y="221073"/>
              <a:ext cx="615600" cy="543590"/>
            </a:xfrm>
            <a:prstGeom prst="rect">
              <a:avLst/>
            </a:prstGeom>
            <a:noFill/>
            <a:ln>
              <a:noFill/>
            </a:ln>
          </p:spPr>
        </p:pic>
        <p:pic>
          <p:nvPicPr>
            <p:cNvPr id="281" name="Google Shape;281;g1ec318c36c9_0_18"/>
            <p:cNvPicPr preferRelativeResize="0"/>
            <p:nvPr/>
          </p:nvPicPr>
          <p:blipFill>
            <a:blip r:embed="rId32">
              <a:alphaModFix/>
            </a:blip>
            <a:stretch>
              <a:fillRect/>
            </a:stretch>
          </p:blipFill>
          <p:spPr>
            <a:xfrm>
              <a:off x="3001750" y="-76196"/>
              <a:ext cx="866700" cy="765261"/>
            </a:xfrm>
            <a:prstGeom prst="rect">
              <a:avLst/>
            </a:prstGeom>
            <a:noFill/>
            <a:ln>
              <a:noFill/>
            </a:ln>
          </p:spPr>
        </p:pic>
      </p:grpSp>
      <p:sp>
        <p:nvSpPr>
          <p:cNvPr id="282" name="Google Shape;282;g1ec318c36c9_0_18"/>
          <p:cNvSpPr txBox="1"/>
          <p:nvPr/>
        </p:nvSpPr>
        <p:spPr>
          <a:xfrm>
            <a:off x="6904595" y="4671326"/>
            <a:ext cx="1736700" cy="830956"/>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2400" dirty="0">
                <a:solidFill>
                  <a:schemeClr val="dk1"/>
                </a:solidFill>
                <a:highlight>
                  <a:schemeClr val="lt1"/>
                </a:highlight>
                <a:latin typeface="Arial" panose="020B0604020202020204" pitchFamily="34" charset="0"/>
                <a:cs typeface="Arial" panose="020B0604020202020204" pitchFamily="34" charset="0"/>
              </a:rPr>
              <a:t>Moon cycle template</a:t>
            </a:r>
            <a:endParaRPr sz="2400" dirty="0">
              <a:solidFill>
                <a:schemeClr val="dk1"/>
              </a:solidFill>
              <a:highlight>
                <a:schemeClr val="lt1"/>
              </a:highlight>
              <a:latin typeface="Arial" panose="020B0604020202020204" pitchFamily="34" charset="0"/>
              <a:cs typeface="Arial" panose="020B0604020202020204" pitchFamily="34" charset="0"/>
            </a:endParaRPr>
          </a:p>
        </p:txBody>
      </p:sp>
      <p:cxnSp>
        <p:nvCxnSpPr>
          <p:cNvPr id="283" name="Google Shape;283;g1ec318c36c9_0_18"/>
          <p:cNvCxnSpPr/>
          <p:nvPr/>
        </p:nvCxnSpPr>
        <p:spPr>
          <a:xfrm>
            <a:off x="3620208" y="3379774"/>
            <a:ext cx="2629800" cy="0"/>
          </a:xfrm>
          <a:prstGeom prst="straightConnector1">
            <a:avLst/>
          </a:prstGeom>
          <a:noFill/>
          <a:ln w="9525" cap="flat" cmpd="sng">
            <a:solidFill>
              <a:schemeClr val="dk2"/>
            </a:solidFill>
            <a:prstDash val="solid"/>
            <a:round/>
            <a:headEnd type="none" w="med" len="med"/>
            <a:tailEnd type="none" w="med" len="med"/>
          </a:ln>
        </p:spPr>
      </p:cxnSp>
      <p:sp>
        <p:nvSpPr>
          <p:cNvPr id="284" name="Google Shape;284;g1ec318c36c9_0_18"/>
          <p:cNvSpPr txBox="1"/>
          <p:nvPr/>
        </p:nvSpPr>
        <p:spPr>
          <a:xfrm>
            <a:off x="3527907" y="4715722"/>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Plate/card circle x 2</a:t>
            </a:r>
            <a:endParaRPr sz="2400" dirty="0">
              <a:latin typeface="Arial" panose="020B0604020202020204" pitchFamily="34" charset="0"/>
              <a:cs typeface="Arial" panose="020B0604020202020204" pitchFamily="34" charset="0"/>
            </a:endParaRPr>
          </a:p>
        </p:txBody>
      </p:sp>
      <p:sp>
        <p:nvSpPr>
          <p:cNvPr id="285" name="Google Shape;285;g1ec318c36c9_0_18"/>
          <p:cNvSpPr txBox="1"/>
          <p:nvPr/>
        </p:nvSpPr>
        <p:spPr>
          <a:xfrm>
            <a:off x="3435100" y="2979575"/>
            <a:ext cx="30000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23 cm</a:t>
            </a:r>
            <a:endParaRPr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6483E7A-E2C8-4DB4-FFEF-595382BBA3C9}"/>
              </a:ext>
            </a:extLst>
          </p:cNvPr>
          <p:cNvSpPr txBox="1"/>
          <p:nvPr/>
        </p:nvSpPr>
        <p:spPr>
          <a:xfrm>
            <a:off x="4605623" y="1014901"/>
            <a:ext cx="967315" cy="646331"/>
          </a:xfrm>
          <a:prstGeom prst="rect">
            <a:avLst/>
          </a:prstGeom>
          <a:noFill/>
        </p:spPr>
        <p:txBody>
          <a:bodyPr wrap="square">
            <a:spAutoFit/>
          </a:bodyPr>
          <a:lstStyle/>
          <a:p>
            <a:r>
              <a:rPr lang="en-GB" sz="3600" dirty="0">
                <a:latin typeface="Arial" panose="020B0604020202020204" pitchFamily="34" charset="0"/>
                <a:ea typeface="Calibri"/>
                <a:cs typeface="Arial" panose="020B0604020202020204" pitchFamily="34" charset="0"/>
                <a:sym typeface="Calibri"/>
              </a:rPr>
              <a:t>⚠ </a:t>
            </a:r>
            <a:endParaRPr lang="en-GB" sz="3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p9"/>
          <p:cNvSpPr txBox="1"/>
          <p:nvPr/>
        </p:nvSpPr>
        <p:spPr>
          <a:xfrm>
            <a:off x="236726" y="1702005"/>
            <a:ext cx="3525900" cy="3200836"/>
          </a:xfrm>
          <a:prstGeom prst="rect">
            <a:avLst/>
          </a:prstGeom>
          <a:noFill/>
          <a:ln>
            <a:noFill/>
          </a:ln>
        </p:spPr>
        <p:txBody>
          <a:bodyPr spcFirstLastPara="1" wrap="square" lIns="91425" tIns="45700" rIns="91425" bIns="45700" anchor="t" anchorCtr="0">
            <a:spAutoFit/>
          </a:bodyPr>
          <a:lstStyle>
            <a:defPPr>
              <a:defRPr lang="en-US"/>
            </a:defPPr>
            <a:lvl1pPr marR="0" lvl="0" indent="0">
              <a:lnSpc>
                <a:spcPct val="100000"/>
              </a:lnSpc>
              <a:spcBef>
                <a:spcPts val="0"/>
              </a:spcBef>
              <a:spcAft>
                <a:spcPts val="0"/>
              </a:spcAft>
              <a:buNone/>
              <a:defRPr sz="2400" b="1">
                <a:solidFill>
                  <a:schemeClr val="dk1"/>
                </a:solidFill>
                <a:latin typeface="Arial" panose="020B0604020202020204" pitchFamily="34" charset="0"/>
                <a:cs typeface="Arial" panose="020B0604020202020204" pitchFamily="34" charset="0"/>
              </a:defRPr>
            </a:lvl1pPr>
          </a:lstStyle>
          <a:p>
            <a:pPr marL="342900" indent="-342900">
              <a:spcAft>
                <a:spcPts val="1200"/>
              </a:spcAft>
              <a:buFont typeface="Arial" panose="020B0604020202020204" pitchFamily="34" charset="0"/>
              <a:buChar char="•"/>
            </a:pPr>
            <a:r>
              <a:rPr lang="en-GB" b="0" dirty="0"/>
              <a:t>Cut out and glue the moon cycle template to one of the card circles or plates. </a:t>
            </a:r>
            <a:endParaRPr b="0" dirty="0"/>
          </a:p>
          <a:p>
            <a:pPr marL="342900" indent="-342900">
              <a:buFont typeface="Arial" panose="020B0604020202020204" pitchFamily="34" charset="0"/>
              <a:buChar char="•"/>
            </a:pPr>
            <a:r>
              <a:rPr lang="en-GB" b="0" dirty="0"/>
              <a:t>This will go underneath the other circle/plate. </a:t>
            </a:r>
            <a:endParaRPr b="0" dirty="0"/>
          </a:p>
          <a:p>
            <a:pPr marL="342900" indent="-342900">
              <a:buFont typeface="Arial" panose="020B0604020202020204" pitchFamily="34" charset="0"/>
              <a:buChar char="•"/>
            </a:pPr>
            <a:endParaRPr b="0" dirty="0"/>
          </a:p>
        </p:txBody>
      </p:sp>
      <p:sp>
        <p:nvSpPr>
          <p:cNvPr id="293" name="Google Shape;293;p9"/>
          <p:cNvSpPr/>
          <p:nvPr/>
        </p:nvSpPr>
        <p:spPr>
          <a:xfrm>
            <a:off x="6343202" y="3326570"/>
            <a:ext cx="2629919" cy="2629919"/>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94" name="Google Shape;294;p9"/>
          <p:cNvSpPr txBox="1"/>
          <p:nvPr/>
        </p:nvSpPr>
        <p:spPr>
          <a:xfrm>
            <a:off x="181579" y="5496789"/>
            <a:ext cx="5255394"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rgbClr val="FF0000"/>
                </a:solidFill>
                <a:latin typeface="Arial" panose="020B0604020202020204" pitchFamily="34" charset="0"/>
                <a:ea typeface="Calibri"/>
                <a:cs typeface="Arial" panose="020B0604020202020204" pitchFamily="34" charset="0"/>
                <a:sym typeface="Calibri"/>
              </a:rPr>
              <a:t>⚠ Be careful when using the scissors</a:t>
            </a:r>
            <a:endParaRPr sz="2400" dirty="0">
              <a:solidFill>
                <a:schemeClr val="dk1"/>
              </a:solidFill>
              <a:latin typeface="Arial" panose="020B0604020202020204" pitchFamily="34" charset="0"/>
              <a:cs typeface="Arial" panose="020B0604020202020204" pitchFamily="34" charset="0"/>
            </a:endParaRPr>
          </a:p>
        </p:txBody>
      </p:sp>
      <p:pic>
        <p:nvPicPr>
          <p:cNvPr id="295" name="Google Shape;295;p9"/>
          <p:cNvPicPr preferRelativeResize="0"/>
          <p:nvPr/>
        </p:nvPicPr>
        <p:blipFill>
          <a:blip r:embed="rId3">
            <a:alphaModFix/>
          </a:blip>
          <a:stretch>
            <a:fillRect/>
          </a:stretch>
        </p:blipFill>
        <p:spPr>
          <a:xfrm>
            <a:off x="3905931" y="3192616"/>
            <a:ext cx="1353461" cy="1914301"/>
          </a:xfrm>
          <a:prstGeom prst="rect">
            <a:avLst/>
          </a:prstGeom>
          <a:noFill/>
          <a:ln>
            <a:noFill/>
          </a:ln>
        </p:spPr>
      </p:pic>
      <p:cxnSp>
        <p:nvCxnSpPr>
          <p:cNvPr id="296" name="Google Shape;296;p9"/>
          <p:cNvCxnSpPr>
            <a:cxnSpLocks/>
          </p:cNvCxnSpPr>
          <p:nvPr/>
        </p:nvCxnSpPr>
        <p:spPr>
          <a:xfrm>
            <a:off x="6370564" y="2511689"/>
            <a:ext cx="1315859" cy="2129840"/>
          </a:xfrm>
          <a:prstGeom prst="straightConnector1">
            <a:avLst/>
          </a:prstGeom>
          <a:noFill/>
          <a:ln w="38100" cap="flat" cmpd="sng">
            <a:solidFill>
              <a:schemeClr val="dk2"/>
            </a:solidFill>
            <a:prstDash val="solid"/>
            <a:round/>
            <a:headEnd type="none" w="med" len="med"/>
            <a:tailEnd type="triangle" w="med" len="med"/>
          </a:ln>
        </p:spPr>
      </p:cxnSp>
      <p:pic>
        <p:nvPicPr>
          <p:cNvPr id="297" name="Google Shape;297;p9"/>
          <p:cNvPicPr preferRelativeResize="0"/>
          <p:nvPr/>
        </p:nvPicPr>
        <p:blipFill>
          <a:blip r:embed="rId4">
            <a:alphaModFix/>
          </a:blip>
          <a:stretch>
            <a:fillRect/>
          </a:stretch>
        </p:blipFill>
        <p:spPr>
          <a:xfrm rot="10800000">
            <a:off x="8166746" y="2426835"/>
            <a:ext cx="731824" cy="731824"/>
          </a:xfrm>
          <a:prstGeom prst="rect">
            <a:avLst/>
          </a:prstGeom>
          <a:noFill/>
          <a:ln>
            <a:noFill/>
          </a:ln>
        </p:spPr>
      </p:pic>
      <p:grpSp>
        <p:nvGrpSpPr>
          <p:cNvPr id="3" name="Group 2">
            <a:extLst>
              <a:ext uri="{FF2B5EF4-FFF2-40B4-BE49-F238E27FC236}">
                <a16:creationId xmlns:a16="http://schemas.microsoft.com/office/drawing/2014/main" id="{15018286-594A-32A7-7289-1988C429E783}"/>
              </a:ext>
            </a:extLst>
          </p:cNvPr>
          <p:cNvGrpSpPr/>
          <p:nvPr/>
        </p:nvGrpSpPr>
        <p:grpSpPr>
          <a:xfrm>
            <a:off x="5056292" y="1191222"/>
            <a:ext cx="2630131" cy="2588887"/>
            <a:chOff x="5724491" y="945504"/>
            <a:chExt cx="2630131" cy="2588887"/>
          </a:xfrm>
        </p:grpSpPr>
        <p:pic>
          <p:nvPicPr>
            <p:cNvPr id="298" name="Google Shape;298;p9"/>
            <p:cNvPicPr preferRelativeResize="0"/>
            <p:nvPr/>
          </p:nvPicPr>
          <p:blipFill>
            <a:blip r:embed="rId5">
              <a:alphaModFix/>
            </a:blip>
            <a:stretch>
              <a:fillRect/>
            </a:stretch>
          </p:blipFill>
          <p:spPr>
            <a:xfrm>
              <a:off x="6988007" y="945504"/>
              <a:ext cx="232247" cy="207807"/>
            </a:xfrm>
            <a:prstGeom prst="rect">
              <a:avLst/>
            </a:prstGeom>
            <a:noFill/>
            <a:ln>
              <a:noFill/>
            </a:ln>
          </p:spPr>
        </p:pic>
        <p:pic>
          <p:nvPicPr>
            <p:cNvPr id="299" name="Google Shape;299;p9"/>
            <p:cNvPicPr preferRelativeResize="0"/>
            <p:nvPr/>
          </p:nvPicPr>
          <p:blipFill>
            <a:blip r:embed="rId6">
              <a:alphaModFix/>
            </a:blip>
            <a:stretch>
              <a:fillRect/>
            </a:stretch>
          </p:blipFill>
          <p:spPr>
            <a:xfrm>
              <a:off x="7220756" y="998821"/>
              <a:ext cx="232255" cy="207807"/>
            </a:xfrm>
            <a:prstGeom prst="rect">
              <a:avLst/>
            </a:prstGeom>
            <a:noFill/>
            <a:ln>
              <a:noFill/>
            </a:ln>
          </p:spPr>
        </p:pic>
        <p:pic>
          <p:nvPicPr>
            <p:cNvPr id="300" name="Google Shape;300;p9"/>
            <p:cNvPicPr preferRelativeResize="0"/>
            <p:nvPr/>
          </p:nvPicPr>
          <p:blipFill>
            <a:blip r:embed="rId7">
              <a:alphaModFix/>
            </a:blip>
            <a:stretch>
              <a:fillRect/>
            </a:stretch>
          </p:blipFill>
          <p:spPr>
            <a:xfrm>
              <a:off x="7453008" y="1074484"/>
              <a:ext cx="232247" cy="207800"/>
            </a:xfrm>
            <a:prstGeom prst="rect">
              <a:avLst/>
            </a:prstGeom>
            <a:noFill/>
            <a:ln>
              <a:noFill/>
            </a:ln>
          </p:spPr>
        </p:pic>
        <p:pic>
          <p:nvPicPr>
            <p:cNvPr id="301" name="Google Shape;301;p9"/>
            <p:cNvPicPr preferRelativeResize="0"/>
            <p:nvPr/>
          </p:nvPicPr>
          <p:blipFill>
            <a:blip r:embed="rId8">
              <a:alphaModFix/>
            </a:blip>
            <a:stretch>
              <a:fillRect/>
            </a:stretch>
          </p:blipFill>
          <p:spPr>
            <a:xfrm>
              <a:off x="7689707" y="1205271"/>
              <a:ext cx="232247" cy="207800"/>
            </a:xfrm>
            <a:prstGeom prst="rect">
              <a:avLst/>
            </a:prstGeom>
            <a:noFill/>
            <a:ln>
              <a:noFill/>
            </a:ln>
          </p:spPr>
        </p:pic>
        <p:pic>
          <p:nvPicPr>
            <p:cNvPr id="302" name="Google Shape;302;p9"/>
            <p:cNvPicPr preferRelativeResize="0"/>
            <p:nvPr/>
          </p:nvPicPr>
          <p:blipFill>
            <a:blip r:embed="rId9">
              <a:alphaModFix/>
            </a:blip>
            <a:stretch>
              <a:fillRect/>
            </a:stretch>
          </p:blipFill>
          <p:spPr>
            <a:xfrm>
              <a:off x="7845466" y="1385030"/>
              <a:ext cx="232247" cy="207800"/>
            </a:xfrm>
            <a:prstGeom prst="rect">
              <a:avLst/>
            </a:prstGeom>
            <a:noFill/>
            <a:ln>
              <a:noFill/>
            </a:ln>
          </p:spPr>
        </p:pic>
        <p:pic>
          <p:nvPicPr>
            <p:cNvPr id="303" name="Google Shape;303;p9"/>
            <p:cNvPicPr preferRelativeResize="0"/>
            <p:nvPr/>
          </p:nvPicPr>
          <p:blipFill>
            <a:blip r:embed="rId10">
              <a:alphaModFix/>
            </a:blip>
            <a:stretch>
              <a:fillRect/>
            </a:stretch>
          </p:blipFill>
          <p:spPr>
            <a:xfrm>
              <a:off x="7982444" y="1592833"/>
              <a:ext cx="232247" cy="202911"/>
            </a:xfrm>
            <a:prstGeom prst="rect">
              <a:avLst/>
            </a:prstGeom>
            <a:noFill/>
            <a:ln>
              <a:noFill/>
            </a:ln>
          </p:spPr>
        </p:pic>
        <p:pic>
          <p:nvPicPr>
            <p:cNvPr id="304" name="Google Shape;304;p9"/>
            <p:cNvPicPr preferRelativeResize="0"/>
            <p:nvPr/>
          </p:nvPicPr>
          <p:blipFill>
            <a:blip r:embed="rId11">
              <a:alphaModFix/>
            </a:blip>
            <a:stretch>
              <a:fillRect/>
            </a:stretch>
          </p:blipFill>
          <p:spPr>
            <a:xfrm>
              <a:off x="8081245" y="1809592"/>
              <a:ext cx="232247" cy="205355"/>
            </a:xfrm>
            <a:prstGeom prst="rect">
              <a:avLst/>
            </a:prstGeom>
            <a:noFill/>
            <a:ln>
              <a:noFill/>
            </a:ln>
          </p:spPr>
        </p:pic>
        <p:pic>
          <p:nvPicPr>
            <p:cNvPr id="305" name="Google Shape;305;p9"/>
            <p:cNvPicPr preferRelativeResize="0"/>
            <p:nvPr/>
          </p:nvPicPr>
          <p:blipFill>
            <a:blip r:embed="rId12">
              <a:alphaModFix/>
            </a:blip>
            <a:stretch>
              <a:fillRect/>
            </a:stretch>
          </p:blipFill>
          <p:spPr>
            <a:xfrm>
              <a:off x="8122375" y="2028794"/>
              <a:ext cx="232247" cy="205355"/>
            </a:xfrm>
            <a:prstGeom prst="rect">
              <a:avLst/>
            </a:prstGeom>
            <a:noFill/>
            <a:ln>
              <a:noFill/>
            </a:ln>
          </p:spPr>
        </p:pic>
        <p:pic>
          <p:nvPicPr>
            <p:cNvPr id="306" name="Google Shape;306;p9"/>
            <p:cNvPicPr preferRelativeResize="0"/>
            <p:nvPr/>
          </p:nvPicPr>
          <p:blipFill>
            <a:blip r:embed="rId13">
              <a:alphaModFix/>
            </a:blip>
            <a:stretch>
              <a:fillRect/>
            </a:stretch>
          </p:blipFill>
          <p:spPr>
            <a:xfrm>
              <a:off x="8113075" y="2275435"/>
              <a:ext cx="232237" cy="205627"/>
            </a:xfrm>
            <a:prstGeom prst="rect">
              <a:avLst/>
            </a:prstGeom>
            <a:noFill/>
            <a:ln>
              <a:noFill/>
            </a:ln>
          </p:spPr>
        </p:pic>
        <p:pic>
          <p:nvPicPr>
            <p:cNvPr id="307" name="Google Shape;307;p9"/>
            <p:cNvPicPr preferRelativeResize="0"/>
            <p:nvPr/>
          </p:nvPicPr>
          <p:blipFill>
            <a:blip r:embed="rId14">
              <a:alphaModFix/>
            </a:blip>
            <a:stretch>
              <a:fillRect/>
            </a:stretch>
          </p:blipFill>
          <p:spPr>
            <a:xfrm>
              <a:off x="8060281" y="2522349"/>
              <a:ext cx="232247" cy="202911"/>
            </a:xfrm>
            <a:prstGeom prst="rect">
              <a:avLst/>
            </a:prstGeom>
            <a:noFill/>
            <a:ln>
              <a:noFill/>
            </a:ln>
          </p:spPr>
        </p:pic>
        <p:pic>
          <p:nvPicPr>
            <p:cNvPr id="308" name="Google Shape;308;p9"/>
            <p:cNvPicPr preferRelativeResize="0"/>
            <p:nvPr/>
          </p:nvPicPr>
          <p:blipFill>
            <a:blip r:embed="rId15">
              <a:alphaModFix/>
            </a:blip>
            <a:stretch>
              <a:fillRect/>
            </a:stretch>
          </p:blipFill>
          <p:spPr>
            <a:xfrm>
              <a:off x="7982449" y="2741551"/>
              <a:ext cx="232237" cy="205347"/>
            </a:xfrm>
            <a:prstGeom prst="rect">
              <a:avLst/>
            </a:prstGeom>
            <a:noFill/>
            <a:ln>
              <a:noFill/>
            </a:ln>
          </p:spPr>
        </p:pic>
        <p:pic>
          <p:nvPicPr>
            <p:cNvPr id="309" name="Google Shape;309;p9"/>
            <p:cNvPicPr preferRelativeResize="0"/>
            <p:nvPr/>
          </p:nvPicPr>
          <p:blipFill>
            <a:blip r:embed="rId16">
              <a:alphaModFix/>
            </a:blip>
            <a:stretch>
              <a:fillRect/>
            </a:stretch>
          </p:blipFill>
          <p:spPr>
            <a:xfrm>
              <a:off x="7845456" y="2918147"/>
              <a:ext cx="232266" cy="205100"/>
            </a:xfrm>
            <a:prstGeom prst="rect">
              <a:avLst/>
            </a:prstGeom>
            <a:noFill/>
            <a:ln>
              <a:noFill/>
            </a:ln>
          </p:spPr>
        </p:pic>
        <p:pic>
          <p:nvPicPr>
            <p:cNvPr id="310" name="Google Shape;310;p9"/>
            <p:cNvPicPr preferRelativeResize="0"/>
            <p:nvPr/>
          </p:nvPicPr>
          <p:blipFill>
            <a:blip r:embed="rId17">
              <a:alphaModFix/>
            </a:blip>
            <a:stretch>
              <a:fillRect/>
            </a:stretch>
          </p:blipFill>
          <p:spPr>
            <a:xfrm>
              <a:off x="7668601" y="3072179"/>
              <a:ext cx="208050" cy="202912"/>
            </a:xfrm>
            <a:prstGeom prst="rect">
              <a:avLst/>
            </a:prstGeom>
            <a:noFill/>
            <a:ln>
              <a:noFill/>
            </a:ln>
          </p:spPr>
        </p:pic>
        <p:pic>
          <p:nvPicPr>
            <p:cNvPr id="311" name="Google Shape;311;p9"/>
            <p:cNvPicPr preferRelativeResize="0"/>
            <p:nvPr/>
          </p:nvPicPr>
          <p:blipFill>
            <a:blip r:embed="rId18">
              <a:alphaModFix/>
            </a:blip>
            <a:stretch>
              <a:fillRect/>
            </a:stretch>
          </p:blipFill>
          <p:spPr>
            <a:xfrm>
              <a:off x="7493726" y="3196951"/>
              <a:ext cx="208043" cy="195805"/>
            </a:xfrm>
            <a:prstGeom prst="rect">
              <a:avLst/>
            </a:prstGeom>
            <a:noFill/>
            <a:ln>
              <a:noFill/>
            </a:ln>
          </p:spPr>
        </p:pic>
        <p:pic>
          <p:nvPicPr>
            <p:cNvPr id="312" name="Google Shape;312;p9"/>
            <p:cNvPicPr preferRelativeResize="0"/>
            <p:nvPr/>
          </p:nvPicPr>
          <p:blipFill>
            <a:blip r:embed="rId19">
              <a:alphaModFix/>
            </a:blip>
            <a:stretch>
              <a:fillRect/>
            </a:stretch>
          </p:blipFill>
          <p:spPr>
            <a:xfrm>
              <a:off x="7261462" y="3270691"/>
              <a:ext cx="232266" cy="207557"/>
            </a:xfrm>
            <a:prstGeom prst="rect">
              <a:avLst/>
            </a:prstGeom>
            <a:noFill/>
            <a:ln>
              <a:noFill/>
            </a:ln>
          </p:spPr>
        </p:pic>
        <p:pic>
          <p:nvPicPr>
            <p:cNvPr id="313" name="Google Shape;313;p9"/>
            <p:cNvPicPr preferRelativeResize="0"/>
            <p:nvPr/>
          </p:nvPicPr>
          <p:blipFill>
            <a:blip r:embed="rId20">
              <a:alphaModFix/>
            </a:blip>
            <a:stretch>
              <a:fillRect/>
            </a:stretch>
          </p:blipFill>
          <p:spPr>
            <a:xfrm>
              <a:off x="7006642" y="3305021"/>
              <a:ext cx="232238" cy="229370"/>
            </a:xfrm>
            <a:prstGeom prst="rect">
              <a:avLst/>
            </a:prstGeom>
            <a:noFill/>
            <a:ln>
              <a:noFill/>
            </a:ln>
          </p:spPr>
        </p:pic>
        <p:pic>
          <p:nvPicPr>
            <p:cNvPr id="314" name="Google Shape;314;p9"/>
            <p:cNvPicPr preferRelativeResize="0"/>
            <p:nvPr/>
          </p:nvPicPr>
          <p:blipFill>
            <a:blip r:embed="rId21">
              <a:alphaModFix/>
            </a:blip>
            <a:stretch>
              <a:fillRect/>
            </a:stretch>
          </p:blipFill>
          <p:spPr>
            <a:xfrm>
              <a:off x="6751795" y="3307822"/>
              <a:ext cx="232266" cy="223768"/>
            </a:xfrm>
            <a:prstGeom prst="rect">
              <a:avLst/>
            </a:prstGeom>
            <a:noFill/>
            <a:ln>
              <a:noFill/>
            </a:ln>
          </p:spPr>
        </p:pic>
        <p:pic>
          <p:nvPicPr>
            <p:cNvPr id="315" name="Google Shape;315;p9"/>
            <p:cNvPicPr preferRelativeResize="0"/>
            <p:nvPr/>
          </p:nvPicPr>
          <p:blipFill>
            <a:blip r:embed="rId22">
              <a:alphaModFix/>
            </a:blip>
            <a:stretch>
              <a:fillRect/>
            </a:stretch>
          </p:blipFill>
          <p:spPr>
            <a:xfrm>
              <a:off x="6519529" y="3263805"/>
              <a:ext cx="232266" cy="221336"/>
            </a:xfrm>
            <a:prstGeom prst="rect">
              <a:avLst/>
            </a:prstGeom>
            <a:noFill/>
            <a:ln>
              <a:noFill/>
            </a:ln>
          </p:spPr>
        </p:pic>
        <p:pic>
          <p:nvPicPr>
            <p:cNvPr id="316" name="Google Shape;316;p9"/>
            <p:cNvPicPr preferRelativeResize="0"/>
            <p:nvPr/>
          </p:nvPicPr>
          <p:blipFill>
            <a:blip r:embed="rId23">
              <a:alphaModFix/>
            </a:blip>
            <a:stretch>
              <a:fillRect/>
            </a:stretch>
          </p:blipFill>
          <p:spPr>
            <a:xfrm>
              <a:off x="6303573" y="3193387"/>
              <a:ext cx="232266" cy="202927"/>
            </a:xfrm>
            <a:prstGeom prst="rect">
              <a:avLst/>
            </a:prstGeom>
            <a:noFill/>
            <a:ln>
              <a:noFill/>
            </a:ln>
          </p:spPr>
        </p:pic>
        <p:pic>
          <p:nvPicPr>
            <p:cNvPr id="317" name="Google Shape;317;p9"/>
            <p:cNvPicPr preferRelativeResize="0"/>
            <p:nvPr/>
          </p:nvPicPr>
          <p:blipFill>
            <a:blip r:embed="rId24">
              <a:alphaModFix/>
            </a:blip>
            <a:stretch>
              <a:fillRect/>
            </a:stretch>
          </p:blipFill>
          <p:spPr>
            <a:xfrm>
              <a:off x="6128807" y="3050777"/>
              <a:ext cx="232266" cy="205375"/>
            </a:xfrm>
            <a:prstGeom prst="rect">
              <a:avLst/>
            </a:prstGeom>
            <a:noFill/>
            <a:ln>
              <a:noFill/>
            </a:ln>
          </p:spPr>
        </p:pic>
        <p:pic>
          <p:nvPicPr>
            <p:cNvPr id="318" name="Google Shape;318;p9"/>
            <p:cNvPicPr preferRelativeResize="0"/>
            <p:nvPr/>
          </p:nvPicPr>
          <p:blipFill>
            <a:blip r:embed="rId25">
              <a:alphaModFix/>
            </a:blip>
            <a:stretch>
              <a:fillRect/>
            </a:stretch>
          </p:blipFill>
          <p:spPr>
            <a:xfrm>
              <a:off x="5960291" y="2885581"/>
              <a:ext cx="232237" cy="205347"/>
            </a:xfrm>
            <a:prstGeom prst="rect">
              <a:avLst/>
            </a:prstGeom>
            <a:noFill/>
            <a:ln>
              <a:noFill/>
            </a:ln>
          </p:spPr>
        </p:pic>
        <p:pic>
          <p:nvPicPr>
            <p:cNvPr id="319" name="Google Shape;319;p9"/>
            <p:cNvPicPr preferRelativeResize="0"/>
            <p:nvPr/>
          </p:nvPicPr>
          <p:blipFill>
            <a:blip r:embed="rId26">
              <a:alphaModFix/>
            </a:blip>
            <a:stretch>
              <a:fillRect/>
            </a:stretch>
          </p:blipFill>
          <p:spPr>
            <a:xfrm>
              <a:off x="5845539" y="2696506"/>
              <a:ext cx="232266" cy="202927"/>
            </a:xfrm>
            <a:prstGeom prst="rect">
              <a:avLst/>
            </a:prstGeom>
            <a:noFill/>
            <a:ln>
              <a:noFill/>
            </a:ln>
          </p:spPr>
        </p:pic>
        <p:pic>
          <p:nvPicPr>
            <p:cNvPr id="320" name="Google Shape;320;p9"/>
            <p:cNvPicPr preferRelativeResize="0"/>
            <p:nvPr/>
          </p:nvPicPr>
          <p:blipFill>
            <a:blip r:embed="rId27">
              <a:alphaModFix/>
            </a:blip>
            <a:stretch>
              <a:fillRect/>
            </a:stretch>
          </p:blipFill>
          <p:spPr>
            <a:xfrm>
              <a:off x="5756793" y="2464854"/>
              <a:ext cx="232237" cy="202902"/>
            </a:xfrm>
            <a:prstGeom prst="rect">
              <a:avLst/>
            </a:prstGeom>
            <a:noFill/>
            <a:ln>
              <a:noFill/>
            </a:ln>
          </p:spPr>
        </p:pic>
        <p:pic>
          <p:nvPicPr>
            <p:cNvPr id="321" name="Google Shape;321;p9"/>
            <p:cNvPicPr preferRelativeResize="0"/>
            <p:nvPr/>
          </p:nvPicPr>
          <p:blipFill>
            <a:blip r:embed="rId28">
              <a:alphaModFix/>
            </a:blip>
            <a:stretch>
              <a:fillRect/>
            </a:stretch>
          </p:blipFill>
          <p:spPr>
            <a:xfrm>
              <a:off x="5724491" y="2236224"/>
              <a:ext cx="232238" cy="207531"/>
            </a:xfrm>
            <a:prstGeom prst="rect">
              <a:avLst/>
            </a:prstGeom>
            <a:noFill/>
            <a:ln>
              <a:noFill/>
            </a:ln>
          </p:spPr>
        </p:pic>
        <p:pic>
          <p:nvPicPr>
            <p:cNvPr id="322" name="Google Shape;322;p9"/>
            <p:cNvPicPr preferRelativeResize="0"/>
            <p:nvPr/>
          </p:nvPicPr>
          <p:blipFill>
            <a:blip r:embed="rId29">
              <a:alphaModFix/>
            </a:blip>
            <a:stretch>
              <a:fillRect/>
            </a:stretch>
          </p:blipFill>
          <p:spPr>
            <a:xfrm>
              <a:off x="5724491" y="2002711"/>
              <a:ext cx="232237" cy="205347"/>
            </a:xfrm>
            <a:prstGeom prst="rect">
              <a:avLst/>
            </a:prstGeom>
            <a:noFill/>
            <a:ln>
              <a:noFill/>
            </a:ln>
          </p:spPr>
        </p:pic>
        <p:pic>
          <p:nvPicPr>
            <p:cNvPr id="323" name="Google Shape;323;p9"/>
            <p:cNvPicPr preferRelativeResize="0"/>
            <p:nvPr/>
          </p:nvPicPr>
          <p:blipFill>
            <a:blip r:embed="rId30">
              <a:alphaModFix/>
            </a:blip>
            <a:stretch>
              <a:fillRect/>
            </a:stretch>
          </p:blipFill>
          <p:spPr>
            <a:xfrm>
              <a:off x="5785525" y="1766994"/>
              <a:ext cx="232266" cy="207557"/>
            </a:xfrm>
            <a:prstGeom prst="rect">
              <a:avLst/>
            </a:prstGeom>
            <a:noFill/>
            <a:ln>
              <a:noFill/>
            </a:ln>
          </p:spPr>
        </p:pic>
        <p:pic>
          <p:nvPicPr>
            <p:cNvPr id="324" name="Google Shape;324;p9"/>
            <p:cNvPicPr preferRelativeResize="0"/>
            <p:nvPr/>
          </p:nvPicPr>
          <p:blipFill>
            <a:blip r:embed="rId30">
              <a:alphaModFix/>
            </a:blip>
            <a:stretch>
              <a:fillRect/>
            </a:stretch>
          </p:blipFill>
          <p:spPr>
            <a:xfrm>
              <a:off x="5896541" y="1556800"/>
              <a:ext cx="232266" cy="207557"/>
            </a:xfrm>
            <a:prstGeom prst="rect">
              <a:avLst/>
            </a:prstGeom>
            <a:noFill/>
            <a:ln>
              <a:noFill/>
            </a:ln>
          </p:spPr>
        </p:pic>
        <p:pic>
          <p:nvPicPr>
            <p:cNvPr id="325" name="Google Shape;325;p9"/>
            <p:cNvPicPr preferRelativeResize="0"/>
            <p:nvPr/>
          </p:nvPicPr>
          <p:blipFill>
            <a:blip r:embed="rId31">
              <a:alphaModFix/>
            </a:blip>
            <a:stretch>
              <a:fillRect/>
            </a:stretch>
          </p:blipFill>
          <p:spPr>
            <a:xfrm>
              <a:off x="6046527" y="1346606"/>
              <a:ext cx="232266" cy="207557"/>
            </a:xfrm>
            <a:prstGeom prst="rect">
              <a:avLst/>
            </a:prstGeom>
            <a:noFill/>
            <a:ln>
              <a:noFill/>
            </a:ln>
          </p:spPr>
        </p:pic>
        <p:pic>
          <p:nvPicPr>
            <p:cNvPr id="326" name="Google Shape;326;p9"/>
            <p:cNvPicPr preferRelativeResize="0"/>
            <p:nvPr/>
          </p:nvPicPr>
          <p:blipFill>
            <a:blip r:embed="rId32">
              <a:alphaModFix/>
            </a:blip>
            <a:stretch>
              <a:fillRect/>
            </a:stretch>
          </p:blipFill>
          <p:spPr>
            <a:xfrm>
              <a:off x="6221279" y="1177883"/>
              <a:ext cx="232266" cy="205076"/>
            </a:xfrm>
            <a:prstGeom prst="rect">
              <a:avLst/>
            </a:prstGeom>
            <a:noFill/>
            <a:ln>
              <a:noFill/>
            </a:ln>
          </p:spPr>
        </p:pic>
        <p:pic>
          <p:nvPicPr>
            <p:cNvPr id="327" name="Google Shape;327;p9"/>
            <p:cNvPicPr preferRelativeResize="0"/>
            <p:nvPr/>
          </p:nvPicPr>
          <p:blipFill>
            <a:blip r:embed="rId33">
              <a:alphaModFix/>
            </a:blip>
            <a:stretch>
              <a:fillRect/>
            </a:stretch>
          </p:blipFill>
          <p:spPr>
            <a:xfrm>
              <a:off x="6424794" y="1059028"/>
              <a:ext cx="232266" cy="205097"/>
            </a:xfrm>
            <a:prstGeom prst="rect">
              <a:avLst/>
            </a:prstGeom>
            <a:noFill/>
            <a:ln>
              <a:noFill/>
            </a:ln>
          </p:spPr>
        </p:pic>
        <p:pic>
          <p:nvPicPr>
            <p:cNvPr id="328" name="Google Shape;328;p9"/>
            <p:cNvPicPr preferRelativeResize="0"/>
            <p:nvPr/>
          </p:nvPicPr>
          <p:blipFill>
            <a:blip r:embed="rId34">
              <a:alphaModFix/>
            </a:blip>
            <a:stretch>
              <a:fillRect/>
            </a:stretch>
          </p:blipFill>
          <p:spPr>
            <a:xfrm>
              <a:off x="6657055" y="946869"/>
              <a:ext cx="327006" cy="288733"/>
            </a:xfrm>
            <a:prstGeom prst="rect">
              <a:avLst/>
            </a:prstGeom>
            <a:noFill/>
            <a:ln>
              <a:noFill/>
            </a:ln>
          </p:spPr>
        </p:pic>
      </p:grpSp>
      <p:sp>
        <p:nvSpPr>
          <p:cNvPr id="2" name="Google Shape;246;g1ec318c36c9_0_18">
            <a:extLst>
              <a:ext uri="{FF2B5EF4-FFF2-40B4-BE49-F238E27FC236}">
                <a16:creationId xmlns:a16="http://schemas.microsoft.com/office/drawing/2014/main" id="{92930D9D-BC41-A33B-7D35-3CA5E8999A18}"/>
              </a:ext>
            </a:extLst>
          </p:cNvPr>
          <p:cNvSpPr txBox="1"/>
          <p:nvPr/>
        </p:nvSpPr>
        <p:spPr>
          <a:xfrm>
            <a:off x="97800" y="957607"/>
            <a:ext cx="8886223"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dirty="0">
                <a:solidFill>
                  <a:schemeClr val="dk1"/>
                </a:solidFill>
                <a:latin typeface="Arial" panose="020B0604020202020204" pitchFamily="34" charset="0"/>
                <a:cs typeface="Arial" panose="020B0604020202020204" pitchFamily="34" charset="0"/>
              </a:rPr>
              <a:t>Instructions – Step 2</a:t>
            </a:r>
            <a:endParaRPr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8419DB1-92C2-22D1-B3D4-11F3461E7E80}"/>
              </a:ext>
            </a:extLst>
          </p:cNvPr>
          <p:cNvSpPr txBox="1"/>
          <p:nvPr/>
        </p:nvSpPr>
        <p:spPr>
          <a:xfrm>
            <a:off x="4712206" y="1013787"/>
            <a:ext cx="967315" cy="646331"/>
          </a:xfrm>
          <a:prstGeom prst="rect">
            <a:avLst/>
          </a:prstGeom>
          <a:noFill/>
        </p:spPr>
        <p:txBody>
          <a:bodyPr wrap="square">
            <a:spAutoFit/>
          </a:bodyPr>
          <a:lstStyle/>
          <a:p>
            <a:r>
              <a:rPr lang="en-GB" sz="3600" dirty="0">
                <a:latin typeface="Arial" panose="020B0604020202020204" pitchFamily="34" charset="0"/>
                <a:ea typeface="Calibri"/>
                <a:cs typeface="Arial" panose="020B0604020202020204" pitchFamily="34" charset="0"/>
                <a:sym typeface="Calibri"/>
              </a:rPr>
              <a:t>⚠ </a:t>
            </a:r>
            <a:endParaRPr lang="en-GB" sz="3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5" name="Google Shape;335;g29f2d25c8e0_0_6"/>
          <p:cNvSpPr txBox="1"/>
          <p:nvPr/>
        </p:nvSpPr>
        <p:spPr>
          <a:xfrm>
            <a:off x="161928" y="2094783"/>
            <a:ext cx="3525900" cy="344705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1200"/>
              </a:spcAft>
              <a:buFont typeface="Arial" panose="020B0604020202020204" pitchFamily="34" charset="0"/>
              <a:buChar char="•"/>
            </a:pPr>
            <a:r>
              <a:rPr lang="en-GB" sz="2200" dirty="0">
                <a:solidFill>
                  <a:schemeClr val="dk1"/>
                </a:solidFill>
                <a:highlight>
                  <a:schemeClr val="lt1"/>
                </a:highlight>
                <a:latin typeface="Arial" panose="020B0604020202020204" pitchFamily="34" charset="0"/>
                <a:cs typeface="Arial" panose="020B0604020202020204" pitchFamily="34" charset="0"/>
              </a:rPr>
              <a:t>On the second card circle or plate a hole needs to be cut out in line with one of the moon images on the first plate. </a:t>
            </a:r>
            <a:endParaRPr sz="2200" dirty="0">
              <a:solidFill>
                <a:schemeClr val="dk1"/>
              </a:solidFill>
              <a:highlight>
                <a:schemeClr val="lt1"/>
              </a:highlight>
              <a:latin typeface="Arial" panose="020B0604020202020204" pitchFamily="34" charset="0"/>
              <a:cs typeface="Arial" panose="020B0604020202020204" pitchFamily="34" charset="0"/>
            </a:endParaRPr>
          </a:p>
          <a:p>
            <a:pPr marL="342900" marR="0" lvl="0" indent="-342900" algn="l" rtl="0">
              <a:lnSpc>
                <a:spcPct val="100000"/>
              </a:lnSpc>
              <a:spcBef>
                <a:spcPts val="0"/>
              </a:spcBef>
              <a:spcAft>
                <a:spcPts val="1200"/>
              </a:spcAft>
              <a:buFont typeface="Arial" panose="020B0604020202020204" pitchFamily="34" charset="0"/>
              <a:buChar char="•"/>
            </a:pPr>
            <a:r>
              <a:rPr lang="en-GB" sz="2200" dirty="0">
                <a:solidFill>
                  <a:schemeClr val="dk1"/>
                </a:solidFill>
                <a:highlight>
                  <a:schemeClr val="lt1"/>
                </a:highlight>
                <a:latin typeface="Arial" panose="020B0604020202020204" pitchFamily="34" charset="0"/>
                <a:cs typeface="Arial" panose="020B0604020202020204" pitchFamily="34" charset="0"/>
              </a:rPr>
              <a:t>This will go on top of your other circle with the moon cycle on it. </a:t>
            </a:r>
            <a:endParaRPr sz="2200" dirty="0">
              <a:solidFill>
                <a:schemeClr val="dk1"/>
              </a:solidFill>
              <a:highlight>
                <a:schemeClr val="lt1"/>
              </a:highligh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174D457-3F7A-470D-2F2E-0E8CA27E1A6D}"/>
              </a:ext>
            </a:extLst>
          </p:cNvPr>
          <p:cNvGrpSpPr/>
          <p:nvPr/>
        </p:nvGrpSpPr>
        <p:grpSpPr>
          <a:xfrm>
            <a:off x="4178300" y="1536700"/>
            <a:ext cx="4897425" cy="4038820"/>
            <a:chOff x="3806402" y="1186675"/>
            <a:chExt cx="5269323" cy="4388845"/>
          </a:xfrm>
        </p:grpSpPr>
        <p:sp>
          <p:nvSpPr>
            <p:cNvPr id="336" name="Google Shape;336;g29f2d25c8e0_0_6"/>
            <p:cNvSpPr/>
            <p:nvPr/>
          </p:nvSpPr>
          <p:spPr>
            <a:xfrm>
              <a:off x="3806402" y="1186675"/>
              <a:ext cx="4388845" cy="4388845"/>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37" name="Google Shape;337;g29f2d25c8e0_0_6"/>
            <p:cNvSpPr/>
            <p:nvPr/>
          </p:nvSpPr>
          <p:spPr>
            <a:xfrm>
              <a:off x="7505725" y="2990300"/>
              <a:ext cx="520800" cy="520800"/>
            </a:xfrm>
            <a:prstGeom prst="ellipse">
              <a:avLst/>
            </a:prstGeom>
            <a:solidFill>
              <a:srgbClr val="EFEFEF"/>
            </a:solidFill>
            <a:ln w="28575" cap="flat" cmpd="sng">
              <a:solidFill>
                <a:srgbClr val="11111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pic>
          <p:nvPicPr>
            <p:cNvPr id="338" name="Google Shape;338;g29f2d25c8e0_0_6"/>
            <p:cNvPicPr preferRelativeResize="0"/>
            <p:nvPr/>
          </p:nvPicPr>
          <p:blipFill>
            <a:blip r:embed="rId3">
              <a:alphaModFix/>
            </a:blip>
            <a:stretch>
              <a:fillRect/>
            </a:stretch>
          </p:blipFill>
          <p:spPr>
            <a:xfrm rot="10800000">
              <a:off x="8343901" y="2884792"/>
              <a:ext cx="731824" cy="731824"/>
            </a:xfrm>
            <a:prstGeom prst="rect">
              <a:avLst/>
            </a:prstGeom>
            <a:noFill/>
            <a:ln>
              <a:noFill/>
            </a:ln>
          </p:spPr>
        </p:pic>
        <p:cxnSp>
          <p:nvCxnSpPr>
            <p:cNvPr id="339" name="Google Shape;339;g29f2d25c8e0_0_6"/>
            <p:cNvCxnSpPr>
              <a:endCxn id="337" idx="6"/>
            </p:cNvCxnSpPr>
            <p:nvPr/>
          </p:nvCxnSpPr>
          <p:spPr>
            <a:xfrm rot="10800000">
              <a:off x="8026525" y="3250700"/>
              <a:ext cx="622200" cy="0"/>
            </a:xfrm>
            <a:prstGeom prst="straightConnector1">
              <a:avLst/>
            </a:prstGeom>
            <a:noFill/>
            <a:ln w="28575" cap="flat" cmpd="sng">
              <a:solidFill>
                <a:schemeClr val="dk1"/>
              </a:solidFill>
              <a:prstDash val="dash"/>
              <a:round/>
              <a:headEnd type="none" w="med" len="med"/>
              <a:tailEnd type="none" w="med" len="med"/>
            </a:ln>
          </p:spPr>
        </p:cxnSp>
      </p:grpSp>
      <p:sp>
        <p:nvSpPr>
          <p:cNvPr id="340" name="Google Shape;340;g29f2d25c8e0_0_6"/>
          <p:cNvSpPr txBox="1"/>
          <p:nvPr/>
        </p:nvSpPr>
        <p:spPr>
          <a:xfrm>
            <a:off x="3687828" y="5609875"/>
            <a:ext cx="5542697"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rgbClr val="FF0000"/>
                </a:solidFill>
                <a:latin typeface="Arial" panose="020B0604020202020204" pitchFamily="34" charset="0"/>
                <a:ea typeface="Calibri"/>
                <a:cs typeface="Arial" panose="020B0604020202020204" pitchFamily="34" charset="0"/>
                <a:sym typeface="Calibri"/>
              </a:rPr>
              <a:t>⚠ Be careful when using the scissors</a:t>
            </a:r>
            <a:endParaRPr sz="2400" dirty="0">
              <a:solidFill>
                <a:schemeClr val="dk1"/>
              </a:solidFill>
              <a:latin typeface="Arial" panose="020B0604020202020204" pitchFamily="34" charset="0"/>
              <a:cs typeface="Arial" panose="020B0604020202020204" pitchFamily="34" charset="0"/>
            </a:endParaRPr>
          </a:p>
        </p:txBody>
      </p:sp>
      <p:sp>
        <p:nvSpPr>
          <p:cNvPr id="2" name="Google Shape;246;g1ec318c36c9_0_18">
            <a:extLst>
              <a:ext uri="{FF2B5EF4-FFF2-40B4-BE49-F238E27FC236}">
                <a16:creationId xmlns:a16="http://schemas.microsoft.com/office/drawing/2014/main" id="{B6C05A6F-1BF4-FBF4-1294-94270E632D9C}"/>
              </a:ext>
            </a:extLst>
          </p:cNvPr>
          <p:cNvSpPr txBox="1"/>
          <p:nvPr/>
        </p:nvSpPr>
        <p:spPr>
          <a:xfrm>
            <a:off x="97800" y="957607"/>
            <a:ext cx="8886223"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dirty="0">
                <a:solidFill>
                  <a:schemeClr val="dk1"/>
                </a:solidFill>
                <a:latin typeface="Arial" panose="020B0604020202020204" pitchFamily="34" charset="0"/>
                <a:cs typeface="Arial" panose="020B0604020202020204" pitchFamily="34" charset="0"/>
              </a:rPr>
              <a:t>Instructions – Step 3</a:t>
            </a:r>
            <a:endParaRPr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C472C66-6C77-0848-13F9-FEA5CFA2E459}"/>
              </a:ext>
            </a:extLst>
          </p:cNvPr>
          <p:cNvSpPr txBox="1"/>
          <p:nvPr/>
        </p:nvSpPr>
        <p:spPr>
          <a:xfrm>
            <a:off x="4661878" y="1044349"/>
            <a:ext cx="967315" cy="646331"/>
          </a:xfrm>
          <a:prstGeom prst="rect">
            <a:avLst/>
          </a:prstGeom>
          <a:noFill/>
        </p:spPr>
        <p:txBody>
          <a:bodyPr wrap="square">
            <a:spAutoFit/>
          </a:bodyPr>
          <a:lstStyle/>
          <a:p>
            <a:r>
              <a:rPr lang="en-GB" sz="3600" dirty="0">
                <a:latin typeface="Arial" panose="020B0604020202020204" pitchFamily="34" charset="0"/>
                <a:ea typeface="Calibri"/>
                <a:cs typeface="Arial" panose="020B0604020202020204" pitchFamily="34" charset="0"/>
                <a:sym typeface="Calibri"/>
              </a:rPr>
              <a:t>⚠ </a:t>
            </a:r>
            <a:endParaRPr lang="en-GB" sz="3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ec318c36c9_0_48"/>
          <p:cNvSpPr txBox="1"/>
          <p:nvPr/>
        </p:nvSpPr>
        <p:spPr>
          <a:xfrm>
            <a:off x="203949" y="1721840"/>
            <a:ext cx="5253121" cy="4093388"/>
          </a:xfrm>
          <a:prstGeom prst="rect">
            <a:avLst/>
          </a:prstGeom>
          <a:noFill/>
          <a:ln>
            <a:noFill/>
          </a:ln>
        </p:spPr>
        <p:txBody>
          <a:bodyPr spcFirstLastPara="1" wrap="square" lIns="91425" tIns="45700" rIns="91425" bIns="45700" anchor="t" anchorCtr="0">
            <a:spAutoFit/>
          </a:bodyPr>
          <a:lstStyle/>
          <a:p>
            <a:pPr marL="342900" indent="-342900">
              <a:spcAft>
                <a:spcPts val="1200"/>
              </a:spcAft>
              <a:buFont typeface="Arial" panose="020B0604020202020204" pitchFamily="34" charset="0"/>
              <a:buChar char="•"/>
            </a:pPr>
            <a:r>
              <a:rPr lang="en-GB" sz="2200" dirty="0">
                <a:solidFill>
                  <a:schemeClr val="dk1"/>
                </a:solidFill>
                <a:highlight>
                  <a:schemeClr val="lt1"/>
                </a:highlight>
                <a:latin typeface="Arial" panose="020B0604020202020204" pitchFamily="34" charset="0"/>
                <a:cs typeface="Arial" panose="020B0604020202020204" pitchFamily="34" charset="0"/>
              </a:rPr>
              <a:t>Line up the circles/plates on top of each other. </a:t>
            </a:r>
          </a:p>
          <a:p>
            <a:pPr marL="342900" indent="-342900">
              <a:spcAft>
                <a:spcPts val="1200"/>
              </a:spcAft>
              <a:buFont typeface="Arial" panose="020B0604020202020204" pitchFamily="34" charset="0"/>
              <a:buChar char="•"/>
            </a:pPr>
            <a:r>
              <a:rPr lang="en-GB" sz="2200" dirty="0">
                <a:solidFill>
                  <a:schemeClr val="dk1"/>
                </a:solidFill>
                <a:highlight>
                  <a:schemeClr val="lt1"/>
                </a:highlight>
                <a:latin typeface="Arial" panose="020B0604020202020204" pitchFamily="34" charset="0"/>
                <a:cs typeface="Arial" panose="020B0604020202020204" pitchFamily="34" charset="0"/>
              </a:rPr>
              <a:t>The circle/plate with the moons on needs to be underneath. </a:t>
            </a:r>
          </a:p>
          <a:p>
            <a:pPr marL="342900" indent="-342900">
              <a:spcAft>
                <a:spcPts val="1200"/>
              </a:spcAft>
              <a:buFont typeface="Arial" panose="020B0604020202020204" pitchFamily="34" charset="0"/>
              <a:buChar char="•"/>
            </a:pPr>
            <a:r>
              <a:rPr lang="en-GB" sz="2200" dirty="0">
                <a:solidFill>
                  <a:schemeClr val="dk1"/>
                </a:solidFill>
                <a:highlight>
                  <a:schemeClr val="lt1"/>
                </a:highlight>
                <a:latin typeface="Arial" panose="020B0604020202020204" pitchFamily="34" charset="0"/>
                <a:cs typeface="Arial" panose="020B0604020202020204" pitchFamily="34" charset="0"/>
              </a:rPr>
              <a:t>Carefully make a small hole through both circle/plates in the middle of them. </a:t>
            </a:r>
          </a:p>
          <a:p>
            <a:pPr marL="342900" indent="-342900">
              <a:spcAft>
                <a:spcPts val="1200"/>
              </a:spcAft>
              <a:buFont typeface="Arial" panose="020B0604020202020204" pitchFamily="34" charset="0"/>
              <a:buChar char="•"/>
            </a:pPr>
            <a:r>
              <a:rPr lang="en-GB" sz="2200" dirty="0">
                <a:solidFill>
                  <a:schemeClr val="dk1"/>
                </a:solidFill>
                <a:highlight>
                  <a:schemeClr val="lt1"/>
                </a:highlight>
                <a:latin typeface="Arial" panose="020B0604020202020204" pitchFamily="34" charset="0"/>
                <a:cs typeface="Arial" panose="020B0604020202020204" pitchFamily="34" charset="0"/>
              </a:rPr>
              <a:t>You could use a ball of adhesive tack under the circles and a pencil make the hole through the card.</a:t>
            </a:r>
            <a:endParaRPr sz="2200" dirty="0">
              <a:solidFill>
                <a:schemeClr val="dk1"/>
              </a:solidFill>
              <a:highlight>
                <a:schemeClr val="lt1"/>
              </a:highlight>
              <a:latin typeface="Arial" panose="020B0604020202020204" pitchFamily="34" charset="0"/>
              <a:cs typeface="Arial" panose="020B0604020202020204" pitchFamily="34" charset="0"/>
            </a:endParaRPr>
          </a:p>
        </p:txBody>
      </p:sp>
      <p:sp>
        <p:nvSpPr>
          <p:cNvPr id="351" name="Google Shape;351;g1ec318c36c9_0_48"/>
          <p:cNvSpPr txBox="1"/>
          <p:nvPr/>
        </p:nvSpPr>
        <p:spPr>
          <a:xfrm>
            <a:off x="5862124" y="5752191"/>
            <a:ext cx="1736700" cy="338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GB" sz="1600" dirty="0">
                <a:solidFill>
                  <a:schemeClr val="dk1"/>
                </a:solidFill>
                <a:highlight>
                  <a:schemeClr val="lt1"/>
                </a:highlight>
                <a:latin typeface="Arial" panose="020B0604020202020204" pitchFamily="34" charset="0"/>
                <a:cs typeface="Arial" panose="020B0604020202020204" pitchFamily="34" charset="0"/>
              </a:rPr>
              <a:t>Adhesive Tack</a:t>
            </a:r>
            <a:endParaRPr sz="1900" dirty="0">
              <a:solidFill>
                <a:schemeClr val="dk1"/>
              </a:solidFill>
              <a:highlight>
                <a:schemeClr val="lt1"/>
              </a:highlight>
              <a:latin typeface="Arial" panose="020B0604020202020204" pitchFamily="34" charset="0"/>
              <a:cs typeface="Arial" panose="020B0604020202020204" pitchFamily="34" charset="0"/>
            </a:endParaRPr>
          </a:p>
        </p:txBody>
      </p:sp>
      <p:sp>
        <p:nvSpPr>
          <p:cNvPr id="352" name="Google Shape;352;g1ec318c36c9_0_48"/>
          <p:cNvSpPr/>
          <p:nvPr/>
        </p:nvSpPr>
        <p:spPr>
          <a:xfrm>
            <a:off x="6294100" y="5446600"/>
            <a:ext cx="2324100" cy="11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353" name="Google Shape;353;g1ec318c36c9_0_48"/>
          <p:cNvGrpSpPr/>
          <p:nvPr/>
        </p:nvGrpSpPr>
        <p:grpSpPr>
          <a:xfrm>
            <a:off x="7334814" y="5709846"/>
            <a:ext cx="303710" cy="290883"/>
            <a:chOff x="6992996" y="3349829"/>
            <a:chExt cx="931912" cy="892827"/>
          </a:xfrm>
        </p:grpSpPr>
        <p:sp>
          <p:nvSpPr>
            <p:cNvPr id="354" name="Google Shape;354;g1ec318c36c9_0_48"/>
            <p:cNvSpPr/>
            <p:nvPr/>
          </p:nvSpPr>
          <p:spPr>
            <a:xfrm>
              <a:off x="6992996" y="3349829"/>
              <a:ext cx="931912" cy="892827"/>
            </a:xfrm>
            <a:custGeom>
              <a:avLst/>
              <a:gdLst/>
              <a:ahLst/>
              <a:cxnLst/>
              <a:rect l="l" t="t" r="r" b="b"/>
              <a:pathLst>
                <a:path w="69300" h="76539" extrusionOk="0">
                  <a:moveTo>
                    <a:pt x="19346" y="11769"/>
                  </a:moveTo>
                  <a:cubicBezTo>
                    <a:pt x="16806" y="14902"/>
                    <a:pt x="9779" y="17696"/>
                    <a:pt x="7154" y="22437"/>
                  </a:cubicBezTo>
                  <a:cubicBezTo>
                    <a:pt x="4529" y="27178"/>
                    <a:pt x="4783" y="35052"/>
                    <a:pt x="3598" y="40217"/>
                  </a:cubicBezTo>
                  <a:cubicBezTo>
                    <a:pt x="2413" y="45382"/>
                    <a:pt x="-43" y="48938"/>
                    <a:pt x="42" y="53425"/>
                  </a:cubicBezTo>
                  <a:cubicBezTo>
                    <a:pt x="127" y="57912"/>
                    <a:pt x="889" y="63416"/>
                    <a:pt x="4106" y="67141"/>
                  </a:cubicBezTo>
                  <a:cubicBezTo>
                    <a:pt x="7323" y="70866"/>
                    <a:pt x="14520" y="74338"/>
                    <a:pt x="19346" y="75777"/>
                  </a:cubicBezTo>
                  <a:cubicBezTo>
                    <a:pt x="24172" y="77216"/>
                    <a:pt x="26458" y="75946"/>
                    <a:pt x="33062" y="75777"/>
                  </a:cubicBezTo>
                  <a:cubicBezTo>
                    <a:pt x="39666" y="75608"/>
                    <a:pt x="53890" y="76285"/>
                    <a:pt x="58970" y="74761"/>
                  </a:cubicBezTo>
                  <a:cubicBezTo>
                    <a:pt x="64050" y="73237"/>
                    <a:pt x="62018" y="69342"/>
                    <a:pt x="63542" y="66633"/>
                  </a:cubicBezTo>
                  <a:cubicBezTo>
                    <a:pt x="65066" y="63924"/>
                    <a:pt x="67352" y="61807"/>
                    <a:pt x="68114" y="58505"/>
                  </a:cubicBezTo>
                  <a:cubicBezTo>
                    <a:pt x="68876" y="55203"/>
                    <a:pt x="68622" y="49446"/>
                    <a:pt x="68114" y="46821"/>
                  </a:cubicBezTo>
                  <a:cubicBezTo>
                    <a:pt x="67606" y="44196"/>
                    <a:pt x="64897" y="46059"/>
                    <a:pt x="65066" y="42757"/>
                  </a:cubicBezTo>
                  <a:cubicBezTo>
                    <a:pt x="65235" y="39455"/>
                    <a:pt x="68791" y="30904"/>
                    <a:pt x="69130" y="27009"/>
                  </a:cubicBezTo>
                  <a:cubicBezTo>
                    <a:pt x="69469" y="23114"/>
                    <a:pt x="68622" y="21760"/>
                    <a:pt x="67098" y="19389"/>
                  </a:cubicBezTo>
                  <a:cubicBezTo>
                    <a:pt x="65574" y="17018"/>
                    <a:pt x="62695" y="14648"/>
                    <a:pt x="59986" y="12785"/>
                  </a:cubicBezTo>
                  <a:cubicBezTo>
                    <a:pt x="57277" y="10922"/>
                    <a:pt x="53213" y="9906"/>
                    <a:pt x="50842" y="8213"/>
                  </a:cubicBezTo>
                  <a:cubicBezTo>
                    <a:pt x="48471" y="6520"/>
                    <a:pt x="48641" y="3980"/>
                    <a:pt x="45762" y="2625"/>
                  </a:cubicBezTo>
                  <a:cubicBezTo>
                    <a:pt x="42883" y="1270"/>
                    <a:pt x="37465" y="-84"/>
                    <a:pt x="33570" y="85"/>
                  </a:cubicBezTo>
                  <a:cubicBezTo>
                    <a:pt x="29675" y="254"/>
                    <a:pt x="24765" y="1694"/>
                    <a:pt x="22394" y="3641"/>
                  </a:cubicBezTo>
                  <a:cubicBezTo>
                    <a:pt x="20023" y="5588"/>
                    <a:pt x="21886" y="8636"/>
                    <a:pt x="19346" y="11769"/>
                  </a:cubicBezTo>
                  <a:close/>
                </a:path>
              </a:pathLst>
            </a:custGeom>
            <a:solidFill>
              <a:srgbClr val="6FA8DC"/>
            </a:solidFill>
            <a:ln w="9525" cap="flat" cmpd="sng">
              <a:solidFill>
                <a:srgbClr val="6FA8DC"/>
              </a:solidFill>
              <a:prstDash val="solid"/>
              <a:round/>
              <a:headEnd type="none" w="med" len="med"/>
              <a:tailEnd type="none" w="med" len="med"/>
            </a:ln>
          </p:spPr>
          <p:txBody>
            <a:bodyPr/>
            <a:lstStyle/>
            <a:p>
              <a:endParaRPr lang="en-GB" dirty="0">
                <a:latin typeface="Arial" panose="020B0604020202020204" pitchFamily="34" charset="0"/>
                <a:cs typeface="Arial" panose="020B0604020202020204" pitchFamily="34" charset="0"/>
              </a:endParaRPr>
            </a:p>
          </p:txBody>
        </p:sp>
        <p:sp>
          <p:nvSpPr>
            <p:cNvPr id="355" name="Google Shape;355;g1ec318c36c9_0_48"/>
            <p:cNvSpPr/>
            <p:nvPr/>
          </p:nvSpPr>
          <p:spPr>
            <a:xfrm>
              <a:off x="7344825" y="3505200"/>
              <a:ext cx="140225" cy="558800"/>
            </a:xfrm>
            <a:custGeom>
              <a:avLst/>
              <a:gdLst/>
              <a:ahLst/>
              <a:cxnLst/>
              <a:rect l="l" t="t" r="r" b="b"/>
              <a:pathLst>
                <a:path w="5609" h="22352" extrusionOk="0">
                  <a:moveTo>
                    <a:pt x="0" y="0"/>
                  </a:moveTo>
                  <a:cubicBezTo>
                    <a:pt x="847" y="1524"/>
                    <a:pt x="4233" y="6181"/>
                    <a:pt x="5080" y="9144"/>
                  </a:cubicBezTo>
                  <a:cubicBezTo>
                    <a:pt x="5927" y="12107"/>
                    <a:pt x="5503" y="15579"/>
                    <a:pt x="5080" y="17780"/>
                  </a:cubicBezTo>
                  <a:cubicBezTo>
                    <a:pt x="4657" y="19981"/>
                    <a:pt x="2963" y="21590"/>
                    <a:pt x="2540" y="22352"/>
                  </a:cubicBezTo>
                </a:path>
              </a:pathLst>
            </a:custGeom>
            <a:noFill/>
            <a:ln w="9525" cap="flat" cmpd="sng">
              <a:solidFill>
                <a:schemeClr val="dk2"/>
              </a:solidFill>
              <a:prstDash val="solid"/>
              <a:round/>
              <a:headEnd type="none" w="med" len="med"/>
              <a:tailEnd type="none" w="med" len="med"/>
            </a:ln>
          </p:spPr>
          <p:txBody>
            <a:bodyPr/>
            <a:lstStyle/>
            <a:p>
              <a:endParaRPr lang="en-GB" dirty="0">
                <a:latin typeface="Arial" panose="020B0604020202020204" pitchFamily="34" charset="0"/>
                <a:cs typeface="Arial" panose="020B0604020202020204" pitchFamily="34" charset="0"/>
              </a:endParaRPr>
            </a:p>
          </p:txBody>
        </p:sp>
        <p:sp>
          <p:nvSpPr>
            <p:cNvPr id="356" name="Google Shape;356;g1ec318c36c9_0_48"/>
            <p:cNvSpPr/>
            <p:nvPr/>
          </p:nvSpPr>
          <p:spPr>
            <a:xfrm>
              <a:off x="7497225" y="3479800"/>
              <a:ext cx="215900" cy="228600"/>
            </a:xfrm>
            <a:custGeom>
              <a:avLst/>
              <a:gdLst/>
              <a:ahLst/>
              <a:cxnLst/>
              <a:rect l="l" t="t" r="r" b="b"/>
              <a:pathLst>
                <a:path w="8636" h="9144" extrusionOk="0">
                  <a:moveTo>
                    <a:pt x="0" y="0"/>
                  </a:moveTo>
                  <a:cubicBezTo>
                    <a:pt x="677" y="847"/>
                    <a:pt x="2625" y="3556"/>
                    <a:pt x="4064" y="5080"/>
                  </a:cubicBezTo>
                  <a:cubicBezTo>
                    <a:pt x="5503" y="6604"/>
                    <a:pt x="7874" y="8467"/>
                    <a:pt x="8636" y="9144"/>
                  </a:cubicBezTo>
                </a:path>
              </a:pathLst>
            </a:custGeom>
            <a:noFill/>
            <a:ln w="9525" cap="flat" cmpd="sng">
              <a:solidFill>
                <a:schemeClr val="dk2"/>
              </a:solidFill>
              <a:prstDash val="solid"/>
              <a:round/>
              <a:headEnd type="none" w="med" len="med"/>
              <a:tailEnd type="none" w="med" len="med"/>
            </a:ln>
          </p:spPr>
          <p:txBody>
            <a:bodyPr/>
            <a:lstStyle/>
            <a:p>
              <a:endParaRPr lang="en-GB" dirty="0">
                <a:latin typeface="Arial" panose="020B0604020202020204" pitchFamily="34" charset="0"/>
                <a:cs typeface="Arial" panose="020B0604020202020204" pitchFamily="34" charset="0"/>
              </a:endParaRPr>
            </a:p>
          </p:txBody>
        </p:sp>
      </p:grpSp>
      <p:pic>
        <p:nvPicPr>
          <p:cNvPr id="357" name="Google Shape;357;g1ec318c36c9_0_48"/>
          <p:cNvPicPr preferRelativeResize="0"/>
          <p:nvPr/>
        </p:nvPicPr>
        <p:blipFill>
          <a:blip r:embed="rId3">
            <a:alphaModFix/>
          </a:blip>
          <a:stretch>
            <a:fillRect/>
          </a:stretch>
        </p:blipFill>
        <p:spPr>
          <a:xfrm rot="-5400000">
            <a:off x="7059835" y="4797955"/>
            <a:ext cx="795398" cy="397699"/>
          </a:xfrm>
          <a:prstGeom prst="rect">
            <a:avLst/>
          </a:prstGeom>
          <a:noFill/>
          <a:ln>
            <a:noFill/>
          </a:ln>
        </p:spPr>
      </p:pic>
      <p:sp>
        <p:nvSpPr>
          <p:cNvPr id="360" name="Google Shape;360;g1ec318c36c9_0_48"/>
          <p:cNvSpPr/>
          <p:nvPr/>
        </p:nvSpPr>
        <p:spPr>
          <a:xfrm>
            <a:off x="5486390" y="1292315"/>
            <a:ext cx="2827177" cy="2827177"/>
          </a:xfrm>
          <a:prstGeom prst="ellipse">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361" name="Google Shape;361;g1ec318c36c9_0_48"/>
          <p:cNvGrpSpPr/>
          <p:nvPr/>
        </p:nvGrpSpPr>
        <p:grpSpPr>
          <a:xfrm>
            <a:off x="6117624" y="1255712"/>
            <a:ext cx="2827280" cy="2818948"/>
            <a:chOff x="-689606" y="2231448"/>
            <a:chExt cx="3893789" cy="3882314"/>
          </a:xfrm>
        </p:grpSpPr>
        <p:sp>
          <p:nvSpPr>
            <p:cNvPr id="362" name="Google Shape;362;g1ec318c36c9_0_48"/>
            <p:cNvSpPr/>
            <p:nvPr/>
          </p:nvSpPr>
          <p:spPr>
            <a:xfrm>
              <a:off x="-689606" y="2231448"/>
              <a:ext cx="3893789" cy="3882314"/>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63" name="Google Shape;363;g1ec318c36c9_0_48"/>
            <p:cNvSpPr/>
            <p:nvPr/>
          </p:nvSpPr>
          <p:spPr>
            <a:xfrm>
              <a:off x="1201788" y="4041513"/>
              <a:ext cx="111000" cy="111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grpSp>
      <p:sp>
        <p:nvSpPr>
          <p:cNvPr id="364" name="Google Shape;364;g1ec318c36c9_0_48"/>
          <p:cNvSpPr/>
          <p:nvPr/>
        </p:nvSpPr>
        <p:spPr>
          <a:xfrm>
            <a:off x="6294100" y="5599000"/>
            <a:ext cx="2324100" cy="11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65" name="Google Shape;365;g1ec318c36c9_0_48"/>
          <p:cNvSpPr txBox="1"/>
          <p:nvPr/>
        </p:nvSpPr>
        <p:spPr>
          <a:xfrm>
            <a:off x="5989700" y="4184200"/>
            <a:ext cx="1736700" cy="338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GB" sz="1600" dirty="0">
                <a:solidFill>
                  <a:schemeClr val="dk1"/>
                </a:solidFill>
                <a:highlight>
                  <a:schemeClr val="lt1"/>
                </a:highlight>
                <a:latin typeface="Arial" panose="020B0604020202020204" pitchFamily="34" charset="0"/>
                <a:cs typeface="Arial" panose="020B0604020202020204" pitchFamily="34" charset="0"/>
              </a:rPr>
              <a:t>Circle 1</a:t>
            </a:r>
            <a:endParaRPr sz="1900" dirty="0">
              <a:solidFill>
                <a:schemeClr val="dk1"/>
              </a:solidFill>
              <a:highlight>
                <a:schemeClr val="lt1"/>
              </a:highlight>
              <a:latin typeface="Arial" panose="020B0604020202020204" pitchFamily="34" charset="0"/>
              <a:cs typeface="Arial" panose="020B0604020202020204" pitchFamily="34" charset="0"/>
            </a:endParaRPr>
          </a:p>
        </p:txBody>
      </p:sp>
      <p:sp>
        <p:nvSpPr>
          <p:cNvPr id="366" name="Google Shape;366;g1ec318c36c9_0_48"/>
          <p:cNvSpPr txBox="1"/>
          <p:nvPr/>
        </p:nvSpPr>
        <p:spPr>
          <a:xfrm>
            <a:off x="7195625" y="4184200"/>
            <a:ext cx="1736700" cy="338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GB" sz="1600" dirty="0">
                <a:solidFill>
                  <a:schemeClr val="dk1"/>
                </a:solidFill>
                <a:highlight>
                  <a:schemeClr val="lt1"/>
                </a:highlight>
                <a:latin typeface="Arial" panose="020B0604020202020204" pitchFamily="34" charset="0"/>
                <a:cs typeface="Arial" panose="020B0604020202020204" pitchFamily="34" charset="0"/>
              </a:rPr>
              <a:t>Circle 2</a:t>
            </a:r>
            <a:endParaRPr sz="1900" dirty="0">
              <a:solidFill>
                <a:schemeClr val="dk1"/>
              </a:solidFill>
              <a:highlight>
                <a:schemeClr val="lt1"/>
              </a:highlight>
              <a:latin typeface="Arial" panose="020B0604020202020204" pitchFamily="34" charset="0"/>
              <a:cs typeface="Arial" panose="020B0604020202020204" pitchFamily="34" charset="0"/>
            </a:endParaRPr>
          </a:p>
        </p:txBody>
      </p:sp>
      <p:cxnSp>
        <p:nvCxnSpPr>
          <p:cNvPr id="367" name="Google Shape;367;g1ec318c36c9_0_48"/>
          <p:cNvCxnSpPr/>
          <p:nvPr/>
        </p:nvCxnSpPr>
        <p:spPr>
          <a:xfrm rot="10800000">
            <a:off x="6379625" y="3954575"/>
            <a:ext cx="0" cy="266700"/>
          </a:xfrm>
          <a:prstGeom prst="straightConnector1">
            <a:avLst/>
          </a:prstGeom>
          <a:noFill/>
          <a:ln w="9525" cap="flat" cmpd="sng">
            <a:solidFill>
              <a:schemeClr val="dk2"/>
            </a:solidFill>
            <a:prstDash val="solid"/>
            <a:round/>
            <a:headEnd type="none" w="med" len="med"/>
            <a:tailEnd type="triangle" w="med" len="med"/>
          </a:ln>
        </p:spPr>
      </p:cxnSp>
      <p:cxnSp>
        <p:nvCxnSpPr>
          <p:cNvPr id="368" name="Google Shape;368;g1ec318c36c9_0_48"/>
          <p:cNvCxnSpPr/>
          <p:nvPr/>
        </p:nvCxnSpPr>
        <p:spPr>
          <a:xfrm rot="10800000">
            <a:off x="7598825" y="3954575"/>
            <a:ext cx="0" cy="266700"/>
          </a:xfrm>
          <a:prstGeom prst="straightConnector1">
            <a:avLst/>
          </a:prstGeom>
          <a:noFill/>
          <a:ln w="9525" cap="flat" cmpd="sng">
            <a:solidFill>
              <a:schemeClr val="dk2"/>
            </a:solidFill>
            <a:prstDash val="solid"/>
            <a:round/>
            <a:headEnd type="none" w="med" len="med"/>
            <a:tailEnd type="triangle" w="med" len="med"/>
          </a:ln>
        </p:spPr>
      </p:cxnSp>
      <p:sp>
        <p:nvSpPr>
          <p:cNvPr id="369" name="Google Shape;369;g1ec318c36c9_0_48"/>
          <p:cNvSpPr txBox="1"/>
          <p:nvPr/>
        </p:nvSpPr>
        <p:spPr>
          <a:xfrm>
            <a:off x="121215" y="5539029"/>
            <a:ext cx="5674103"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rgbClr val="FF0000"/>
                </a:solidFill>
                <a:latin typeface="Arial" panose="020B0604020202020204" pitchFamily="34" charset="0"/>
                <a:ea typeface="Calibri"/>
                <a:cs typeface="Arial" panose="020B0604020202020204" pitchFamily="34" charset="0"/>
                <a:sym typeface="Calibri"/>
              </a:rPr>
              <a:t>⚠ Be careful when making the hole</a:t>
            </a:r>
            <a:endParaRPr sz="2400" dirty="0">
              <a:solidFill>
                <a:schemeClr val="dk1"/>
              </a:solidFill>
              <a:latin typeface="Arial" panose="020B0604020202020204" pitchFamily="34" charset="0"/>
              <a:cs typeface="Arial" panose="020B0604020202020204" pitchFamily="34" charset="0"/>
            </a:endParaRPr>
          </a:p>
        </p:txBody>
      </p:sp>
      <p:sp>
        <p:nvSpPr>
          <p:cNvPr id="370" name="Google Shape;370;g1ec318c36c9_0_48"/>
          <p:cNvSpPr/>
          <p:nvPr/>
        </p:nvSpPr>
        <p:spPr>
          <a:xfrm>
            <a:off x="8542000" y="2352283"/>
            <a:ext cx="338700" cy="338700"/>
          </a:xfrm>
          <a:prstGeom prst="ellipse">
            <a:avLst/>
          </a:prstGeom>
          <a:solidFill>
            <a:srgbClr val="EFEFEF"/>
          </a:solidFill>
          <a:ln w="28575" cap="flat" cmpd="sng">
            <a:solidFill>
              <a:srgbClr val="11111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 name="Google Shape;246;g1ec318c36c9_0_18">
            <a:extLst>
              <a:ext uri="{FF2B5EF4-FFF2-40B4-BE49-F238E27FC236}">
                <a16:creationId xmlns:a16="http://schemas.microsoft.com/office/drawing/2014/main" id="{25006182-0BE4-AF56-0FA6-EC93DD7A4281}"/>
              </a:ext>
            </a:extLst>
          </p:cNvPr>
          <p:cNvSpPr txBox="1"/>
          <p:nvPr/>
        </p:nvSpPr>
        <p:spPr>
          <a:xfrm>
            <a:off x="97800" y="957607"/>
            <a:ext cx="8886223"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dirty="0">
                <a:solidFill>
                  <a:schemeClr val="dk1"/>
                </a:solidFill>
                <a:latin typeface="Arial" panose="020B0604020202020204" pitchFamily="34" charset="0"/>
                <a:cs typeface="Arial" panose="020B0604020202020204" pitchFamily="34" charset="0"/>
              </a:rPr>
              <a:t>Instructions – Step 4</a:t>
            </a:r>
            <a:endParaRPr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FBBDC17-9DA9-3900-B71C-1FCAB0C8D623}"/>
              </a:ext>
            </a:extLst>
          </p:cNvPr>
          <p:cNvSpPr txBox="1"/>
          <p:nvPr/>
        </p:nvSpPr>
        <p:spPr>
          <a:xfrm>
            <a:off x="4686162" y="1003757"/>
            <a:ext cx="967315" cy="646331"/>
          </a:xfrm>
          <a:prstGeom prst="rect">
            <a:avLst/>
          </a:prstGeom>
          <a:noFill/>
        </p:spPr>
        <p:txBody>
          <a:bodyPr wrap="square">
            <a:spAutoFit/>
          </a:bodyPr>
          <a:lstStyle/>
          <a:p>
            <a:r>
              <a:rPr lang="en-GB" sz="3600" dirty="0">
                <a:latin typeface="Arial" panose="020B0604020202020204" pitchFamily="34" charset="0"/>
                <a:ea typeface="Calibri"/>
                <a:cs typeface="Arial" panose="020B0604020202020204" pitchFamily="34" charset="0"/>
                <a:sym typeface="Calibri"/>
              </a:rPr>
              <a:t>⚠ </a:t>
            </a:r>
            <a:endParaRPr lang="en-GB"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grpSp>
        <p:nvGrpSpPr>
          <p:cNvPr id="378" name="Google Shape;378;g1ec318c36c9_0_65"/>
          <p:cNvGrpSpPr/>
          <p:nvPr/>
        </p:nvGrpSpPr>
        <p:grpSpPr>
          <a:xfrm>
            <a:off x="6295834" y="4933480"/>
            <a:ext cx="271199" cy="675211"/>
            <a:chOff x="8034843" y="3431134"/>
            <a:chExt cx="567600" cy="1167176"/>
          </a:xfrm>
        </p:grpSpPr>
        <p:sp>
          <p:nvSpPr>
            <p:cNvPr id="379" name="Google Shape;379;g1ec318c36c9_0_65"/>
            <p:cNvSpPr/>
            <p:nvPr/>
          </p:nvSpPr>
          <p:spPr>
            <a:xfrm rot="6523221">
              <a:off x="8090103" y="3496752"/>
              <a:ext cx="457081" cy="444464"/>
            </a:xfrm>
            <a:prstGeom prst="chord">
              <a:avLst>
                <a:gd name="adj1" fmla="val 2700000"/>
                <a:gd name="adj2" fmla="val 16200000"/>
              </a:avLst>
            </a:prstGeom>
            <a:gradFill>
              <a:gsLst>
                <a:gs pos="0">
                  <a:srgbClr val="FFD042"/>
                </a:gs>
                <a:gs pos="100000">
                  <a:srgbClr val="B88B07"/>
                </a:gs>
              </a:gsLst>
              <a:path path="circle">
                <a:fillToRect l="50000" t="50000" r="50000" b="50000"/>
              </a:path>
              <a:tileRect/>
            </a:gra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80" name="Google Shape;380;g1ec318c36c9_0_65"/>
            <p:cNvSpPr/>
            <p:nvPr/>
          </p:nvSpPr>
          <p:spPr>
            <a:xfrm rot="346687">
              <a:off x="8213505" y="3776115"/>
              <a:ext cx="50657" cy="820787"/>
            </a:xfrm>
            <a:prstGeom prst="rect">
              <a:avLst/>
            </a:prstGeom>
            <a:gradFill>
              <a:gsLst>
                <a:gs pos="0">
                  <a:srgbClr val="FFD042"/>
                </a:gs>
                <a:gs pos="100000">
                  <a:srgbClr val="B88B07"/>
                </a:gs>
              </a:gsLst>
              <a:path path="circle">
                <a:fillToRect l="50000" t="50000" r="50000" b="50000"/>
              </a:path>
              <a:tileRect/>
            </a:gra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81" name="Google Shape;381;g1ec318c36c9_0_65"/>
            <p:cNvSpPr/>
            <p:nvPr/>
          </p:nvSpPr>
          <p:spPr>
            <a:xfrm rot="-526503">
              <a:off x="8354261" y="3745256"/>
              <a:ext cx="45229" cy="854708"/>
            </a:xfrm>
            <a:prstGeom prst="rect">
              <a:avLst/>
            </a:prstGeom>
            <a:gradFill>
              <a:gsLst>
                <a:gs pos="0">
                  <a:srgbClr val="FFD042"/>
                </a:gs>
                <a:gs pos="100000">
                  <a:srgbClr val="B88B07"/>
                </a:gs>
              </a:gsLst>
              <a:path path="circle">
                <a:fillToRect l="50000" t="50000" r="50000" b="50000"/>
              </a:path>
              <a:tileRect/>
            </a:gra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grpSp>
      <p:sp>
        <p:nvSpPr>
          <p:cNvPr id="382" name="Google Shape;382;g1ec318c36c9_0_65"/>
          <p:cNvSpPr txBox="1"/>
          <p:nvPr/>
        </p:nvSpPr>
        <p:spPr>
          <a:xfrm>
            <a:off x="210649" y="1646407"/>
            <a:ext cx="4590797" cy="387794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1200"/>
              </a:spcAft>
              <a:buFont typeface="Arial" panose="020B0604020202020204" pitchFamily="34" charset="0"/>
              <a:buChar char="•"/>
            </a:pPr>
            <a:r>
              <a:rPr lang="en-GB" sz="2400" dirty="0">
                <a:solidFill>
                  <a:schemeClr val="dk1"/>
                </a:solidFill>
                <a:highlight>
                  <a:schemeClr val="lt1"/>
                </a:highlight>
                <a:latin typeface="Arial" panose="020B0604020202020204" pitchFamily="34" charset="0"/>
                <a:cs typeface="Arial" panose="020B0604020202020204" pitchFamily="34" charset="0"/>
              </a:rPr>
              <a:t>Make sure the circles/plates line up and push a split pin through both holes. This should allow the plates to spin. </a:t>
            </a:r>
            <a:endParaRPr sz="2400" dirty="0">
              <a:solidFill>
                <a:schemeClr val="dk1"/>
              </a:solidFill>
              <a:highlight>
                <a:schemeClr val="lt1"/>
              </a:highlight>
              <a:latin typeface="Arial" panose="020B0604020202020204" pitchFamily="34" charset="0"/>
              <a:cs typeface="Arial" panose="020B0604020202020204" pitchFamily="34" charset="0"/>
            </a:endParaRPr>
          </a:p>
          <a:p>
            <a:pPr marL="342900" marR="0" lvl="0" indent="-342900" algn="l" rtl="0">
              <a:lnSpc>
                <a:spcPct val="100000"/>
              </a:lnSpc>
              <a:spcBef>
                <a:spcPts val="0"/>
              </a:spcBef>
              <a:spcAft>
                <a:spcPts val="0"/>
              </a:spcAft>
              <a:buFont typeface="Arial" panose="020B0604020202020204" pitchFamily="34" charset="0"/>
              <a:buChar char="•"/>
            </a:pPr>
            <a:r>
              <a:rPr lang="en-GB" sz="2400" dirty="0">
                <a:solidFill>
                  <a:schemeClr val="dk1"/>
                </a:solidFill>
                <a:highlight>
                  <a:schemeClr val="lt1"/>
                </a:highlight>
                <a:latin typeface="Arial" panose="020B0604020202020204" pitchFamily="34" charset="0"/>
                <a:cs typeface="Arial" panose="020B0604020202020204" pitchFamily="34" charset="0"/>
              </a:rPr>
              <a:t>As the top circle/plate spins, the hole you cut in the top one should reveal images of the moon on the bottom plate.  </a:t>
            </a:r>
            <a:endParaRPr sz="2400" dirty="0">
              <a:solidFill>
                <a:schemeClr val="dk1"/>
              </a:solidFill>
              <a:highlight>
                <a:schemeClr val="lt1"/>
              </a:highlight>
              <a:latin typeface="Arial" panose="020B0604020202020204" pitchFamily="34" charset="0"/>
              <a:cs typeface="Arial" panose="020B0604020202020204" pitchFamily="34" charset="0"/>
            </a:endParaRPr>
          </a:p>
          <a:p>
            <a:pPr marL="342900" marR="0" lvl="0" indent="-342900" algn="l" rtl="0">
              <a:lnSpc>
                <a:spcPct val="100000"/>
              </a:lnSpc>
              <a:spcBef>
                <a:spcPts val="0"/>
              </a:spcBef>
              <a:spcAft>
                <a:spcPts val="0"/>
              </a:spcAft>
              <a:buFont typeface="Arial" panose="020B0604020202020204" pitchFamily="34" charset="0"/>
              <a:buChar char="•"/>
            </a:pPr>
            <a:endParaRPr sz="2000" dirty="0">
              <a:solidFill>
                <a:schemeClr val="dk1"/>
              </a:solidFill>
              <a:highlight>
                <a:schemeClr val="lt1"/>
              </a:highlight>
              <a:latin typeface="Arial" panose="020B0604020202020204" pitchFamily="34" charset="0"/>
              <a:cs typeface="Arial" panose="020B0604020202020204" pitchFamily="34" charset="0"/>
            </a:endParaRPr>
          </a:p>
        </p:txBody>
      </p:sp>
      <p:grpSp>
        <p:nvGrpSpPr>
          <p:cNvPr id="383" name="Google Shape;383;g1ec318c36c9_0_65"/>
          <p:cNvGrpSpPr/>
          <p:nvPr/>
        </p:nvGrpSpPr>
        <p:grpSpPr>
          <a:xfrm>
            <a:off x="8192880" y="3363717"/>
            <a:ext cx="567600" cy="1167176"/>
            <a:chOff x="8034843" y="3431134"/>
            <a:chExt cx="567600" cy="1167176"/>
          </a:xfrm>
        </p:grpSpPr>
        <p:sp>
          <p:nvSpPr>
            <p:cNvPr id="384" name="Google Shape;384;g1ec318c36c9_0_65"/>
            <p:cNvSpPr/>
            <p:nvPr/>
          </p:nvSpPr>
          <p:spPr>
            <a:xfrm rot="6523221">
              <a:off x="8090103" y="3496752"/>
              <a:ext cx="457081" cy="444464"/>
            </a:xfrm>
            <a:prstGeom prst="chord">
              <a:avLst>
                <a:gd name="adj1" fmla="val 2700000"/>
                <a:gd name="adj2" fmla="val 16200000"/>
              </a:avLst>
            </a:prstGeom>
            <a:gradFill>
              <a:gsLst>
                <a:gs pos="0">
                  <a:srgbClr val="FFD042"/>
                </a:gs>
                <a:gs pos="100000">
                  <a:srgbClr val="B88B07"/>
                </a:gs>
              </a:gsLst>
              <a:path path="circle">
                <a:fillToRect l="50000" t="50000" r="50000" b="50000"/>
              </a:path>
              <a:tileRect/>
            </a:gra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85" name="Google Shape;385;g1ec318c36c9_0_65"/>
            <p:cNvSpPr/>
            <p:nvPr/>
          </p:nvSpPr>
          <p:spPr>
            <a:xfrm rot="346687">
              <a:off x="8213505" y="3776115"/>
              <a:ext cx="50657" cy="820787"/>
            </a:xfrm>
            <a:prstGeom prst="rect">
              <a:avLst/>
            </a:prstGeom>
            <a:gradFill>
              <a:gsLst>
                <a:gs pos="0">
                  <a:srgbClr val="FFD042"/>
                </a:gs>
                <a:gs pos="100000">
                  <a:srgbClr val="B88B07"/>
                </a:gs>
              </a:gsLst>
              <a:path path="circle">
                <a:fillToRect l="50000" t="50000" r="50000" b="50000"/>
              </a:path>
              <a:tileRect/>
            </a:gra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86" name="Google Shape;386;g1ec318c36c9_0_65"/>
            <p:cNvSpPr/>
            <p:nvPr/>
          </p:nvSpPr>
          <p:spPr>
            <a:xfrm rot="-526503">
              <a:off x="8354261" y="3745256"/>
              <a:ext cx="45229" cy="854708"/>
            </a:xfrm>
            <a:prstGeom prst="rect">
              <a:avLst/>
            </a:prstGeom>
            <a:gradFill>
              <a:gsLst>
                <a:gs pos="0">
                  <a:srgbClr val="FFD042"/>
                </a:gs>
                <a:gs pos="100000">
                  <a:srgbClr val="B88B07"/>
                </a:gs>
              </a:gsLst>
              <a:path path="circle">
                <a:fillToRect l="50000" t="50000" r="50000" b="50000"/>
              </a:path>
              <a:tileRect/>
            </a:gra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grpSp>
      <p:sp>
        <p:nvSpPr>
          <p:cNvPr id="387" name="Google Shape;387;g1ec318c36c9_0_65"/>
          <p:cNvSpPr txBox="1"/>
          <p:nvPr/>
        </p:nvSpPr>
        <p:spPr>
          <a:xfrm>
            <a:off x="7835189" y="3045490"/>
            <a:ext cx="1736700" cy="615513"/>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GB" sz="1600" dirty="0">
                <a:solidFill>
                  <a:schemeClr val="dk1"/>
                </a:solidFill>
                <a:highlight>
                  <a:schemeClr val="lt1"/>
                </a:highlight>
                <a:latin typeface="Arial" panose="020B0604020202020204" pitchFamily="34" charset="0"/>
                <a:cs typeface="Arial" panose="020B0604020202020204" pitchFamily="34" charset="0"/>
              </a:rPr>
              <a:t>Split pin x 1</a:t>
            </a:r>
            <a:endParaRPr dirty="0">
              <a:solidFill>
                <a:schemeClr val="dk1"/>
              </a:solidFill>
              <a:highlight>
                <a:schemeClr val="lt1"/>
              </a:highlight>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dirty="0">
              <a:solidFill>
                <a:schemeClr val="dk1"/>
              </a:solidFill>
              <a:highlight>
                <a:schemeClr val="lt1"/>
              </a:highlight>
              <a:latin typeface="Arial" panose="020B0604020202020204" pitchFamily="34" charset="0"/>
              <a:cs typeface="Arial" panose="020B0604020202020204" pitchFamily="34" charset="0"/>
            </a:endParaRPr>
          </a:p>
        </p:txBody>
      </p:sp>
      <p:sp>
        <p:nvSpPr>
          <p:cNvPr id="388" name="Google Shape;388;g1ec318c36c9_0_65"/>
          <p:cNvSpPr txBox="1"/>
          <p:nvPr/>
        </p:nvSpPr>
        <p:spPr>
          <a:xfrm>
            <a:off x="190541" y="5226913"/>
            <a:ext cx="4560558"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rgbClr val="FF0000"/>
                </a:solidFill>
                <a:latin typeface="Arial" panose="020B0604020202020204" pitchFamily="34" charset="0"/>
                <a:ea typeface="Calibri"/>
                <a:cs typeface="Arial" panose="020B0604020202020204" pitchFamily="34" charset="0"/>
                <a:sym typeface="Calibri"/>
              </a:rPr>
              <a:t>⚠ Be careful when putting the split pin through the holes</a:t>
            </a:r>
            <a:endParaRPr sz="2400" dirty="0">
              <a:solidFill>
                <a:schemeClr val="dk1"/>
              </a:solidFill>
              <a:latin typeface="Arial" panose="020B0604020202020204" pitchFamily="34" charset="0"/>
              <a:cs typeface="Arial" panose="020B0604020202020204" pitchFamily="34" charset="0"/>
            </a:endParaRPr>
          </a:p>
        </p:txBody>
      </p:sp>
      <p:grpSp>
        <p:nvGrpSpPr>
          <p:cNvPr id="389" name="Google Shape;389;g1ec318c36c9_0_65"/>
          <p:cNvGrpSpPr/>
          <p:nvPr/>
        </p:nvGrpSpPr>
        <p:grpSpPr>
          <a:xfrm>
            <a:off x="4822990" y="1120128"/>
            <a:ext cx="2827177" cy="2827177"/>
            <a:chOff x="4781025" y="539450"/>
            <a:chExt cx="5464200" cy="5464200"/>
          </a:xfrm>
        </p:grpSpPr>
        <p:sp>
          <p:nvSpPr>
            <p:cNvPr id="390" name="Google Shape;390;g1ec318c36c9_0_65"/>
            <p:cNvSpPr/>
            <p:nvPr/>
          </p:nvSpPr>
          <p:spPr>
            <a:xfrm>
              <a:off x="4781025" y="539450"/>
              <a:ext cx="5464200" cy="5464200"/>
            </a:xfrm>
            <a:prstGeom prst="ellipse">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91" name="Google Shape;391;g1ec318c36c9_0_65"/>
            <p:cNvSpPr/>
            <p:nvPr/>
          </p:nvSpPr>
          <p:spPr>
            <a:xfrm>
              <a:off x="5138625" y="897050"/>
              <a:ext cx="4749000" cy="4749000"/>
            </a:xfrm>
            <a:prstGeom prst="ellipse">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grpSp>
      <p:sp>
        <p:nvSpPr>
          <p:cNvPr id="392" name="Google Shape;392;g1ec318c36c9_0_65"/>
          <p:cNvSpPr/>
          <p:nvPr/>
        </p:nvSpPr>
        <p:spPr>
          <a:xfrm>
            <a:off x="4844534" y="1083528"/>
            <a:ext cx="2827177" cy="2818981"/>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93" name="Google Shape;393;g1ec318c36c9_0_65"/>
          <p:cNvSpPr/>
          <p:nvPr/>
        </p:nvSpPr>
        <p:spPr>
          <a:xfrm>
            <a:off x="6217965" y="2397812"/>
            <a:ext cx="80700" cy="80700"/>
          </a:xfrm>
          <a:prstGeom prst="ellipse">
            <a:avLst/>
          </a:prstGeom>
          <a:gradFill>
            <a:gsLst>
              <a:gs pos="0">
                <a:srgbClr val="FFD042"/>
              </a:gs>
              <a:gs pos="100000">
                <a:srgbClr val="B88B07"/>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94" name="Google Shape;394;g1ec318c36c9_0_65"/>
          <p:cNvSpPr txBox="1"/>
          <p:nvPr/>
        </p:nvSpPr>
        <p:spPr>
          <a:xfrm>
            <a:off x="4572000" y="4140075"/>
            <a:ext cx="3642600" cy="338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GB" sz="1600" dirty="0">
                <a:solidFill>
                  <a:schemeClr val="dk1"/>
                </a:solidFill>
                <a:highlight>
                  <a:schemeClr val="lt1"/>
                </a:highlight>
                <a:latin typeface="Arial" panose="020B0604020202020204" pitchFamily="34" charset="0"/>
                <a:cs typeface="Arial" panose="020B0604020202020204" pitchFamily="34" charset="0"/>
              </a:rPr>
              <a:t>Split Pin goes through both </a:t>
            </a:r>
            <a:endParaRPr sz="1900" dirty="0">
              <a:solidFill>
                <a:schemeClr val="dk1"/>
              </a:solidFill>
              <a:highlight>
                <a:schemeClr val="lt1"/>
              </a:highlight>
              <a:latin typeface="Arial" panose="020B0604020202020204" pitchFamily="34" charset="0"/>
              <a:cs typeface="Arial" panose="020B0604020202020204" pitchFamily="34" charset="0"/>
            </a:endParaRPr>
          </a:p>
        </p:txBody>
      </p:sp>
      <p:cxnSp>
        <p:nvCxnSpPr>
          <p:cNvPr id="395" name="Google Shape;395;g1ec318c36c9_0_65"/>
          <p:cNvCxnSpPr>
            <a:endCxn id="393" idx="4"/>
          </p:cNvCxnSpPr>
          <p:nvPr/>
        </p:nvCxnSpPr>
        <p:spPr>
          <a:xfrm rot="10800000" flipH="1">
            <a:off x="5106615" y="2478512"/>
            <a:ext cx="1151700" cy="1570800"/>
          </a:xfrm>
          <a:prstGeom prst="straightConnector1">
            <a:avLst/>
          </a:prstGeom>
          <a:noFill/>
          <a:ln w="9525" cap="flat" cmpd="sng">
            <a:solidFill>
              <a:schemeClr val="dk2"/>
            </a:solidFill>
            <a:prstDash val="solid"/>
            <a:round/>
            <a:headEnd type="none" w="med" len="med"/>
            <a:tailEnd type="triangle" w="med" len="med"/>
          </a:ln>
        </p:spPr>
      </p:cxnSp>
      <p:sp>
        <p:nvSpPr>
          <p:cNvPr id="396" name="Google Shape;396;g1ec318c36c9_0_65"/>
          <p:cNvSpPr/>
          <p:nvPr/>
        </p:nvSpPr>
        <p:spPr>
          <a:xfrm>
            <a:off x="5146225" y="5215575"/>
            <a:ext cx="2692500" cy="11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97" name="Google Shape;397;g1ec318c36c9_0_65"/>
          <p:cNvSpPr txBox="1"/>
          <p:nvPr/>
        </p:nvSpPr>
        <p:spPr>
          <a:xfrm>
            <a:off x="5337175" y="4587225"/>
            <a:ext cx="2979600" cy="338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GB" sz="1600" dirty="0">
                <a:solidFill>
                  <a:schemeClr val="dk1"/>
                </a:solidFill>
                <a:highlight>
                  <a:schemeClr val="lt1"/>
                </a:highlight>
                <a:latin typeface="Arial" panose="020B0604020202020204" pitchFamily="34" charset="0"/>
                <a:cs typeface="Arial" panose="020B0604020202020204" pitchFamily="34" charset="0"/>
              </a:rPr>
              <a:t>Top (with cut out hole in)</a:t>
            </a:r>
            <a:endParaRPr sz="1900" dirty="0">
              <a:solidFill>
                <a:schemeClr val="dk1"/>
              </a:solidFill>
              <a:highlight>
                <a:schemeClr val="lt1"/>
              </a:highlight>
              <a:latin typeface="Arial" panose="020B0604020202020204" pitchFamily="34" charset="0"/>
              <a:cs typeface="Arial" panose="020B0604020202020204" pitchFamily="34" charset="0"/>
            </a:endParaRPr>
          </a:p>
        </p:txBody>
      </p:sp>
      <p:sp>
        <p:nvSpPr>
          <p:cNvPr id="398" name="Google Shape;398;g1ec318c36c9_0_65"/>
          <p:cNvSpPr txBox="1"/>
          <p:nvPr/>
        </p:nvSpPr>
        <p:spPr>
          <a:xfrm>
            <a:off x="4978925" y="5692450"/>
            <a:ext cx="3642600" cy="338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GB" sz="1600" dirty="0">
                <a:solidFill>
                  <a:schemeClr val="dk1"/>
                </a:solidFill>
                <a:highlight>
                  <a:schemeClr val="lt1"/>
                </a:highlight>
                <a:latin typeface="Arial" panose="020B0604020202020204" pitchFamily="34" charset="0"/>
                <a:cs typeface="Arial" panose="020B0604020202020204" pitchFamily="34" charset="0"/>
              </a:rPr>
              <a:t>Bottom (with the moon cycle on)</a:t>
            </a:r>
            <a:endParaRPr sz="1900" dirty="0">
              <a:solidFill>
                <a:schemeClr val="dk1"/>
              </a:solidFill>
              <a:highlight>
                <a:schemeClr val="lt1"/>
              </a:highlight>
              <a:latin typeface="Arial" panose="020B0604020202020204" pitchFamily="34" charset="0"/>
              <a:cs typeface="Arial" panose="020B0604020202020204" pitchFamily="34" charset="0"/>
            </a:endParaRPr>
          </a:p>
        </p:txBody>
      </p:sp>
      <p:cxnSp>
        <p:nvCxnSpPr>
          <p:cNvPr id="399" name="Google Shape;399;g1ec318c36c9_0_65"/>
          <p:cNvCxnSpPr/>
          <p:nvPr/>
        </p:nvCxnSpPr>
        <p:spPr>
          <a:xfrm rot="10800000">
            <a:off x="5903325" y="5463850"/>
            <a:ext cx="0" cy="266700"/>
          </a:xfrm>
          <a:prstGeom prst="straightConnector1">
            <a:avLst/>
          </a:prstGeom>
          <a:noFill/>
          <a:ln w="9525" cap="flat" cmpd="sng">
            <a:solidFill>
              <a:schemeClr val="dk2"/>
            </a:solidFill>
            <a:prstDash val="solid"/>
            <a:round/>
            <a:headEnd type="none" w="med" len="med"/>
            <a:tailEnd type="triangle" w="med" len="med"/>
          </a:ln>
        </p:spPr>
      </p:cxnSp>
      <p:cxnSp>
        <p:nvCxnSpPr>
          <p:cNvPr id="400" name="Google Shape;400;g1ec318c36c9_0_65"/>
          <p:cNvCxnSpPr/>
          <p:nvPr/>
        </p:nvCxnSpPr>
        <p:spPr>
          <a:xfrm>
            <a:off x="5897025" y="4944313"/>
            <a:ext cx="12600" cy="282600"/>
          </a:xfrm>
          <a:prstGeom prst="straightConnector1">
            <a:avLst/>
          </a:prstGeom>
          <a:noFill/>
          <a:ln w="9525" cap="flat" cmpd="sng">
            <a:solidFill>
              <a:schemeClr val="dk2"/>
            </a:solidFill>
            <a:prstDash val="solid"/>
            <a:round/>
            <a:headEnd type="none" w="med" len="med"/>
            <a:tailEnd type="triangle" w="med" len="med"/>
          </a:ln>
        </p:spPr>
      </p:cxnSp>
      <p:sp>
        <p:nvSpPr>
          <p:cNvPr id="401" name="Google Shape;401;g1ec318c36c9_0_65"/>
          <p:cNvSpPr/>
          <p:nvPr/>
        </p:nvSpPr>
        <p:spPr>
          <a:xfrm>
            <a:off x="7269000" y="2191383"/>
            <a:ext cx="338700" cy="338700"/>
          </a:xfrm>
          <a:prstGeom prst="ellipse">
            <a:avLst/>
          </a:prstGeom>
          <a:solidFill>
            <a:srgbClr val="EFEFEF"/>
          </a:solidFill>
          <a:ln w="28575" cap="flat" cmpd="sng">
            <a:solidFill>
              <a:srgbClr val="11111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402" name="Google Shape;402;g1ec318c36c9_0_65"/>
          <p:cNvSpPr/>
          <p:nvPr/>
        </p:nvSpPr>
        <p:spPr>
          <a:xfrm>
            <a:off x="5146225" y="5326563"/>
            <a:ext cx="2692500" cy="11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 name="Google Shape;246;g1ec318c36c9_0_18">
            <a:extLst>
              <a:ext uri="{FF2B5EF4-FFF2-40B4-BE49-F238E27FC236}">
                <a16:creationId xmlns:a16="http://schemas.microsoft.com/office/drawing/2014/main" id="{7BD09B0D-FA6D-F071-DA53-559A312274A2}"/>
              </a:ext>
            </a:extLst>
          </p:cNvPr>
          <p:cNvSpPr txBox="1"/>
          <p:nvPr/>
        </p:nvSpPr>
        <p:spPr>
          <a:xfrm>
            <a:off x="97800" y="957607"/>
            <a:ext cx="8886223"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dirty="0">
                <a:solidFill>
                  <a:schemeClr val="dk1"/>
                </a:solidFill>
                <a:latin typeface="Arial" panose="020B0604020202020204" pitchFamily="34" charset="0"/>
                <a:cs typeface="Arial" panose="020B0604020202020204" pitchFamily="34" charset="0"/>
              </a:rPr>
              <a:t>Instructions – Step 5</a:t>
            </a:r>
            <a:endParaRPr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993F2FC-A6D9-1DFD-7047-4B190B670345}"/>
              </a:ext>
            </a:extLst>
          </p:cNvPr>
          <p:cNvSpPr txBox="1"/>
          <p:nvPr/>
        </p:nvSpPr>
        <p:spPr>
          <a:xfrm>
            <a:off x="4622956" y="1015500"/>
            <a:ext cx="967315" cy="646331"/>
          </a:xfrm>
          <a:prstGeom prst="rect">
            <a:avLst/>
          </a:prstGeom>
          <a:noFill/>
        </p:spPr>
        <p:txBody>
          <a:bodyPr wrap="square">
            <a:spAutoFit/>
          </a:bodyPr>
          <a:lstStyle/>
          <a:p>
            <a:r>
              <a:rPr lang="en-GB" sz="3600" dirty="0">
                <a:latin typeface="Arial" panose="020B0604020202020204" pitchFamily="34" charset="0"/>
                <a:ea typeface="Calibri"/>
                <a:cs typeface="Arial" panose="020B0604020202020204" pitchFamily="34" charset="0"/>
                <a:sym typeface="Calibri"/>
              </a:rPr>
              <a:t>⚠ </a:t>
            </a:r>
            <a:endParaRPr lang="en-GB" sz="3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ec318c36c9_0_72"/>
          <p:cNvSpPr txBox="1"/>
          <p:nvPr/>
        </p:nvSpPr>
        <p:spPr>
          <a:xfrm>
            <a:off x="0" y="10436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09" name="Google Shape;409;g1ec318c36c9_0_72"/>
          <p:cNvSpPr txBox="1"/>
          <p:nvPr/>
        </p:nvSpPr>
        <p:spPr>
          <a:xfrm>
            <a:off x="143250" y="1618750"/>
            <a:ext cx="87597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dirty="0">
                <a:solidFill>
                  <a:schemeClr val="dk1"/>
                </a:solidFill>
                <a:highlight>
                  <a:schemeClr val="lt1"/>
                </a:highlight>
                <a:latin typeface="Arial" panose="020B0604020202020204" pitchFamily="34" charset="0"/>
                <a:cs typeface="Arial" panose="020B0604020202020204" pitchFamily="34" charset="0"/>
              </a:rPr>
              <a:t>Decorate the top plate to look like the moon or add patterns, shapes, colours or words that are important to Muslims and Ramadan.</a:t>
            </a:r>
            <a:endParaRPr sz="2400" dirty="0">
              <a:solidFill>
                <a:schemeClr val="dk1"/>
              </a:solidFill>
              <a:highlight>
                <a:schemeClr val="lt1"/>
              </a:highlight>
              <a:latin typeface="Arial" panose="020B0604020202020204" pitchFamily="34" charset="0"/>
              <a:cs typeface="Arial" panose="020B0604020202020204" pitchFamily="34" charset="0"/>
            </a:endParaRPr>
          </a:p>
        </p:txBody>
      </p:sp>
      <p:pic>
        <p:nvPicPr>
          <p:cNvPr id="410" name="Google Shape;410;g1ec318c36c9_0_72"/>
          <p:cNvPicPr preferRelativeResize="0"/>
          <p:nvPr/>
        </p:nvPicPr>
        <p:blipFill>
          <a:blip r:embed="rId3">
            <a:alphaModFix/>
          </a:blip>
          <a:stretch>
            <a:fillRect/>
          </a:stretch>
        </p:blipFill>
        <p:spPr>
          <a:xfrm>
            <a:off x="429775" y="3112401"/>
            <a:ext cx="2623725" cy="2623725"/>
          </a:xfrm>
          <a:prstGeom prst="rect">
            <a:avLst/>
          </a:prstGeom>
          <a:noFill/>
          <a:ln>
            <a:noFill/>
          </a:ln>
        </p:spPr>
      </p:pic>
      <p:pic>
        <p:nvPicPr>
          <p:cNvPr id="411" name="Google Shape;411;g1ec318c36c9_0_72"/>
          <p:cNvPicPr preferRelativeResize="0"/>
          <p:nvPr/>
        </p:nvPicPr>
        <p:blipFill>
          <a:blip r:embed="rId4">
            <a:alphaModFix/>
          </a:blip>
          <a:stretch>
            <a:fillRect/>
          </a:stretch>
        </p:blipFill>
        <p:spPr>
          <a:xfrm>
            <a:off x="3338075" y="3100540"/>
            <a:ext cx="2799875" cy="2799853"/>
          </a:xfrm>
          <a:prstGeom prst="rect">
            <a:avLst/>
          </a:prstGeom>
          <a:noFill/>
          <a:ln>
            <a:noFill/>
          </a:ln>
        </p:spPr>
      </p:pic>
      <p:pic>
        <p:nvPicPr>
          <p:cNvPr id="412" name="Google Shape;412;g1ec318c36c9_0_72"/>
          <p:cNvPicPr preferRelativeResize="0"/>
          <p:nvPr/>
        </p:nvPicPr>
        <p:blipFill>
          <a:blip r:embed="rId5">
            <a:alphaModFix/>
          </a:blip>
          <a:stretch>
            <a:fillRect/>
          </a:stretch>
        </p:blipFill>
        <p:spPr>
          <a:xfrm>
            <a:off x="6438900" y="3264807"/>
            <a:ext cx="2454900" cy="2523898"/>
          </a:xfrm>
          <a:prstGeom prst="rect">
            <a:avLst/>
          </a:prstGeom>
          <a:noFill/>
          <a:ln>
            <a:noFill/>
          </a:ln>
        </p:spPr>
      </p:pic>
      <p:sp>
        <p:nvSpPr>
          <p:cNvPr id="2" name="Google Shape;246;g1ec318c36c9_0_18">
            <a:extLst>
              <a:ext uri="{FF2B5EF4-FFF2-40B4-BE49-F238E27FC236}">
                <a16:creationId xmlns:a16="http://schemas.microsoft.com/office/drawing/2014/main" id="{9DFA2D69-B9D2-8CA3-5A2A-188B581FFAD6}"/>
              </a:ext>
            </a:extLst>
          </p:cNvPr>
          <p:cNvSpPr txBox="1"/>
          <p:nvPr/>
        </p:nvSpPr>
        <p:spPr>
          <a:xfrm>
            <a:off x="97800" y="957607"/>
            <a:ext cx="8886223"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dirty="0">
                <a:solidFill>
                  <a:schemeClr val="dk1"/>
                </a:solidFill>
                <a:latin typeface="Arial" panose="020B0604020202020204" pitchFamily="34" charset="0"/>
                <a:cs typeface="Arial" panose="020B0604020202020204" pitchFamily="34" charset="0"/>
              </a:rPr>
              <a:t>Instructions – Step 6</a:t>
            </a:r>
            <a:endParaRPr sz="12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p:nvPr/>
        </p:nvSpPr>
        <p:spPr>
          <a:xfrm>
            <a:off x="554299" y="1102271"/>
            <a:ext cx="8035401"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dirty="0">
                <a:solidFill>
                  <a:schemeClr val="dk1"/>
                </a:solidFill>
                <a:latin typeface="Arial"/>
                <a:ea typeface="Arial"/>
                <a:cs typeface="Arial"/>
                <a:sym typeface="Arial"/>
              </a:rPr>
              <a:t>Stay safe</a:t>
            </a:r>
            <a:r>
              <a:rPr lang="en-GB" sz="2000" b="1"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Whether you are a scientist researching a new medicine or an engineer solving climate change, safety always comes first. An adult must always be around and supervising when doing this activity. You are responsible for: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Arial"/>
                <a:ea typeface="Arial"/>
                <a:cs typeface="Arial"/>
                <a:sym typeface="Arial"/>
              </a:rPr>
              <a:t>ensuring that any equipment used for this activity is in good working condition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Arial"/>
                <a:ea typeface="Arial"/>
                <a:cs typeface="Arial"/>
                <a:sym typeface="Arial"/>
              </a:rPr>
              <a:t>behaving sensibly and following any safety instructions so as not to hurt or injure yourself or others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 </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Please note that in the absence of any negligence or other breach of duty by us, this activity is carried out at your own risk. It is important to take extra care at the stages marked with this symbol: ⚠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9f2d25c8e0_0_16"/>
          <p:cNvSpPr txBox="1"/>
          <p:nvPr/>
        </p:nvSpPr>
        <p:spPr>
          <a:xfrm>
            <a:off x="0" y="10034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19" name="Google Shape;419;g29f2d25c8e0_0_16"/>
          <p:cNvSpPr txBox="1"/>
          <p:nvPr/>
        </p:nvSpPr>
        <p:spPr>
          <a:xfrm>
            <a:off x="97800" y="1192424"/>
            <a:ext cx="812384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1" dirty="0">
                <a:solidFill>
                  <a:schemeClr val="dk1"/>
                </a:solidFill>
                <a:latin typeface="Arial" panose="020B0604020202020204" pitchFamily="34" charset="0"/>
                <a:cs typeface="Arial" panose="020B0604020202020204" pitchFamily="34" charset="0"/>
              </a:rPr>
              <a:t>Example: Completed Countdown</a:t>
            </a:r>
            <a:endParaRPr sz="3600" b="1" dirty="0">
              <a:solidFill>
                <a:schemeClr val="dk1"/>
              </a:solidFill>
              <a:latin typeface="Arial" panose="020B0604020202020204" pitchFamily="34" charset="0"/>
              <a:cs typeface="Arial" panose="020B0604020202020204" pitchFamily="34" charset="0"/>
            </a:endParaRPr>
          </a:p>
        </p:txBody>
      </p:sp>
      <p:pic>
        <p:nvPicPr>
          <p:cNvPr id="420" name="Google Shape;420;g29f2d25c8e0_0_16"/>
          <p:cNvPicPr preferRelativeResize="0"/>
          <p:nvPr/>
        </p:nvPicPr>
        <p:blipFill rotWithShape="1">
          <a:blip r:embed="rId3">
            <a:alphaModFix/>
          </a:blip>
          <a:srcRect l="2891" t="5227" r="10782" b="7928"/>
          <a:stretch/>
        </p:blipFill>
        <p:spPr>
          <a:xfrm>
            <a:off x="773776" y="2187679"/>
            <a:ext cx="3916045" cy="3666888"/>
          </a:xfrm>
          <a:prstGeom prst="ellipse">
            <a:avLst/>
          </a:prstGeom>
          <a:noFill/>
          <a:ln>
            <a:noFill/>
          </a:ln>
        </p:spPr>
      </p:pic>
      <p:pic>
        <p:nvPicPr>
          <p:cNvPr id="422" name="Google Shape;422;g29f2d25c8e0_0_16"/>
          <p:cNvPicPr preferRelativeResize="0"/>
          <p:nvPr/>
        </p:nvPicPr>
        <p:blipFill>
          <a:blip r:embed="rId4">
            <a:alphaModFix/>
          </a:blip>
          <a:stretch>
            <a:fillRect/>
          </a:stretch>
        </p:blipFill>
        <p:spPr>
          <a:xfrm rot="545953">
            <a:off x="4073246" y="1859813"/>
            <a:ext cx="1428750" cy="1428750"/>
          </a:xfrm>
          <a:prstGeom prst="rect">
            <a:avLst/>
          </a:prstGeom>
          <a:noFill/>
          <a:ln>
            <a:noFill/>
          </a:ln>
        </p:spPr>
      </p:pic>
      <p:sp>
        <p:nvSpPr>
          <p:cNvPr id="423" name="Google Shape;423;g29f2d25c8e0_0_16"/>
          <p:cNvSpPr txBox="1"/>
          <p:nvPr/>
        </p:nvSpPr>
        <p:spPr>
          <a:xfrm>
            <a:off x="5500126" y="3113138"/>
            <a:ext cx="3301340" cy="23376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 As it spins it reveals the different moons of Ramadan.</a:t>
            </a: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There are 30 moons. Maybe you could number them?</a:t>
            </a:r>
            <a:endParaRPr sz="2400" dirty="0">
              <a:solidFill>
                <a:schemeClr val="dk1"/>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94EB0D58-606D-C787-E935-656A4F7F3CB9}"/>
              </a:ext>
            </a:extLst>
          </p:cNvPr>
          <p:cNvSpPr/>
          <p:nvPr/>
        </p:nvSpPr>
        <p:spPr>
          <a:xfrm>
            <a:off x="2576449" y="2318868"/>
            <a:ext cx="499906" cy="510639"/>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1" name="Google Shape;421;g29f2d25c8e0_0_16"/>
          <p:cNvPicPr preferRelativeResize="0"/>
          <p:nvPr/>
        </p:nvPicPr>
        <p:blipFill>
          <a:blip r:embed="rId5">
            <a:alphaModFix/>
          </a:blip>
          <a:stretch>
            <a:fillRect/>
          </a:stretch>
        </p:blipFill>
        <p:spPr>
          <a:xfrm>
            <a:off x="2672853" y="2446456"/>
            <a:ext cx="307099" cy="2554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9fefb9e909_0_20"/>
          <p:cNvSpPr txBox="1"/>
          <p:nvPr/>
        </p:nvSpPr>
        <p:spPr>
          <a:xfrm>
            <a:off x="0" y="10436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30" name="Google Shape;430;g29fefb9e909_0_20"/>
          <p:cNvSpPr txBox="1"/>
          <p:nvPr/>
        </p:nvSpPr>
        <p:spPr>
          <a:xfrm>
            <a:off x="210648" y="1043625"/>
            <a:ext cx="8835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a:solidFill>
                  <a:schemeClr val="dk1"/>
                </a:solidFill>
                <a:latin typeface="Arial" panose="020B0604020202020204" pitchFamily="34" charset="0"/>
                <a:cs typeface="Arial" panose="020B0604020202020204" pitchFamily="34" charset="0"/>
              </a:rPr>
              <a:t>Making the charity box</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431" name="Google Shape;431;g29fefb9e909_0_20"/>
          <p:cNvSpPr txBox="1"/>
          <p:nvPr/>
        </p:nvSpPr>
        <p:spPr>
          <a:xfrm>
            <a:off x="304800" y="1613925"/>
            <a:ext cx="83883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1. To make the charity collection box part you can either use the net template to cut out, fold and glue together to make the box or</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2. Use an existing box, such as a cereal box.</a:t>
            </a:r>
            <a:endParaRPr sz="2400" dirty="0">
              <a:solidFill>
                <a:schemeClr val="dk1"/>
              </a:solidFill>
              <a:latin typeface="Arial" panose="020B0604020202020204" pitchFamily="34" charset="0"/>
              <a:cs typeface="Arial" panose="020B0604020202020204" pitchFamily="34" charset="0"/>
            </a:endParaRPr>
          </a:p>
        </p:txBody>
      </p:sp>
      <p:pic>
        <p:nvPicPr>
          <p:cNvPr id="432" name="Google Shape;432;g29fefb9e909_0_20"/>
          <p:cNvPicPr preferRelativeResize="0"/>
          <p:nvPr/>
        </p:nvPicPr>
        <p:blipFill>
          <a:blip r:embed="rId3">
            <a:alphaModFix/>
          </a:blip>
          <a:stretch>
            <a:fillRect/>
          </a:stretch>
        </p:blipFill>
        <p:spPr>
          <a:xfrm>
            <a:off x="5310198" y="3566911"/>
            <a:ext cx="2483699" cy="2272200"/>
          </a:xfrm>
          <a:prstGeom prst="rect">
            <a:avLst/>
          </a:prstGeom>
          <a:noFill/>
          <a:ln>
            <a:noFill/>
          </a:ln>
        </p:spPr>
      </p:pic>
      <p:pic>
        <p:nvPicPr>
          <p:cNvPr id="7" name="Picture 6">
            <a:extLst>
              <a:ext uri="{FF2B5EF4-FFF2-40B4-BE49-F238E27FC236}">
                <a16:creationId xmlns:a16="http://schemas.microsoft.com/office/drawing/2014/main" id="{0E5F4992-6230-68FD-DC3D-86B29A80F649}"/>
              </a:ext>
            </a:extLst>
          </p:cNvPr>
          <p:cNvPicPr>
            <a:picLocks noChangeAspect="1"/>
          </p:cNvPicPr>
          <p:nvPr/>
        </p:nvPicPr>
        <p:blipFill>
          <a:blip r:embed="rId4"/>
          <a:stretch>
            <a:fillRect/>
          </a:stretch>
        </p:blipFill>
        <p:spPr>
          <a:xfrm>
            <a:off x="1100485" y="3230054"/>
            <a:ext cx="3662016" cy="276434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grpSp>
        <p:nvGrpSpPr>
          <p:cNvPr id="2" name="Group 1">
            <a:extLst>
              <a:ext uri="{FF2B5EF4-FFF2-40B4-BE49-F238E27FC236}">
                <a16:creationId xmlns:a16="http://schemas.microsoft.com/office/drawing/2014/main" id="{F7359F5E-36D3-63A8-A311-880E27DD4A46}"/>
              </a:ext>
            </a:extLst>
          </p:cNvPr>
          <p:cNvGrpSpPr/>
          <p:nvPr/>
        </p:nvGrpSpPr>
        <p:grpSpPr>
          <a:xfrm rot="5400000">
            <a:off x="5465850" y="2137987"/>
            <a:ext cx="3983825" cy="2750124"/>
            <a:chOff x="1023812" y="3275889"/>
            <a:chExt cx="3983825" cy="2750124"/>
          </a:xfrm>
        </p:grpSpPr>
        <p:pic>
          <p:nvPicPr>
            <p:cNvPr id="3" name="Picture 2">
              <a:extLst>
                <a:ext uri="{FF2B5EF4-FFF2-40B4-BE49-F238E27FC236}">
                  <a16:creationId xmlns:a16="http://schemas.microsoft.com/office/drawing/2014/main" id="{C4AE7E52-5A1A-1772-4339-10FC8B583D7A}"/>
                </a:ext>
              </a:extLst>
            </p:cNvPr>
            <p:cNvPicPr>
              <a:picLocks noChangeAspect="1"/>
            </p:cNvPicPr>
            <p:nvPr/>
          </p:nvPicPr>
          <p:blipFill>
            <a:blip r:embed="rId3"/>
            <a:stretch>
              <a:fillRect/>
            </a:stretch>
          </p:blipFill>
          <p:spPr>
            <a:xfrm>
              <a:off x="1023812" y="3275889"/>
              <a:ext cx="3983825" cy="2750124"/>
            </a:xfrm>
            <a:prstGeom prst="rect">
              <a:avLst/>
            </a:prstGeom>
          </p:spPr>
        </p:pic>
        <p:sp>
          <p:nvSpPr>
            <p:cNvPr id="4" name="Rectangle 3">
              <a:extLst>
                <a:ext uri="{FF2B5EF4-FFF2-40B4-BE49-F238E27FC236}">
                  <a16:creationId xmlns:a16="http://schemas.microsoft.com/office/drawing/2014/main" id="{5AF1B21F-3AF0-B9CC-02A8-ED22C86E9864}"/>
                </a:ext>
              </a:extLst>
            </p:cNvPr>
            <p:cNvSpPr/>
            <p:nvPr/>
          </p:nvSpPr>
          <p:spPr>
            <a:xfrm>
              <a:off x="1023812" y="3429000"/>
              <a:ext cx="1524316" cy="417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53" name="Google Shape;453;g2a007efe518_0_49"/>
          <p:cNvSpPr txBox="1"/>
          <p:nvPr/>
        </p:nvSpPr>
        <p:spPr>
          <a:xfrm>
            <a:off x="0" y="10436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54" name="Google Shape;454;g2a007efe518_0_49"/>
          <p:cNvSpPr txBox="1"/>
          <p:nvPr/>
        </p:nvSpPr>
        <p:spPr>
          <a:xfrm>
            <a:off x="210648" y="1043625"/>
            <a:ext cx="8835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a:solidFill>
                  <a:schemeClr val="dk1"/>
                </a:solidFill>
                <a:latin typeface="Arial" panose="020B0604020202020204" pitchFamily="34" charset="0"/>
                <a:cs typeface="Arial" panose="020B0604020202020204" pitchFamily="34" charset="0"/>
              </a:rPr>
              <a:t>Option 1 - Cutting out the template</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455" name="Google Shape;455;g2a007efe518_0_49"/>
          <p:cNvSpPr txBox="1"/>
          <p:nvPr/>
        </p:nvSpPr>
        <p:spPr>
          <a:xfrm>
            <a:off x="210648" y="1666686"/>
            <a:ext cx="5276400" cy="46166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dirty="0">
                <a:solidFill>
                  <a:schemeClr val="dk1"/>
                </a:solidFill>
                <a:latin typeface="Arial" panose="020B0604020202020204" pitchFamily="34" charset="0"/>
                <a:cs typeface="Arial" panose="020B0604020202020204" pitchFamily="34" charset="0"/>
              </a:rPr>
              <a:t>Making a box out of a net</a:t>
            </a:r>
            <a:endParaRPr sz="2400"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1. Draw round the net template on a piece of card. Cut out the lines around the outside. </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2. Cut out the slot for the coin.</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3. Assemble the box by folding along the lines and gluing the tabs.</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4. Decorate your charity box.</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5. Attach the countdown (plates) to your box, using glue, tape or a split pin. </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p:txBody>
      </p:sp>
      <p:sp>
        <p:nvSpPr>
          <p:cNvPr id="470" name="Google Shape;470;g2a007efe518_0_49"/>
          <p:cNvSpPr txBox="1"/>
          <p:nvPr/>
        </p:nvSpPr>
        <p:spPr>
          <a:xfrm>
            <a:off x="3801351" y="5532425"/>
            <a:ext cx="5244849"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rgbClr val="FF0000"/>
                </a:solidFill>
                <a:latin typeface="Arial" panose="020B0604020202020204" pitchFamily="34" charset="0"/>
                <a:ea typeface="Calibri"/>
                <a:cs typeface="Arial" panose="020B0604020202020204" pitchFamily="34" charset="0"/>
                <a:sym typeface="Calibri"/>
              </a:rPr>
              <a:t>⚠ Be careful when using the scissors</a:t>
            </a:r>
            <a:endParaRPr dirty="0">
              <a:solidFill>
                <a:schemeClr val="dk1"/>
              </a:solidFill>
              <a:latin typeface="Arial" panose="020B0604020202020204" pitchFamily="34" charset="0"/>
              <a:cs typeface="Arial" panose="020B0604020202020204" pitchFamily="34" charset="0"/>
            </a:endParaRPr>
          </a:p>
        </p:txBody>
      </p:sp>
      <p:pic>
        <p:nvPicPr>
          <p:cNvPr id="471" name="Google Shape;471;g2a007efe518_0_49"/>
          <p:cNvPicPr preferRelativeResize="0"/>
          <p:nvPr/>
        </p:nvPicPr>
        <p:blipFill>
          <a:blip r:embed="rId4">
            <a:alphaModFix/>
          </a:blip>
          <a:stretch>
            <a:fillRect/>
          </a:stretch>
        </p:blipFill>
        <p:spPr>
          <a:xfrm rot="10800000">
            <a:off x="8183576" y="1793004"/>
            <a:ext cx="731824" cy="731824"/>
          </a:xfrm>
          <a:prstGeom prst="rect">
            <a:avLst/>
          </a:prstGeom>
          <a:noFill/>
          <a:ln>
            <a:noFill/>
          </a:ln>
        </p:spPr>
      </p:pic>
      <p:cxnSp>
        <p:nvCxnSpPr>
          <p:cNvPr id="472" name="Google Shape;472;g2a007efe518_0_49"/>
          <p:cNvCxnSpPr>
            <a:cxnSpLocks/>
          </p:cNvCxnSpPr>
          <p:nvPr/>
        </p:nvCxnSpPr>
        <p:spPr>
          <a:xfrm flipV="1">
            <a:off x="5982173" y="3212757"/>
            <a:ext cx="1327627" cy="1717865"/>
          </a:xfrm>
          <a:prstGeom prst="straightConnector1">
            <a:avLst/>
          </a:prstGeom>
          <a:noFill/>
          <a:ln w="9525" cap="flat" cmpd="sng">
            <a:solidFill>
              <a:schemeClr val="dk2"/>
            </a:solidFill>
            <a:prstDash val="solid"/>
            <a:round/>
            <a:headEnd type="none" w="med" len="med"/>
            <a:tailEnd type="triangle" w="med" len="med"/>
          </a:ln>
        </p:spPr>
      </p:cxnSp>
      <p:sp>
        <p:nvSpPr>
          <p:cNvPr id="473" name="Google Shape;473;g2a007efe518_0_49"/>
          <p:cNvSpPr txBox="1"/>
          <p:nvPr/>
        </p:nvSpPr>
        <p:spPr>
          <a:xfrm>
            <a:off x="5342650" y="4890538"/>
            <a:ext cx="1804800" cy="7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a:solidFill>
                  <a:schemeClr val="dk1"/>
                </a:solidFill>
                <a:latin typeface="Arial" panose="020B0604020202020204" pitchFamily="34" charset="0"/>
                <a:cs typeface="Arial" panose="020B0604020202020204" pitchFamily="34" charset="0"/>
              </a:rPr>
              <a:t>Coin slot</a:t>
            </a:r>
            <a:endParaRPr sz="2000" dirty="0">
              <a:solidFill>
                <a:schemeClr val="dk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1B2D614-D61F-8BFA-D177-6384EA4A917D}"/>
              </a:ext>
            </a:extLst>
          </p:cNvPr>
          <p:cNvSpPr txBox="1"/>
          <p:nvPr/>
        </p:nvSpPr>
        <p:spPr>
          <a:xfrm>
            <a:off x="7842790" y="1071257"/>
            <a:ext cx="967315" cy="646331"/>
          </a:xfrm>
          <a:prstGeom prst="rect">
            <a:avLst/>
          </a:prstGeom>
          <a:noFill/>
        </p:spPr>
        <p:txBody>
          <a:bodyPr wrap="square">
            <a:spAutoFit/>
          </a:bodyPr>
          <a:lstStyle/>
          <a:p>
            <a:r>
              <a:rPr lang="en-GB" sz="3600" dirty="0">
                <a:latin typeface="Arial" panose="020B0604020202020204" pitchFamily="34" charset="0"/>
                <a:ea typeface="Calibri"/>
                <a:cs typeface="Arial" panose="020B0604020202020204" pitchFamily="34" charset="0"/>
                <a:sym typeface="Calibri"/>
              </a:rPr>
              <a:t>⚠ </a:t>
            </a:r>
            <a:endParaRPr lang="en-GB"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a007efe518_0_72"/>
          <p:cNvSpPr txBox="1"/>
          <p:nvPr/>
        </p:nvSpPr>
        <p:spPr>
          <a:xfrm>
            <a:off x="0" y="10436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80" name="Google Shape;480;g2a007efe518_0_72"/>
          <p:cNvSpPr txBox="1"/>
          <p:nvPr/>
        </p:nvSpPr>
        <p:spPr>
          <a:xfrm>
            <a:off x="210648" y="1043625"/>
            <a:ext cx="8835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a:solidFill>
                  <a:schemeClr val="dk1"/>
                </a:solidFill>
                <a:latin typeface="Arial" panose="020B0604020202020204" pitchFamily="34" charset="0"/>
                <a:cs typeface="Arial" panose="020B0604020202020204" pitchFamily="34" charset="0"/>
              </a:rPr>
              <a:t>Option 2 - Using an existing box</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481" name="Google Shape;481;g2a007efe518_0_72"/>
          <p:cNvSpPr txBox="1"/>
          <p:nvPr/>
        </p:nvSpPr>
        <p:spPr>
          <a:xfrm>
            <a:off x="228600" y="1613925"/>
            <a:ext cx="5914200" cy="38779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1. Decide where you are going to cut a coin slot and carefully cut this out. The coin slot should be on the top of your box so money does not fall out.  </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2. Glue down any parts that need gluing.</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3. Cover your box with white paper using glue.</a:t>
            </a: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4. Decorate your charity box.  </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5. Attach the countdown (plates) to your </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2400" dirty="0">
                <a:solidFill>
                  <a:schemeClr val="dk1"/>
                </a:solidFill>
                <a:latin typeface="Arial" panose="020B0604020202020204" pitchFamily="34" charset="0"/>
                <a:cs typeface="Arial" panose="020B0604020202020204" pitchFamily="34" charset="0"/>
              </a:rPr>
              <a:t>box, using glue, tape or a split pin.</a:t>
            </a:r>
            <a:endParaRPr sz="2400" dirty="0">
              <a:solidFill>
                <a:schemeClr val="dk1"/>
              </a:solidFill>
              <a:latin typeface="Arial" panose="020B0604020202020204" pitchFamily="34" charset="0"/>
              <a:cs typeface="Arial" panose="020B0604020202020204" pitchFamily="34" charset="0"/>
            </a:endParaRPr>
          </a:p>
        </p:txBody>
      </p:sp>
      <p:pic>
        <p:nvPicPr>
          <p:cNvPr id="482" name="Google Shape;482;g2a007efe518_0_72"/>
          <p:cNvPicPr preferRelativeResize="0"/>
          <p:nvPr/>
        </p:nvPicPr>
        <p:blipFill>
          <a:blip r:embed="rId3">
            <a:alphaModFix/>
          </a:blip>
          <a:stretch>
            <a:fillRect/>
          </a:stretch>
        </p:blipFill>
        <p:spPr>
          <a:xfrm rot="5605077">
            <a:off x="6202238" y="2752453"/>
            <a:ext cx="2784525" cy="2547408"/>
          </a:xfrm>
          <a:prstGeom prst="rect">
            <a:avLst/>
          </a:prstGeom>
          <a:noFill/>
          <a:ln>
            <a:noFill/>
          </a:ln>
        </p:spPr>
      </p:pic>
      <p:sp>
        <p:nvSpPr>
          <p:cNvPr id="483" name="Google Shape;483;g2a007efe518_0_72"/>
          <p:cNvSpPr/>
          <p:nvPr/>
        </p:nvSpPr>
        <p:spPr>
          <a:xfrm rot="2294876">
            <a:off x="7053959" y="3363715"/>
            <a:ext cx="88494" cy="374228"/>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cxnSp>
        <p:nvCxnSpPr>
          <p:cNvPr id="484" name="Google Shape;484;g2a007efe518_0_72"/>
          <p:cNvCxnSpPr>
            <a:cxnSpLocks/>
          </p:cNvCxnSpPr>
          <p:nvPr/>
        </p:nvCxnSpPr>
        <p:spPr>
          <a:xfrm flipH="1">
            <a:off x="7098206" y="2359660"/>
            <a:ext cx="496294" cy="1191169"/>
          </a:xfrm>
          <a:prstGeom prst="straightConnector1">
            <a:avLst/>
          </a:prstGeom>
          <a:noFill/>
          <a:ln w="38100" cap="flat" cmpd="sng">
            <a:solidFill>
              <a:schemeClr val="dk2"/>
            </a:solidFill>
            <a:prstDash val="solid"/>
            <a:round/>
            <a:headEnd type="none" w="med" len="med"/>
            <a:tailEnd type="triangle" w="med" len="med"/>
          </a:ln>
        </p:spPr>
      </p:cxnSp>
      <p:sp>
        <p:nvSpPr>
          <p:cNvPr id="485" name="Google Shape;485;g2a007efe518_0_72"/>
          <p:cNvSpPr txBox="1"/>
          <p:nvPr/>
        </p:nvSpPr>
        <p:spPr>
          <a:xfrm>
            <a:off x="6846636" y="1870911"/>
            <a:ext cx="1804800" cy="7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Coin slot</a:t>
            </a:r>
            <a:endParaRPr sz="2400" dirty="0">
              <a:solidFill>
                <a:schemeClr val="dk1"/>
              </a:solidFill>
              <a:latin typeface="Arial" panose="020B0604020202020204" pitchFamily="34" charset="0"/>
              <a:cs typeface="Arial" panose="020B0604020202020204" pitchFamily="34" charset="0"/>
            </a:endParaRPr>
          </a:p>
        </p:txBody>
      </p:sp>
      <p:sp>
        <p:nvSpPr>
          <p:cNvPr id="2" name="Google Shape;470;g2a007efe518_0_49">
            <a:extLst>
              <a:ext uri="{FF2B5EF4-FFF2-40B4-BE49-F238E27FC236}">
                <a16:creationId xmlns:a16="http://schemas.microsoft.com/office/drawing/2014/main" id="{4594E60E-10A7-2CC8-FE4F-7053F339ECAC}"/>
              </a:ext>
            </a:extLst>
          </p:cNvPr>
          <p:cNvSpPr txBox="1"/>
          <p:nvPr/>
        </p:nvSpPr>
        <p:spPr>
          <a:xfrm>
            <a:off x="3801351" y="5532425"/>
            <a:ext cx="5244849"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rgbClr val="FF0000"/>
                </a:solidFill>
                <a:latin typeface="Arial" panose="020B0604020202020204" pitchFamily="34" charset="0"/>
                <a:ea typeface="Calibri"/>
                <a:cs typeface="Arial" panose="020B0604020202020204" pitchFamily="34" charset="0"/>
                <a:sym typeface="Calibri"/>
              </a:rPr>
              <a:t>⚠ Be careful when using the scissors</a:t>
            </a:r>
            <a:endParaRPr dirty="0">
              <a:solidFill>
                <a:schemeClr val="dk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C2EF2EA-875E-FEF5-3E8B-F805B320170C}"/>
              </a:ext>
            </a:extLst>
          </p:cNvPr>
          <p:cNvSpPr txBox="1"/>
          <p:nvPr/>
        </p:nvSpPr>
        <p:spPr>
          <a:xfrm>
            <a:off x="7265378" y="1050240"/>
            <a:ext cx="967315" cy="646331"/>
          </a:xfrm>
          <a:prstGeom prst="rect">
            <a:avLst/>
          </a:prstGeom>
          <a:noFill/>
        </p:spPr>
        <p:txBody>
          <a:bodyPr wrap="square">
            <a:spAutoFit/>
          </a:bodyPr>
          <a:lstStyle/>
          <a:p>
            <a:r>
              <a:rPr lang="en-GB" sz="3600" dirty="0">
                <a:latin typeface="Arial" panose="020B0604020202020204" pitchFamily="34" charset="0"/>
                <a:ea typeface="Calibri"/>
                <a:cs typeface="Arial" panose="020B0604020202020204" pitchFamily="34" charset="0"/>
                <a:sym typeface="Calibri"/>
              </a:rPr>
              <a:t>⚠ </a:t>
            </a:r>
            <a:endParaRPr lang="en-GB" sz="3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a0af290c61_0_64"/>
          <p:cNvSpPr txBox="1"/>
          <p:nvPr/>
        </p:nvSpPr>
        <p:spPr>
          <a:xfrm>
            <a:off x="0" y="10436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492" name="Google Shape;492;g2a0af290c61_0_64"/>
          <p:cNvSpPr txBox="1"/>
          <p:nvPr/>
        </p:nvSpPr>
        <p:spPr>
          <a:xfrm>
            <a:off x="210648" y="1043625"/>
            <a:ext cx="8835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a:solidFill>
                  <a:schemeClr val="dk1"/>
                </a:solidFill>
                <a:latin typeface="Arial" panose="020B0604020202020204" pitchFamily="34" charset="0"/>
                <a:cs typeface="Arial" panose="020B0604020202020204" pitchFamily="34" charset="0"/>
              </a:rPr>
              <a:t>Example </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493" name="Google Shape;493;g2a0af290c61_0_64"/>
          <p:cNvPicPr preferRelativeResize="0"/>
          <p:nvPr/>
        </p:nvPicPr>
        <p:blipFill rotWithShape="1">
          <a:blip r:embed="rId3">
            <a:alphaModFix/>
          </a:blip>
          <a:srcRect l="7795" t="10141" r="6353" b="3256"/>
          <a:stretch/>
        </p:blipFill>
        <p:spPr>
          <a:xfrm>
            <a:off x="5935075" y="3797350"/>
            <a:ext cx="2884926" cy="2909950"/>
          </a:xfrm>
          <a:prstGeom prst="rect">
            <a:avLst/>
          </a:prstGeom>
          <a:noFill/>
          <a:ln>
            <a:noFill/>
          </a:ln>
        </p:spPr>
      </p:pic>
      <p:pic>
        <p:nvPicPr>
          <p:cNvPr id="494" name="Google Shape;494;g2a0af290c61_0_64"/>
          <p:cNvPicPr preferRelativeResize="0"/>
          <p:nvPr/>
        </p:nvPicPr>
        <p:blipFill>
          <a:blip r:embed="rId4">
            <a:alphaModFix/>
          </a:blip>
          <a:stretch>
            <a:fillRect/>
          </a:stretch>
        </p:blipFill>
        <p:spPr>
          <a:xfrm>
            <a:off x="-814350" y="1203250"/>
            <a:ext cx="6749426" cy="6749426"/>
          </a:xfrm>
          <a:prstGeom prst="rect">
            <a:avLst/>
          </a:prstGeom>
          <a:noFill/>
          <a:ln>
            <a:noFill/>
          </a:ln>
        </p:spPr>
      </p:pic>
      <p:pic>
        <p:nvPicPr>
          <p:cNvPr id="495" name="Google Shape;495;g2a0af290c61_0_64"/>
          <p:cNvPicPr preferRelativeResize="0"/>
          <p:nvPr/>
        </p:nvPicPr>
        <p:blipFill>
          <a:blip r:embed="rId5">
            <a:alphaModFix/>
          </a:blip>
          <a:stretch>
            <a:fillRect/>
          </a:stretch>
        </p:blipFill>
        <p:spPr>
          <a:xfrm>
            <a:off x="4458750" y="133400"/>
            <a:ext cx="4213876" cy="42138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a007efe518_0_116"/>
          <p:cNvSpPr txBox="1"/>
          <p:nvPr/>
        </p:nvSpPr>
        <p:spPr>
          <a:xfrm>
            <a:off x="0" y="10436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502" name="Google Shape;502;g2a007efe518_0_116"/>
          <p:cNvSpPr txBox="1"/>
          <p:nvPr/>
        </p:nvSpPr>
        <p:spPr>
          <a:xfrm>
            <a:off x="210648" y="1043625"/>
            <a:ext cx="8835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a:solidFill>
                  <a:schemeClr val="dk1"/>
                </a:solidFill>
                <a:latin typeface="Arial" panose="020B0604020202020204" pitchFamily="34" charset="0"/>
                <a:cs typeface="Arial" panose="020B0604020202020204" pitchFamily="34" charset="0"/>
              </a:rPr>
              <a:t>Example </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503" name="Google Shape;503;g2a007efe518_0_116"/>
          <p:cNvPicPr preferRelativeResize="0"/>
          <p:nvPr/>
        </p:nvPicPr>
        <p:blipFill rotWithShape="1">
          <a:blip r:embed="rId3">
            <a:alphaModFix/>
          </a:blip>
          <a:srcRect l="15169" r="7040"/>
          <a:stretch/>
        </p:blipFill>
        <p:spPr>
          <a:xfrm>
            <a:off x="5031475" y="1292188"/>
            <a:ext cx="3647650" cy="4688775"/>
          </a:xfrm>
          <a:prstGeom prst="rect">
            <a:avLst/>
          </a:prstGeom>
          <a:noFill/>
          <a:ln>
            <a:noFill/>
          </a:ln>
        </p:spPr>
      </p:pic>
      <p:pic>
        <p:nvPicPr>
          <p:cNvPr id="504" name="Google Shape;504;g2a007efe518_0_116"/>
          <p:cNvPicPr preferRelativeResize="0"/>
          <p:nvPr/>
        </p:nvPicPr>
        <p:blipFill>
          <a:blip r:embed="rId4">
            <a:alphaModFix/>
          </a:blip>
          <a:stretch>
            <a:fillRect/>
          </a:stretch>
        </p:blipFill>
        <p:spPr>
          <a:xfrm>
            <a:off x="210650" y="1767075"/>
            <a:ext cx="4213876" cy="42138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1" name="Google Shape;511;g29e7bbc2c30_0_33"/>
          <p:cNvSpPr/>
          <p:nvPr/>
        </p:nvSpPr>
        <p:spPr>
          <a:xfrm>
            <a:off x="0" y="0"/>
            <a:ext cx="9144000" cy="132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4" name="Picture 3">
            <a:extLst>
              <a:ext uri="{FF2B5EF4-FFF2-40B4-BE49-F238E27FC236}">
                <a16:creationId xmlns:a16="http://schemas.microsoft.com/office/drawing/2014/main" id="{ADFB30F1-FDBA-17B7-D9DA-4237C2B0E8D2}"/>
              </a:ext>
            </a:extLst>
          </p:cNvPr>
          <p:cNvPicPr>
            <a:picLocks noChangeAspect="1"/>
          </p:cNvPicPr>
          <p:nvPr/>
        </p:nvPicPr>
        <p:blipFill>
          <a:blip r:embed="rId3"/>
          <a:stretch>
            <a:fillRect/>
          </a:stretch>
        </p:blipFill>
        <p:spPr>
          <a:xfrm>
            <a:off x="400050" y="91916"/>
            <a:ext cx="8343900" cy="58802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99" name="Google Shape;99;p3"/>
          <p:cNvSpPr txBox="1"/>
          <p:nvPr/>
        </p:nvSpPr>
        <p:spPr>
          <a:xfrm>
            <a:off x="317339" y="1160873"/>
            <a:ext cx="5521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solidFill>
                  <a:schemeClr val="dk1"/>
                </a:solidFill>
                <a:latin typeface="Arial"/>
                <a:ea typeface="Arial"/>
                <a:cs typeface="Arial"/>
                <a:sym typeface="Arial"/>
              </a:rPr>
              <a:t>Design Brief</a:t>
            </a:r>
            <a:endParaRPr sz="1400" b="0" i="0" u="none" strike="noStrike" cap="none" dirty="0">
              <a:solidFill>
                <a:srgbClr val="000000"/>
              </a:solidFill>
              <a:latin typeface="Arial"/>
              <a:ea typeface="Arial"/>
              <a:cs typeface="Arial"/>
              <a:sym typeface="Arial"/>
            </a:endParaRPr>
          </a:p>
        </p:txBody>
      </p:sp>
      <p:sp>
        <p:nvSpPr>
          <p:cNvPr id="100" name="Google Shape;100;p3"/>
          <p:cNvSpPr txBox="1"/>
          <p:nvPr/>
        </p:nvSpPr>
        <p:spPr>
          <a:xfrm>
            <a:off x="317325" y="1873075"/>
            <a:ext cx="8728800" cy="1166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400"/>
              <a:buFont typeface="Arial"/>
              <a:buNone/>
            </a:pPr>
            <a:r>
              <a:rPr lang="en-GB" sz="2400" dirty="0">
                <a:solidFill>
                  <a:schemeClr val="dk1"/>
                </a:solidFill>
                <a:latin typeface="Arial" panose="020B0604020202020204" pitchFamily="34" charset="0"/>
                <a:cs typeface="Arial" panose="020B0604020202020204" pitchFamily="34" charset="0"/>
              </a:rPr>
              <a:t>Your task is to design and make a charity box </a:t>
            </a:r>
          </a:p>
          <a:p>
            <a:pPr marL="0" lvl="0" indent="0" algn="ctr" rtl="0">
              <a:spcBef>
                <a:spcPts val="0"/>
              </a:spcBef>
              <a:spcAft>
                <a:spcPts val="0"/>
              </a:spcAft>
              <a:buClr>
                <a:schemeClr val="dk1"/>
              </a:buClr>
              <a:buSzPts val="2400"/>
              <a:buFont typeface="Arial"/>
              <a:buNone/>
            </a:pPr>
            <a:r>
              <a:rPr lang="en-GB" sz="2400" dirty="0">
                <a:solidFill>
                  <a:schemeClr val="dk1"/>
                </a:solidFill>
                <a:latin typeface="Arial" panose="020B0604020202020204" pitchFamily="34" charset="0"/>
                <a:cs typeface="Arial" panose="020B0604020202020204" pitchFamily="34" charset="0"/>
              </a:rPr>
              <a:t>that counts downs the days of Ramadan</a:t>
            </a:r>
            <a:endParaRPr sz="2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90000"/>
              </a:lnSpc>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p:txBody>
      </p:sp>
      <p:pic>
        <p:nvPicPr>
          <p:cNvPr id="101" name="Google Shape;101;p3"/>
          <p:cNvPicPr preferRelativeResize="0"/>
          <p:nvPr/>
        </p:nvPicPr>
        <p:blipFill rotWithShape="1">
          <a:blip r:embed="rId3">
            <a:alphaModFix/>
          </a:blip>
          <a:srcRect l="27977" t="23710" r="30927"/>
          <a:stretch/>
        </p:blipFill>
        <p:spPr>
          <a:xfrm>
            <a:off x="1835300" y="3017575"/>
            <a:ext cx="2075325" cy="2615601"/>
          </a:xfrm>
          <a:prstGeom prst="rect">
            <a:avLst/>
          </a:prstGeom>
          <a:noFill/>
          <a:ln>
            <a:noFill/>
          </a:ln>
        </p:spPr>
      </p:pic>
      <p:pic>
        <p:nvPicPr>
          <p:cNvPr id="102" name="Google Shape;102;p3"/>
          <p:cNvPicPr preferRelativeResize="0"/>
          <p:nvPr/>
        </p:nvPicPr>
        <p:blipFill>
          <a:blip r:embed="rId4">
            <a:alphaModFix/>
          </a:blip>
          <a:stretch>
            <a:fillRect/>
          </a:stretch>
        </p:blipFill>
        <p:spPr>
          <a:xfrm>
            <a:off x="4882825" y="3003438"/>
            <a:ext cx="3201274" cy="29486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9f1703d33d_0_0"/>
          <p:cNvSpPr txBox="1"/>
          <p:nvPr/>
        </p:nvSpPr>
        <p:spPr>
          <a:xfrm>
            <a:off x="0" y="10436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109" name="Google Shape;109;g29f1703d33d_0_0"/>
          <p:cNvSpPr txBox="1"/>
          <p:nvPr/>
        </p:nvSpPr>
        <p:spPr>
          <a:xfrm>
            <a:off x="317356" y="1160875"/>
            <a:ext cx="8307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a:solidFill>
                  <a:schemeClr val="dk1"/>
                </a:solidFill>
              </a:rPr>
              <a:t>What you need to think about…</a:t>
            </a:r>
            <a:endParaRPr sz="1400" b="0" i="0" u="none" strike="noStrike" cap="none" dirty="0">
              <a:solidFill>
                <a:srgbClr val="000000"/>
              </a:solidFill>
              <a:latin typeface="Arial"/>
              <a:ea typeface="Arial"/>
              <a:cs typeface="Arial"/>
              <a:sym typeface="Arial"/>
            </a:endParaRPr>
          </a:p>
        </p:txBody>
      </p:sp>
      <p:sp>
        <p:nvSpPr>
          <p:cNvPr id="110" name="Google Shape;110;g29f1703d33d_0_0"/>
          <p:cNvSpPr txBox="1"/>
          <p:nvPr/>
        </p:nvSpPr>
        <p:spPr>
          <a:xfrm>
            <a:off x="317324" y="2340666"/>
            <a:ext cx="7247257" cy="2190303"/>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1000"/>
              </a:spcBef>
              <a:spcAft>
                <a:spcPts val="0"/>
              </a:spcAft>
              <a:buNone/>
            </a:pPr>
            <a:endParaRPr sz="24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342900" marR="0" indent="-342900">
              <a:lnSpc>
                <a:spcPct val="90000"/>
              </a:lnSpc>
              <a:spcBef>
                <a:spcPts val="0"/>
              </a:spcBef>
              <a:spcAft>
                <a:spcPts val="1200"/>
              </a:spcAft>
              <a:buClr>
                <a:schemeClr val="dk1"/>
              </a:buClr>
              <a:buSzPts val="2700"/>
              <a:buFont typeface="Arial" panose="020B0604020202020204" pitchFamily="34" charset="0"/>
              <a:buChar char="•"/>
            </a:pPr>
            <a:r>
              <a:rPr lang="en-GB" sz="2400" dirty="0">
                <a:latin typeface="Arial" panose="020B0604020202020204" pitchFamily="34" charset="0"/>
              </a:rPr>
              <a:t>What is Ramadan? How long does it last?</a:t>
            </a:r>
            <a:endParaRPr sz="2400" dirty="0">
              <a:latin typeface="Arial" panose="020B0604020202020204" pitchFamily="34" charset="0"/>
            </a:endParaRPr>
          </a:p>
          <a:p>
            <a:pPr marL="342900" marR="0" indent="-342900">
              <a:lnSpc>
                <a:spcPct val="90000"/>
              </a:lnSpc>
              <a:spcBef>
                <a:spcPts val="0"/>
              </a:spcBef>
              <a:spcAft>
                <a:spcPts val="1200"/>
              </a:spcAft>
              <a:buClr>
                <a:schemeClr val="dk1"/>
              </a:buClr>
              <a:buSzPts val="2700"/>
              <a:buFont typeface="Arial" panose="020B0604020202020204" pitchFamily="34" charset="0"/>
              <a:buChar char="•"/>
            </a:pPr>
            <a:r>
              <a:rPr lang="en-GB" sz="2400" dirty="0">
                <a:latin typeface="Arial" panose="020B0604020202020204" pitchFamily="34" charset="0"/>
              </a:rPr>
              <a:t>Why is the moon cycle important to Ramadan? How can this be included in your design?</a:t>
            </a:r>
            <a:endParaRPr sz="2400" dirty="0">
              <a:latin typeface="Arial" panose="020B0604020202020204" pitchFamily="34" charset="0"/>
            </a:endParaRPr>
          </a:p>
          <a:p>
            <a:pPr marL="0" marR="0" lvl="0" indent="0" algn="l" rtl="0">
              <a:lnSpc>
                <a:spcPct val="90000"/>
              </a:lnSpc>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p:txBody>
      </p:sp>
      <p:pic>
        <p:nvPicPr>
          <p:cNvPr id="111" name="Google Shape;111;g29f1703d33d_0_0"/>
          <p:cNvPicPr preferRelativeResize="0"/>
          <p:nvPr/>
        </p:nvPicPr>
        <p:blipFill>
          <a:blip r:embed="rId3">
            <a:alphaModFix/>
          </a:blip>
          <a:stretch>
            <a:fillRect/>
          </a:stretch>
        </p:blipFill>
        <p:spPr>
          <a:xfrm>
            <a:off x="5659560" y="3429007"/>
            <a:ext cx="3376451" cy="2600900"/>
          </a:xfrm>
          <a:prstGeom prst="rect">
            <a:avLst/>
          </a:prstGeom>
          <a:noFill/>
          <a:ln>
            <a:noFill/>
          </a:ln>
        </p:spPr>
      </p:pic>
      <p:sp>
        <p:nvSpPr>
          <p:cNvPr id="112" name="Google Shape;112;g29f1703d33d_0_0"/>
          <p:cNvSpPr txBox="1"/>
          <p:nvPr/>
        </p:nvSpPr>
        <p:spPr>
          <a:xfrm>
            <a:off x="435624" y="1807375"/>
            <a:ext cx="8708375" cy="64527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GB" sz="2400" dirty="0">
                <a:solidFill>
                  <a:schemeClr val="dk1"/>
                </a:solidFill>
                <a:latin typeface="Arial" panose="020B0604020202020204" pitchFamily="34" charset="0"/>
                <a:cs typeface="Arial" panose="020B0604020202020204" pitchFamily="34" charset="0"/>
              </a:rPr>
              <a:t>You must think about the following when creating your design:</a:t>
            </a:r>
            <a:endParaRPr sz="16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g29ceae7891d_0_6"/>
          <p:cNvSpPr txBox="1"/>
          <p:nvPr/>
        </p:nvSpPr>
        <p:spPr>
          <a:xfrm>
            <a:off x="76198" y="1041143"/>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i="0" u="none" strike="noStrike" cap="none" dirty="0">
                <a:solidFill>
                  <a:srgbClr val="000000"/>
                </a:solidFill>
                <a:latin typeface="Arial" panose="020B0604020202020204" pitchFamily="34" charset="0"/>
                <a:ea typeface="Calibri"/>
                <a:cs typeface="Arial" panose="020B0604020202020204" pitchFamily="34" charset="0"/>
                <a:sym typeface="Calibri"/>
              </a:rPr>
              <a:t> Facts About Ramadan</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121" name="Google Shape;121;g29ceae7891d_0_6"/>
          <p:cNvPicPr preferRelativeResize="0"/>
          <p:nvPr/>
        </p:nvPicPr>
        <p:blipFill rotWithShape="1">
          <a:blip r:embed="rId3">
            <a:alphaModFix/>
          </a:blip>
          <a:srcRect t="8797" b="7012"/>
          <a:stretch/>
        </p:blipFill>
        <p:spPr>
          <a:xfrm>
            <a:off x="6699770" y="4032145"/>
            <a:ext cx="2264250" cy="1906374"/>
          </a:xfrm>
          <a:prstGeom prst="rect">
            <a:avLst/>
          </a:prstGeom>
          <a:noFill/>
          <a:ln>
            <a:noFill/>
          </a:ln>
        </p:spPr>
      </p:pic>
      <p:sp>
        <p:nvSpPr>
          <p:cNvPr id="2" name="Google Shape;117;g29ceae7891d_0_6">
            <a:extLst>
              <a:ext uri="{FF2B5EF4-FFF2-40B4-BE49-F238E27FC236}">
                <a16:creationId xmlns:a16="http://schemas.microsoft.com/office/drawing/2014/main" id="{BDFC0BB1-C2CC-48ED-1099-96A3A417FE04}"/>
              </a:ext>
            </a:extLst>
          </p:cNvPr>
          <p:cNvSpPr txBox="1"/>
          <p:nvPr/>
        </p:nvSpPr>
        <p:spPr>
          <a:xfrm>
            <a:off x="179980" y="1914505"/>
            <a:ext cx="65700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dirty="0">
              <a:solidFill>
                <a:schemeClr val="dk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400"/>
              <a:buFont typeface="Arial"/>
              <a:buNone/>
            </a:pPr>
            <a:endParaRPr sz="2400" b="1" dirty="0">
              <a:solidFill>
                <a:schemeClr val="dk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400"/>
              <a:buFont typeface="Arial"/>
              <a:buNone/>
            </a:pPr>
            <a:endParaRPr sz="2400" b="1" dirty="0">
              <a:solidFill>
                <a:schemeClr val="dk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400"/>
              <a:buFont typeface="Arial"/>
              <a:buNone/>
            </a:pPr>
            <a:endParaRPr sz="2400" b="1" dirty="0">
              <a:solidFill>
                <a:schemeClr val="dk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400"/>
              <a:buFont typeface="Arial"/>
              <a:buNone/>
            </a:pPr>
            <a:endParaRPr sz="2400" b="1" dirty="0">
              <a:solidFill>
                <a:schemeClr val="dk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400"/>
              <a:buFont typeface="Arial"/>
              <a:buNone/>
            </a:pPr>
            <a:endParaRPr sz="2400" b="1" dirty="0">
              <a:solidFill>
                <a:schemeClr val="dk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400"/>
              <a:buFont typeface="Arial"/>
              <a:buNone/>
            </a:pPr>
            <a:r>
              <a:rPr lang="en-GB" sz="2400" b="1" dirty="0">
                <a:solidFill>
                  <a:schemeClr val="dk1"/>
                </a:solidFill>
                <a:latin typeface="Arial" panose="020B0604020202020204" pitchFamily="34" charset="0"/>
                <a:cs typeface="Arial" panose="020B0604020202020204" pitchFamily="34" charset="0"/>
              </a:rPr>
              <a:t>When is Ramadan?</a:t>
            </a:r>
            <a:endParaRPr sz="2400" b="1" dirty="0">
              <a:solidFill>
                <a:schemeClr val="dk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400"/>
              <a:buFont typeface="Arial"/>
              <a:buNone/>
            </a:pPr>
            <a:r>
              <a:rPr lang="en-GB" sz="2400" dirty="0">
                <a:solidFill>
                  <a:schemeClr val="dk1"/>
                </a:solidFill>
                <a:latin typeface="Arial" panose="020B0604020202020204" pitchFamily="34" charset="0"/>
                <a:cs typeface="Arial" panose="020B0604020202020204" pitchFamily="34" charset="0"/>
              </a:rPr>
              <a:t>It is in the ninth month of the Islamic calendar. It changes each year as it is based on a calendar that uses cycles of the moon.</a:t>
            </a:r>
            <a:endParaRPr sz="2400" dirty="0">
              <a:latin typeface="Arial" panose="020B0604020202020204" pitchFamily="34" charset="0"/>
              <a:cs typeface="Arial" panose="020B0604020202020204" pitchFamily="34" charset="0"/>
            </a:endParaRPr>
          </a:p>
        </p:txBody>
      </p:sp>
      <p:sp>
        <p:nvSpPr>
          <p:cNvPr id="3" name="Google Shape;119;g29ceae7891d_0_6">
            <a:extLst>
              <a:ext uri="{FF2B5EF4-FFF2-40B4-BE49-F238E27FC236}">
                <a16:creationId xmlns:a16="http://schemas.microsoft.com/office/drawing/2014/main" id="{D9CF4F36-07BA-4C90-E75B-8B7C3BEA0965}"/>
              </a:ext>
            </a:extLst>
          </p:cNvPr>
          <p:cNvSpPr txBox="1"/>
          <p:nvPr/>
        </p:nvSpPr>
        <p:spPr>
          <a:xfrm>
            <a:off x="179980" y="1625541"/>
            <a:ext cx="8805000" cy="24006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dirty="0">
                <a:solidFill>
                  <a:schemeClr val="dk1"/>
                </a:solidFill>
                <a:latin typeface="Arial" panose="020B0604020202020204" pitchFamily="34" charset="0"/>
                <a:cs typeface="Arial" panose="020B0604020202020204" pitchFamily="34" charset="0"/>
              </a:rPr>
              <a:t>What is Ramadan?</a:t>
            </a:r>
            <a:endParaRPr sz="2400"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2300"/>
              <a:buFont typeface="Arial"/>
              <a:buNone/>
            </a:pPr>
            <a:r>
              <a:rPr lang="en-GB" sz="2400" dirty="0">
                <a:solidFill>
                  <a:schemeClr val="dk1"/>
                </a:solidFill>
                <a:latin typeface="Arial" panose="020B0604020202020204" pitchFamily="34" charset="0"/>
                <a:cs typeface="Arial" panose="020B0604020202020204" pitchFamily="34" charset="0"/>
              </a:rPr>
              <a:t>Ramadan lasts for a month. It is when Muslims all over the world fast between dawn and sunset. </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2300"/>
              <a:buFont typeface="Arial"/>
              <a:buNone/>
            </a:pP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b="1" dirty="0">
                <a:solidFill>
                  <a:schemeClr val="dk1"/>
                </a:solidFill>
                <a:latin typeface="Arial" panose="020B0604020202020204" pitchFamily="34" charset="0"/>
                <a:cs typeface="Arial" panose="020B0604020202020204" pitchFamily="34" charset="0"/>
              </a:rPr>
              <a:t>What does fasting mean?</a:t>
            </a:r>
            <a:endParaRPr sz="2400"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Someone who is fasting chooses not to eat or drink. </a:t>
            </a:r>
            <a:endParaRPr sz="240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p:nvPr/>
        </p:nvSpPr>
        <p:spPr>
          <a:xfrm>
            <a:off x="681875" y="1875691"/>
            <a:ext cx="7927200" cy="1730100"/>
          </a:xfrm>
          <a:prstGeom prst="rect">
            <a:avLst/>
          </a:prstGeom>
          <a:noFill/>
          <a:ln>
            <a:noFill/>
          </a:ln>
        </p:spPr>
        <p:txBody>
          <a:bodyPr spcFirstLastPara="1" wrap="square" lIns="91425" tIns="91425" rIns="91425" bIns="91425" anchor="ctr" anchorCtr="0">
            <a:noAutofit/>
          </a:bodyPr>
          <a:lstStyle/>
          <a:p>
            <a:pPr marL="0" marR="0" lvl="0" indent="0" algn="ctr" rtl="0">
              <a:lnSpc>
                <a:spcPct val="120000"/>
              </a:lnSpc>
              <a:spcBef>
                <a:spcPts val="0"/>
              </a:spcBef>
              <a:spcAft>
                <a:spcPts val="0"/>
              </a:spcAft>
              <a:buClr>
                <a:schemeClr val="dk1"/>
              </a:buClr>
              <a:buSzPts val="1100"/>
              <a:buFont typeface="Arial"/>
              <a:buNone/>
            </a:pPr>
            <a:r>
              <a:rPr lang="en-GB" sz="2400" b="0" i="0" u="none" strike="noStrike" cap="none" dirty="0">
                <a:solidFill>
                  <a:schemeClr val="dk1"/>
                </a:solidFill>
                <a:latin typeface="Arial"/>
                <a:ea typeface="Arial"/>
                <a:cs typeface="Arial"/>
                <a:sym typeface="Arial"/>
              </a:rPr>
              <a:t>Ramadan starts on Sunday 10th March </a:t>
            </a:r>
          </a:p>
          <a:p>
            <a:pPr marL="0" marR="0" lvl="0" indent="0" algn="ctr" rtl="0">
              <a:lnSpc>
                <a:spcPct val="120000"/>
              </a:lnSpc>
              <a:spcBef>
                <a:spcPts val="0"/>
              </a:spcBef>
              <a:spcAft>
                <a:spcPts val="0"/>
              </a:spcAft>
              <a:buClr>
                <a:schemeClr val="dk1"/>
              </a:buClr>
              <a:buSzPts val="1100"/>
              <a:buFont typeface="Arial"/>
              <a:buNone/>
            </a:pPr>
            <a:r>
              <a:rPr lang="en-GB" sz="2400" b="0" i="0" u="none" strike="noStrike" cap="none" dirty="0">
                <a:solidFill>
                  <a:schemeClr val="dk1"/>
                </a:solidFill>
                <a:latin typeface="Arial"/>
                <a:ea typeface="Arial"/>
                <a:cs typeface="Arial"/>
                <a:sym typeface="Arial"/>
              </a:rPr>
              <a:t>and ends on Monday 8th Apri</a:t>
            </a:r>
            <a:r>
              <a:rPr lang="en-GB" sz="2400" b="0" i="0" u="none" strike="noStrike" cap="none" dirty="0">
                <a:solidFill>
                  <a:srgbClr val="111111"/>
                </a:solidFill>
                <a:highlight>
                  <a:srgbClr val="FFFFFF"/>
                </a:highlight>
                <a:latin typeface="Arial"/>
                <a:ea typeface="Arial"/>
                <a:cs typeface="Arial"/>
                <a:sym typeface="Arial"/>
              </a:rPr>
              <a:t>l</a:t>
            </a:r>
            <a:endParaRPr sz="2400" b="0" i="0" u="none" strike="noStrike" cap="none" dirty="0">
              <a:solidFill>
                <a:srgbClr val="11111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400" b="1" i="0" u="none" strike="noStrike" cap="none" dirty="0">
              <a:solidFill>
                <a:schemeClr val="dk1"/>
              </a:solidFill>
              <a:latin typeface="Arial"/>
              <a:ea typeface="Arial"/>
              <a:cs typeface="Arial"/>
              <a:sym typeface="Arial"/>
            </a:endParaRPr>
          </a:p>
        </p:txBody>
      </p:sp>
      <p:pic>
        <p:nvPicPr>
          <p:cNvPr id="128" name="Google Shape;128;p4"/>
          <p:cNvPicPr preferRelativeResize="0"/>
          <p:nvPr/>
        </p:nvPicPr>
        <p:blipFill>
          <a:blip r:embed="rId3">
            <a:alphaModFix/>
          </a:blip>
          <a:stretch>
            <a:fillRect/>
          </a:stretch>
        </p:blipFill>
        <p:spPr>
          <a:xfrm>
            <a:off x="3357075" y="3379200"/>
            <a:ext cx="2576800" cy="2576800"/>
          </a:xfrm>
          <a:prstGeom prst="rect">
            <a:avLst/>
          </a:prstGeom>
          <a:noFill/>
          <a:ln>
            <a:noFill/>
          </a:ln>
        </p:spPr>
      </p:pic>
      <p:sp>
        <p:nvSpPr>
          <p:cNvPr id="2" name="Google Shape;118;g29ceae7891d_0_6">
            <a:extLst>
              <a:ext uri="{FF2B5EF4-FFF2-40B4-BE49-F238E27FC236}">
                <a16:creationId xmlns:a16="http://schemas.microsoft.com/office/drawing/2014/main" id="{F37169D1-FF16-8EF8-25DD-12363EF2874D}"/>
              </a:ext>
            </a:extLst>
          </p:cNvPr>
          <p:cNvSpPr txBox="1"/>
          <p:nvPr/>
        </p:nvSpPr>
        <p:spPr>
          <a:xfrm>
            <a:off x="169500" y="1079930"/>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Arial" panose="020B0604020202020204" pitchFamily="34" charset="0"/>
                <a:ea typeface="Calibri"/>
                <a:cs typeface="Arial" panose="020B0604020202020204" pitchFamily="34" charset="0"/>
                <a:sym typeface="Calibri"/>
              </a:rPr>
              <a:t>When is </a:t>
            </a:r>
            <a:r>
              <a:rPr lang="en-GB" sz="3600" b="1" i="0" u="none" strike="noStrike" cap="none" dirty="0">
                <a:solidFill>
                  <a:srgbClr val="000000"/>
                </a:solidFill>
                <a:latin typeface="Arial" panose="020B0604020202020204" pitchFamily="34" charset="0"/>
                <a:ea typeface="Calibri"/>
                <a:cs typeface="Arial" panose="020B0604020202020204" pitchFamily="34" charset="0"/>
                <a:sym typeface="Calibri"/>
              </a:rPr>
              <a:t>Ramadan in 2024?</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9de67e05fd_0_11"/>
          <p:cNvSpPr txBox="1"/>
          <p:nvPr/>
        </p:nvSpPr>
        <p:spPr>
          <a:xfrm>
            <a:off x="70650" y="1133802"/>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Arial" panose="020B0604020202020204" pitchFamily="34" charset="0"/>
                <a:ea typeface="Calibri"/>
                <a:cs typeface="Arial" panose="020B0604020202020204" pitchFamily="34" charset="0"/>
                <a:sym typeface="Calibri"/>
              </a:rPr>
              <a:t>The Cycle of the Moon</a:t>
            </a:r>
            <a:endParaRPr sz="36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136" name="Google Shape;136;g29de67e05fd_0_11"/>
          <p:cNvPicPr preferRelativeResize="0"/>
          <p:nvPr/>
        </p:nvPicPr>
        <p:blipFill>
          <a:blip r:embed="rId3">
            <a:alphaModFix/>
          </a:blip>
          <a:stretch>
            <a:fillRect/>
          </a:stretch>
        </p:blipFill>
        <p:spPr>
          <a:xfrm>
            <a:off x="8132491" y="1086685"/>
            <a:ext cx="1011509" cy="861866"/>
          </a:xfrm>
          <a:prstGeom prst="rect">
            <a:avLst/>
          </a:prstGeom>
          <a:noFill/>
          <a:ln>
            <a:noFill/>
          </a:ln>
        </p:spPr>
      </p:pic>
      <p:pic>
        <p:nvPicPr>
          <p:cNvPr id="137" name="Google Shape;137;g29de67e05fd_0_11"/>
          <p:cNvPicPr preferRelativeResize="0"/>
          <p:nvPr/>
        </p:nvPicPr>
        <p:blipFill rotWithShape="1">
          <a:blip r:embed="rId4">
            <a:alphaModFix/>
          </a:blip>
          <a:srcRect t="34257" b="35745"/>
          <a:stretch/>
        </p:blipFill>
        <p:spPr>
          <a:xfrm>
            <a:off x="186600" y="2369342"/>
            <a:ext cx="8805002" cy="1320626"/>
          </a:xfrm>
          <a:prstGeom prst="rect">
            <a:avLst/>
          </a:prstGeom>
          <a:noFill/>
          <a:ln>
            <a:noFill/>
          </a:ln>
        </p:spPr>
      </p:pic>
      <p:sp>
        <p:nvSpPr>
          <p:cNvPr id="138" name="Google Shape;138;g29de67e05fd_0_11"/>
          <p:cNvSpPr txBox="1"/>
          <p:nvPr/>
        </p:nvSpPr>
        <p:spPr>
          <a:xfrm>
            <a:off x="-197700" y="1869484"/>
            <a:ext cx="9341700" cy="313929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Ramadan is based on a calendar that uses cycles of the moon.</a:t>
            </a: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2400" dirty="0">
              <a:solidFill>
                <a:schemeClr val="dk1"/>
              </a:solidFill>
              <a:latin typeface="Arial" panose="020B0604020202020204" pitchFamily="34" charset="0"/>
              <a:cs typeface="Arial" panose="020B0604020202020204" pitchFamily="34" charset="0"/>
            </a:endParaRPr>
          </a:p>
        </p:txBody>
      </p:sp>
      <p:sp>
        <p:nvSpPr>
          <p:cNvPr id="139" name="Google Shape;139;g29de67e05fd_0_11"/>
          <p:cNvSpPr txBox="1"/>
          <p:nvPr/>
        </p:nvSpPr>
        <p:spPr>
          <a:xfrm>
            <a:off x="3927600" y="3709664"/>
            <a:ext cx="33567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dirty="0">
                <a:solidFill>
                  <a:schemeClr val="dk1"/>
                </a:solidFill>
                <a:latin typeface="Arial" panose="020B0604020202020204" pitchFamily="34" charset="0"/>
                <a:cs typeface="Arial" panose="020B0604020202020204" pitchFamily="34" charset="0"/>
              </a:rPr>
              <a:t>Middle of Ramadan</a:t>
            </a:r>
            <a:endParaRPr sz="2000"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000" dirty="0">
                <a:solidFill>
                  <a:schemeClr val="dk1"/>
                </a:solidFill>
                <a:latin typeface="Arial" panose="020B0604020202020204" pitchFamily="34" charset="0"/>
                <a:cs typeface="Arial" panose="020B0604020202020204" pitchFamily="34" charset="0"/>
              </a:rPr>
              <a:t>A full moon is seen</a:t>
            </a:r>
            <a:endParaRPr sz="2000" dirty="0">
              <a:latin typeface="Arial" panose="020B0604020202020204" pitchFamily="34" charset="0"/>
              <a:cs typeface="Arial" panose="020B0604020202020204" pitchFamily="34" charset="0"/>
            </a:endParaRPr>
          </a:p>
        </p:txBody>
      </p:sp>
      <p:sp>
        <p:nvSpPr>
          <p:cNvPr id="140" name="Google Shape;140;g29de67e05fd_0_11"/>
          <p:cNvSpPr txBox="1"/>
          <p:nvPr/>
        </p:nvSpPr>
        <p:spPr>
          <a:xfrm>
            <a:off x="186600" y="3805848"/>
            <a:ext cx="3356700"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dirty="0">
                <a:solidFill>
                  <a:schemeClr val="dk1"/>
                </a:solidFill>
                <a:latin typeface="Arial" panose="020B0604020202020204" pitchFamily="34" charset="0"/>
                <a:cs typeface="Arial" panose="020B0604020202020204" pitchFamily="34" charset="0"/>
              </a:rPr>
              <a:t>Start of Ramadan</a:t>
            </a:r>
            <a:endParaRPr sz="2000"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000" dirty="0">
                <a:solidFill>
                  <a:schemeClr val="dk1"/>
                </a:solidFill>
                <a:latin typeface="Arial" panose="020B0604020202020204" pitchFamily="34" charset="0"/>
                <a:cs typeface="Arial" panose="020B0604020202020204" pitchFamily="34" charset="0"/>
              </a:rPr>
              <a:t>Ramadan starts with the new moon - a crescent shape will be seen. This is a very small part of the moon that can be seen. </a:t>
            </a:r>
            <a:endParaRPr sz="2000" dirty="0">
              <a:solidFill>
                <a:schemeClr val="dk1"/>
              </a:solidFill>
              <a:latin typeface="Arial" panose="020B0604020202020204" pitchFamily="34" charset="0"/>
              <a:cs typeface="Arial" panose="020B0604020202020204" pitchFamily="34" charset="0"/>
            </a:endParaRPr>
          </a:p>
        </p:txBody>
      </p:sp>
      <p:sp>
        <p:nvSpPr>
          <p:cNvPr id="141" name="Google Shape;141;g29de67e05fd_0_11"/>
          <p:cNvSpPr txBox="1"/>
          <p:nvPr/>
        </p:nvSpPr>
        <p:spPr>
          <a:xfrm>
            <a:off x="6855770" y="3709664"/>
            <a:ext cx="2553442"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dirty="0">
                <a:solidFill>
                  <a:schemeClr val="dk1"/>
                </a:solidFill>
                <a:latin typeface="Arial" panose="020B0604020202020204" pitchFamily="34" charset="0"/>
                <a:cs typeface="Arial" panose="020B0604020202020204" pitchFamily="34" charset="0"/>
              </a:rPr>
              <a:t>End of Ramadan</a:t>
            </a:r>
            <a:endParaRPr sz="2000"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000" dirty="0">
                <a:solidFill>
                  <a:schemeClr val="dk1"/>
                </a:solidFill>
                <a:latin typeface="Arial" panose="020B0604020202020204" pitchFamily="34" charset="0"/>
                <a:cs typeface="Arial" panose="020B0604020202020204" pitchFamily="34" charset="0"/>
              </a:rPr>
              <a:t>29-30 days depending on the moon.</a:t>
            </a:r>
            <a:endParaRPr sz="20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9e7bbc2c30_0_2"/>
          <p:cNvSpPr txBox="1"/>
          <p:nvPr/>
        </p:nvSpPr>
        <p:spPr>
          <a:xfrm>
            <a:off x="187150" y="2353000"/>
            <a:ext cx="6374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endParaRPr sz="1000" b="0" i="0" u="none" strike="noStrike" cap="none" dirty="0">
              <a:solidFill>
                <a:srgbClr val="141414"/>
              </a:solidFill>
              <a:highlight>
                <a:srgbClr val="FFFFFF"/>
              </a:highlight>
              <a:latin typeface="Arial"/>
              <a:ea typeface="Arial"/>
              <a:cs typeface="Arial"/>
              <a:sym typeface="Arial"/>
            </a:endParaRPr>
          </a:p>
        </p:txBody>
      </p:sp>
      <p:sp>
        <p:nvSpPr>
          <p:cNvPr id="148" name="Google Shape;148;g29e7bbc2c30_0_2"/>
          <p:cNvSpPr txBox="1"/>
          <p:nvPr/>
        </p:nvSpPr>
        <p:spPr>
          <a:xfrm>
            <a:off x="174450" y="1984148"/>
            <a:ext cx="87951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Muslims follow the 5 pillars of Islam. </a:t>
            </a:r>
          </a:p>
          <a:p>
            <a:pPr marL="0" lvl="0" indent="0" algn="ctr" rtl="0">
              <a:spcBef>
                <a:spcPts val="0"/>
              </a:spcBef>
              <a:spcAft>
                <a:spcPts val="0"/>
              </a:spcAft>
              <a:buNone/>
            </a:pPr>
            <a:r>
              <a:rPr lang="en-GB" sz="2400" dirty="0">
                <a:solidFill>
                  <a:schemeClr val="dk1"/>
                </a:solidFill>
                <a:latin typeface="Arial" panose="020B0604020202020204" pitchFamily="34" charset="0"/>
                <a:cs typeface="Arial" panose="020B0604020202020204" pitchFamily="34" charset="0"/>
              </a:rPr>
              <a:t>These are 5 duties Muslims should follow to live a good life.</a:t>
            </a:r>
            <a:endParaRPr sz="2000" dirty="0">
              <a:latin typeface="Arial" panose="020B0604020202020204" pitchFamily="34" charset="0"/>
              <a:cs typeface="Arial" panose="020B0604020202020204" pitchFamily="34" charset="0"/>
            </a:endParaRPr>
          </a:p>
        </p:txBody>
      </p:sp>
      <p:pic>
        <p:nvPicPr>
          <p:cNvPr id="149" name="Google Shape;149;g29e7bbc2c30_0_2"/>
          <p:cNvPicPr preferRelativeResize="0"/>
          <p:nvPr/>
        </p:nvPicPr>
        <p:blipFill>
          <a:blip r:embed="rId3">
            <a:alphaModFix/>
          </a:blip>
          <a:stretch>
            <a:fillRect/>
          </a:stretch>
        </p:blipFill>
        <p:spPr>
          <a:xfrm>
            <a:off x="2673263" y="3330125"/>
            <a:ext cx="1289534" cy="2156275"/>
          </a:xfrm>
          <a:prstGeom prst="rect">
            <a:avLst/>
          </a:prstGeom>
          <a:noFill/>
          <a:ln>
            <a:noFill/>
          </a:ln>
        </p:spPr>
      </p:pic>
      <p:pic>
        <p:nvPicPr>
          <p:cNvPr id="150" name="Google Shape;150;g29e7bbc2c30_0_2"/>
          <p:cNvPicPr preferRelativeResize="0"/>
          <p:nvPr/>
        </p:nvPicPr>
        <p:blipFill>
          <a:blip r:embed="rId3">
            <a:alphaModFix/>
          </a:blip>
          <a:stretch>
            <a:fillRect/>
          </a:stretch>
        </p:blipFill>
        <p:spPr>
          <a:xfrm>
            <a:off x="1181400" y="3330125"/>
            <a:ext cx="1289534" cy="2156275"/>
          </a:xfrm>
          <a:prstGeom prst="rect">
            <a:avLst/>
          </a:prstGeom>
          <a:noFill/>
          <a:ln>
            <a:noFill/>
          </a:ln>
        </p:spPr>
      </p:pic>
      <p:pic>
        <p:nvPicPr>
          <p:cNvPr id="151" name="Google Shape;151;g29e7bbc2c30_0_2"/>
          <p:cNvPicPr preferRelativeResize="0"/>
          <p:nvPr/>
        </p:nvPicPr>
        <p:blipFill>
          <a:blip r:embed="rId3">
            <a:alphaModFix/>
          </a:blip>
          <a:stretch>
            <a:fillRect/>
          </a:stretch>
        </p:blipFill>
        <p:spPr>
          <a:xfrm>
            <a:off x="4194962" y="3330125"/>
            <a:ext cx="1289534" cy="2156275"/>
          </a:xfrm>
          <a:prstGeom prst="rect">
            <a:avLst/>
          </a:prstGeom>
          <a:noFill/>
          <a:ln>
            <a:noFill/>
          </a:ln>
        </p:spPr>
      </p:pic>
      <p:pic>
        <p:nvPicPr>
          <p:cNvPr id="152" name="Google Shape;152;g29e7bbc2c30_0_2"/>
          <p:cNvPicPr preferRelativeResize="0"/>
          <p:nvPr/>
        </p:nvPicPr>
        <p:blipFill>
          <a:blip r:embed="rId3">
            <a:alphaModFix/>
          </a:blip>
          <a:stretch>
            <a:fillRect/>
          </a:stretch>
        </p:blipFill>
        <p:spPr>
          <a:xfrm>
            <a:off x="5591786" y="3330125"/>
            <a:ext cx="1289534" cy="2156275"/>
          </a:xfrm>
          <a:prstGeom prst="rect">
            <a:avLst/>
          </a:prstGeom>
          <a:noFill/>
          <a:ln>
            <a:noFill/>
          </a:ln>
        </p:spPr>
      </p:pic>
      <p:pic>
        <p:nvPicPr>
          <p:cNvPr id="153" name="Google Shape;153;g29e7bbc2c30_0_2"/>
          <p:cNvPicPr preferRelativeResize="0"/>
          <p:nvPr/>
        </p:nvPicPr>
        <p:blipFill>
          <a:blip r:embed="rId3">
            <a:alphaModFix/>
          </a:blip>
          <a:stretch>
            <a:fillRect/>
          </a:stretch>
        </p:blipFill>
        <p:spPr>
          <a:xfrm>
            <a:off x="7031740" y="3330125"/>
            <a:ext cx="1289534" cy="2156275"/>
          </a:xfrm>
          <a:prstGeom prst="rect">
            <a:avLst/>
          </a:prstGeom>
          <a:noFill/>
          <a:ln>
            <a:noFill/>
          </a:ln>
        </p:spPr>
      </p:pic>
      <p:sp>
        <p:nvSpPr>
          <p:cNvPr id="2" name="Google Shape;99;p3">
            <a:extLst>
              <a:ext uri="{FF2B5EF4-FFF2-40B4-BE49-F238E27FC236}">
                <a16:creationId xmlns:a16="http://schemas.microsoft.com/office/drawing/2014/main" id="{C9A34895-2FF0-8414-DD73-2CE6525A17DD}"/>
              </a:ext>
            </a:extLst>
          </p:cNvPr>
          <p:cNvSpPr txBox="1"/>
          <p:nvPr/>
        </p:nvSpPr>
        <p:spPr>
          <a:xfrm>
            <a:off x="187150" y="1160873"/>
            <a:ext cx="5521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Arial"/>
                <a:ea typeface="Arial"/>
                <a:cs typeface="Arial"/>
                <a:sym typeface="Arial"/>
              </a:rPr>
              <a:t>The 5 Pillars of Islam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9de67e05fd_0_22"/>
          <p:cNvSpPr txBox="1"/>
          <p:nvPr/>
        </p:nvSpPr>
        <p:spPr>
          <a:xfrm>
            <a:off x="103909" y="2165751"/>
            <a:ext cx="8978844" cy="166196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GB" sz="2400" dirty="0">
                <a:solidFill>
                  <a:schemeClr val="dk1"/>
                </a:solidFill>
                <a:latin typeface="Arial" panose="020B0604020202020204" pitchFamily="34" charset="0"/>
                <a:cs typeface="Arial" panose="020B0604020202020204" pitchFamily="34" charset="0"/>
              </a:rPr>
              <a:t>The 3rd pillar of Islam is all about charity and is known as </a:t>
            </a:r>
            <a:r>
              <a:rPr lang="en-GB" sz="2400" b="1" u="sng" dirty="0">
                <a:solidFill>
                  <a:schemeClr val="dk1"/>
                </a:solidFill>
                <a:latin typeface="Arial" panose="020B0604020202020204" pitchFamily="34" charset="0"/>
                <a:cs typeface="Arial" panose="020B0604020202020204" pitchFamily="34" charset="0"/>
              </a:rPr>
              <a:t>Zakat</a:t>
            </a:r>
            <a:r>
              <a:rPr lang="en-GB" sz="2400" dirty="0">
                <a:solidFill>
                  <a:schemeClr val="dk1"/>
                </a:solidFill>
                <a:latin typeface="Arial" panose="020B0604020202020204" pitchFamily="34" charset="0"/>
                <a:cs typeface="Arial" panose="020B0604020202020204" pitchFamily="34" charset="0"/>
              </a:rPr>
              <a:t>. </a:t>
            </a:r>
            <a:endParaRPr sz="2400" dirty="0">
              <a:solidFill>
                <a:schemeClr val="dk1"/>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2500"/>
              <a:buFont typeface="Arial"/>
              <a:buNone/>
            </a:pPr>
            <a:endParaRPr sz="2400" dirty="0">
              <a:solidFill>
                <a:schemeClr val="dk1"/>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2500"/>
              <a:buFont typeface="Arial"/>
              <a:buNone/>
            </a:pPr>
            <a:r>
              <a:rPr lang="en-GB" sz="2400" dirty="0">
                <a:solidFill>
                  <a:schemeClr val="dk1"/>
                </a:solidFill>
                <a:latin typeface="Arial" panose="020B0604020202020204" pitchFamily="34" charset="0"/>
                <a:cs typeface="Arial" panose="020B0604020202020204" pitchFamily="34" charset="0"/>
              </a:rPr>
              <a:t>Muslims give a certain amount of money to charity and support the less fortunate in the community. </a:t>
            </a:r>
            <a:endParaRPr sz="2400" dirty="0">
              <a:solidFill>
                <a:schemeClr val="dk1"/>
              </a:solidFill>
              <a:latin typeface="Arial" panose="020B0604020202020204" pitchFamily="34" charset="0"/>
              <a:cs typeface="Arial" panose="020B0604020202020204" pitchFamily="34" charset="0"/>
            </a:endParaRPr>
          </a:p>
        </p:txBody>
      </p:sp>
      <p:pic>
        <p:nvPicPr>
          <p:cNvPr id="160" name="Google Shape;160;g29de67e05fd_0_22"/>
          <p:cNvPicPr preferRelativeResize="0"/>
          <p:nvPr/>
        </p:nvPicPr>
        <p:blipFill>
          <a:blip r:embed="rId3">
            <a:alphaModFix/>
          </a:blip>
          <a:stretch>
            <a:fillRect/>
          </a:stretch>
        </p:blipFill>
        <p:spPr>
          <a:xfrm>
            <a:off x="7681073" y="4321425"/>
            <a:ext cx="1296376" cy="1767174"/>
          </a:xfrm>
          <a:prstGeom prst="rect">
            <a:avLst/>
          </a:prstGeom>
          <a:noFill/>
          <a:ln>
            <a:noFill/>
          </a:ln>
        </p:spPr>
      </p:pic>
      <p:pic>
        <p:nvPicPr>
          <p:cNvPr id="161" name="Google Shape;161;g29de67e05fd_0_22"/>
          <p:cNvPicPr preferRelativeResize="0"/>
          <p:nvPr/>
        </p:nvPicPr>
        <p:blipFill>
          <a:blip r:embed="rId4">
            <a:alphaModFix amt="30000"/>
          </a:blip>
          <a:stretch>
            <a:fillRect/>
          </a:stretch>
        </p:blipFill>
        <p:spPr>
          <a:xfrm>
            <a:off x="2549005" y="4539225"/>
            <a:ext cx="1081277" cy="1549376"/>
          </a:xfrm>
          <a:prstGeom prst="rect">
            <a:avLst/>
          </a:prstGeom>
          <a:noFill/>
          <a:ln>
            <a:noFill/>
          </a:ln>
        </p:spPr>
      </p:pic>
      <p:pic>
        <p:nvPicPr>
          <p:cNvPr id="162" name="Google Shape;162;g29de67e05fd_0_22"/>
          <p:cNvPicPr preferRelativeResize="0"/>
          <p:nvPr/>
        </p:nvPicPr>
        <p:blipFill>
          <a:blip r:embed="rId4">
            <a:alphaModFix amt="30000"/>
          </a:blip>
          <a:stretch>
            <a:fillRect/>
          </a:stretch>
        </p:blipFill>
        <p:spPr>
          <a:xfrm>
            <a:off x="1298075" y="4539225"/>
            <a:ext cx="1081277" cy="1549376"/>
          </a:xfrm>
          <a:prstGeom prst="rect">
            <a:avLst/>
          </a:prstGeom>
          <a:noFill/>
          <a:ln>
            <a:noFill/>
          </a:ln>
        </p:spPr>
      </p:pic>
      <p:pic>
        <p:nvPicPr>
          <p:cNvPr id="163" name="Google Shape;163;g29de67e05fd_0_22"/>
          <p:cNvPicPr preferRelativeResize="0"/>
          <p:nvPr/>
        </p:nvPicPr>
        <p:blipFill>
          <a:blip r:embed="rId5">
            <a:alphaModFix/>
          </a:blip>
          <a:stretch>
            <a:fillRect/>
          </a:stretch>
        </p:blipFill>
        <p:spPr>
          <a:xfrm>
            <a:off x="3824953" y="4539225"/>
            <a:ext cx="1081277" cy="1549376"/>
          </a:xfrm>
          <a:prstGeom prst="rect">
            <a:avLst/>
          </a:prstGeom>
          <a:noFill/>
          <a:ln>
            <a:noFill/>
          </a:ln>
        </p:spPr>
      </p:pic>
      <p:pic>
        <p:nvPicPr>
          <p:cNvPr id="164" name="Google Shape;164;g29de67e05fd_0_22"/>
          <p:cNvPicPr preferRelativeResize="0"/>
          <p:nvPr/>
        </p:nvPicPr>
        <p:blipFill>
          <a:blip r:embed="rId5">
            <a:alphaModFix amt="29000"/>
          </a:blip>
          <a:stretch>
            <a:fillRect/>
          </a:stretch>
        </p:blipFill>
        <p:spPr>
          <a:xfrm>
            <a:off x="4996193" y="4539225"/>
            <a:ext cx="1081277" cy="1549376"/>
          </a:xfrm>
          <a:prstGeom prst="rect">
            <a:avLst/>
          </a:prstGeom>
          <a:noFill/>
          <a:ln>
            <a:noFill/>
          </a:ln>
        </p:spPr>
      </p:pic>
      <p:pic>
        <p:nvPicPr>
          <p:cNvPr id="165" name="Google Shape;165;g29de67e05fd_0_22"/>
          <p:cNvPicPr preferRelativeResize="0"/>
          <p:nvPr/>
        </p:nvPicPr>
        <p:blipFill>
          <a:blip r:embed="rId5">
            <a:alphaModFix amt="29000"/>
          </a:blip>
          <a:stretch>
            <a:fillRect/>
          </a:stretch>
        </p:blipFill>
        <p:spPr>
          <a:xfrm>
            <a:off x="6203598" y="4539225"/>
            <a:ext cx="1081277" cy="1549376"/>
          </a:xfrm>
          <a:prstGeom prst="rect">
            <a:avLst/>
          </a:prstGeom>
          <a:noFill/>
          <a:ln>
            <a:noFill/>
          </a:ln>
        </p:spPr>
      </p:pic>
      <p:sp>
        <p:nvSpPr>
          <p:cNvPr id="2" name="Google Shape;99;p3">
            <a:extLst>
              <a:ext uri="{FF2B5EF4-FFF2-40B4-BE49-F238E27FC236}">
                <a16:creationId xmlns:a16="http://schemas.microsoft.com/office/drawing/2014/main" id="{73E3554C-0B1D-BDF6-6078-1FF8EA2D39E8}"/>
              </a:ext>
            </a:extLst>
          </p:cNvPr>
          <p:cNvSpPr txBox="1"/>
          <p:nvPr/>
        </p:nvSpPr>
        <p:spPr>
          <a:xfrm>
            <a:off x="103909" y="1160873"/>
            <a:ext cx="5521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Arial"/>
                <a:ea typeface="Arial"/>
                <a:cs typeface="Arial"/>
                <a:sym typeface="Arial"/>
              </a:rPr>
              <a:t>The 3rd Pillar of Islam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range Pairing">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en Pairing">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urple Pairing">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TotalTime>
  <Words>1669</Words>
  <Application>Microsoft Office PowerPoint</Application>
  <PresentationFormat>On-screen Show (4:3)</PresentationFormat>
  <Paragraphs>200</Paragraphs>
  <Slides>26</Slides>
  <Notes>26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Calibri</vt:lpstr>
      <vt:lpstr>Noto Sans Symbols</vt:lpstr>
      <vt:lpstr>System Font Regular</vt:lpstr>
      <vt:lpstr>Orange Pairing</vt:lpstr>
      <vt:lpstr>Green Pairing</vt:lpstr>
      <vt:lpstr>Purple Pairing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Ramadan charity box powerpoint instructions</dc:title>
  <dc:creator>Microsoft Office User</dc:creator>
  <cp:keywords>Make a charity box, Ramadan primary activity</cp:keywords>
  <cp:lastModifiedBy>Holly Margerison-Smith</cp:lastModifiedBy>
  <cp:revision>11</cp:revision>
  <dcterms:created xsi:type="dcterms:W3CDTF">2017-06-28T15:11:57Z</dcterms:created>
  <dcterms:modified xsi:type="dcterms:W3CDTF">2024-01-02T08:00:51Z</dcterms:modified>
</cp:coreProperties>
</file>