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684" r:id="rId2"/>
    <p:sldMasterId id="2147483708" r:id="rId3"/>
    <p:sldMasterId id="2147483720" r:id="rId4"/>
  </p:sldMasterIdLst>
  <p:notesMasterIdLst>
    <p:notesMasterId r:id="rId19"/>
  </p:notesMasterIdLst>
  <p:handoutMasterIdLst>
    <p:handoutMasterId r:id="rId20"/>
  </p:handoutMasterIdLst>
  <p:sldIdLst>
    <p:sldId id="270" r:id="rId5"/>
    <p:sldId id="257" r:id="rId6"/>
    <p:sldId id="262" r:id="rId7"/>
    <p:sldId id="321" r:id="rId8"/>
    <p:sldId id="316" r:id="rId9"/>
    <p:sldId id="322" r:id="rId10"/>
    <p:sldId id="323" r:id="rId11"/>
    <p:sldId id="324" r:id="rId12"/>
    <p:sldId id="325" r:id="rId13"/>
    <p:sldId id="327" r:id="rId14"/>
    <p:sldId id="326" r:id="rId15"/>
    <p:sldId id="328" r:id="rId16"/>
    <p:sldId id="329" r:id="rId17"/>
    <p:sldId id="32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5DE75E-A315-6E15-5D4B-FB1DFA458808}" name="Paul Anderson" initials="PA" userId="eb06f4ae563f6f66" providerId="Windows Live"/>
  <p188:author id="{7F6D4AA4-764A-822C-5E12-64A461E97E4A}" name="David Hills-Taylor" initials="DHT" userId="78abecb0f368a2b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p:restoredTop sz="90950" autoAdjust="0"/>
  </p:normalViewPr>
  <p:slideViewPr>
    <p:cSldViewPr snapToGrid="0" snapToObjects="1">
      <p:cViewPr varScale="1">
        <p:scale>
          <a:sx n="104" d="100"/>
          <a:sy n="104" d="100"/>
        </p:scale>
        <p:origin x="182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C82A6D-5B87-78DF-5401-214D5C5032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7E8D2A-F88C-89E0-3FE0-79B91E9D78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D76EED-233C-454C-A142-7452DC8FE68E}" type="datetimeFigureOut">
              <a:rPr lang="en-GB" smtClean="0"/>
              <a:t>27/02/2024</a:t>
            </a:fld>
            <a:endParaRPr lang="en-GB"/>
          </a:p>
        </p:txBody>
      </p:sp>
      <p:sp>
        <p:nvSpPr>
          <p:cNvPr id="4" name="Footer Placeholder 3">
            <a:extLst>
              <a:ext uri="{FF2B5EF4-FFF2-40B4-BE49-F238E27FC236}">
                <a16:creationId xmlns:a16="http://schemas.microsoft.com/office/drawing/2014/main" id="{8AC2F6D9-6396-8BDC-3680-15C05D1BC5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786078-9277-4D88-27A3-82186532AF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DDF4DE-1335-443F-9BA8-2A04B9526899}" type="slidenum">
              <a:rPr lang="en-GB" smtClean="0"/>
              <a:t>‹#›</a:t>
            </a:fld>
            <a:endParaRPr lang="en-GB"/>
          </a:p>
        </p:txBody>
      </p:sp>
    </p:spTree>
    <p:extLst>
      <p:ext uri="{BB962C8B-B14F-4D97-AF65-F5344CB8AC3E}">
        <p14:creationId xmlns:p14="http://schemas.microsoft.com/office/powerpoint/2010/main" val="4037086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27/02/2024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dirty="0"/>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3</a:t>
            </a:fld>
            <a:endParaRPr lang="en-GB"/>
          </a:p>
        </p:txBody>
      </p:sp>
    </p:spTree>
    <p:extLst>
      <p:ext uri="{BB962C8B-B14F-4D97-AF65-F5344CB8AC3E}">
        <p14:creationId xmlns:p14="http://schemas.microsoft.com/office/powerpoint/2010/main" val="206930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12</a:t>
            </a:fld>
            <a:endParaRPr lang="en-GB"/>
          </a:p>
        </p:txBody>
      </p:sp>
    </p:spTree>
    <p:extLst>
      <p:ext uri="{BB962C8B-B14F-4D97-AF65-F5344CB8AC3E}">
        <p14:creationId xmlns:p14="http://schemas.microsoft.com/office/powerpoint/2010/main" val="170684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13</a:t>
            </a:fld>
            <a:endParaRPr lang="en-GB"/>
          </a:p>
        </p:txBody>
      </p:sp>
    </p:spTree>
    <p:extLst>
      <p:ext uri="{BB962C8B-B14F-4D97-AF65-F5344CB8AC3E}">
        <p14:creationId xmlns:p14="http://schemas.microsoft.com/office/powerpoint/2010/main" val="4169943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14</a:t>
            </a:fld>
            <a:endParaRPr lang="en-GB"/>
          </a:p>
        </p:txBody>
      </p:sp>
    </p:spTree>
    <p:extLst>
      <p:ext uri="{BB962C8B-B14F-4D97-AF65-F5344CB8AC3E}">
        <p14:creationId xmlns:p14="http://schemas.microsoft.com/office/powerpoint/2010/main" val="357996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Fairfield website: https://www.fairfields.co.uk/</a:t>
            </a:r>
          </a:p>
        </p:txBody>
      </p:sp>
      <p:sp>
        <p:nvSpPr>
          <p:cNvPr id="4" name="Slide Number Placeholder 3"/>
          <p:cNvSpPr>
            <a:spLocks noGrp="1"/>
          </p:cNvSpPr>
          <p:nvPr>
            <p:ph type="sldNum" sz="quarter" idx="5"/>
          </p:nvPr>
        </p:nvSpPr>
        <p:spPr/>
        <p:txBody>
          <a:bodyPr/>
          <a:lstStyle/>
          <a:p>
            <a:fld id="{37A6C618-01BC-4F34-BEEA-3EF1E0D0278F}" type="slidenum">
              <a:rPr lang="en-GB" smtClean="0"/>
              <a:t>4</a:t>
            </a:fld>
            <a:endParaRPr lang="en-GB"/>
          </a:p>
        </p:txBody>
      </p:sp>
    </p:spTree>
    <p:extLst>
      <p:ext uri="{BB962C8B-B14F-4D97-AF65-F5344CB8AC3E}">
        <p14:creationId xmlns:p14="http://schemas.microsoft.com/office/powerpoint/2010/main" val="306690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Always take care when using scissors.</a:t>
            </a:r>
          </a:p>
        </p:txBody>
      </p:sp>
      <p:sp>
        <p:nvSpPr>
          <p:cNvPr id="4" name="Slide Number Placeholder 3"/>
          <p:cNvSpPr>
            <a:spLocks noGrp="1"/>
          </p:cNvSpPr>
          <p:nvPr>
            <p:ph type="sldNum" sz="quarter" idx="5"/>
          </p:nvPr>
        </p:nvSpPr>
        <p:spPr/>
        <p:txBody>
          <a:bodyPr/>
          <a:lstStyle/>
          <a:p>
            <a:fld id="{37A6C618-01BC-4F34-BEEA-3EF1E0D0278F}" type="slidenum">
              <a:rPr lang="en-GB" smtClean="0"/>
              <a:t>5</a:t>
            </a:fld>
            <a:endParaRPr lang="en-GB"/>
          </a:p>
        </p:txBody>
      </p:sp>
    </p:spTree>
    <p:extLst>
      <p:ext uri="{BB962C8B-B14F-4D97-AF65-F5344CB8AC3E}">
        <p14:creationId xmlns:p14="http://schemas.microsoft.com/office/powerpoint/2010/main" val="3832219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6</a:t>
            </a:fld>
            <a:endParaRPr lang="en-GB"/>
          </a:p>
        </p:txBody>
      </p:sp>
    </p:spTree>
    <p:extLst>
      <p:ext uri="{BB962C8B-B14F-4D97-AF65-F5344CB8AC3E}">
        <p14:creationId xmlns:p14="http://schemas.microsoft.com/office/powerpoint/2010/main" val="344697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Always take care when using scissors.</a:t>
            </a:r>
          </a:p>
        </p:txBody>
      </p:sp>
      <p:sp>
        <p:nvSpPr>
          <p:cNvPr id="4" name="Slide Number Placeholder 3"/>
          <p:cNvSpPr>
            <a:spLocks noGrp="1"/>
          </p:cNvSpPr>
          <p:nvPr>
            <p:ph type="sldNum" sz="quarter" idx="5"/>
          </p:nvPr>
        </p:nvSpPr>
        <p:spPr/>
        <p:txBody>
          <a:bodyPr/>
          <a:lstStyle/>
          <a:p>
            <a:fld id="{37A6C618-01BC-4F34-BEEA-3EF1E0D0278F}" type="slidenum">
              <a:rPr lang="en-GB" smtClean="0"/>
              <a:t>7</a:t>
            </a:fld>
            <a:endParaRPr lang="en-GB"/>
          </a:p>
        </p:txBody>
      </p:sp>
    </p:spTree>
    <p:extLst>
      <p:ext uri="{BB962C8B-B14F-4D97-AF65-F5344CB8AC3E}">
        <p14:creationId xmlns:p14="http://schemas.microsoft.com/office/powerpoint/2010/main" val="372715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8</a:t>
            </a:fld>
            <a:endParaRPr lang="en-GB"/>
          </a:p>
        </p:txBody>
      </p:sp>
    </p:spTree>
    <p:extLst>
      <p:ext uri="{BB962C8B-B14F-4D97-AF65-F5344CB8AC3E}">
        <p14:creationId xmlns:p14="http://schemas.microsoft.com/office/powerpoint/2010/main" val="366461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9</a:t>
            </a:fld>
            <a:endParaRPr lang="en-GB"/>
          </a:p>
        </p:txBody>
      </p:sp>
    </p:spTree>
    <p:extLst>
      <p:ext uri="{BB962C8B-B14F-4D97-AF65-F5344CB8AC3E}">
        <p14:creationId xmlns:p14="http://schemas.microsoft.com/office/powerpoint/2010/main" val="54477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that the syringes are not shown attached to the sides on the above pictures, as these only show the structure – the learners should have the syringes in place.</a:t>
            </a:r>
          </a:p>
        </p:txBody>
      </p:sp>
      <p:sp>
        <p:nvSpPr>
          <p:cNvPr id="4" name="Slide Number Placeholder 3"/>
          <p:cNvSpPr>
            <a:spLocks noGrp="1"/>
          </p:cNvSpPr>
          <p:nvPr>
            <p:ph type="sldNum" sz="quarter" idx="5"/>
          </p:nvPr>
        </p:nvSpPr>
        <p:spPr/>
        <p:txBody>
          <a:bodyPr/>
          <a:lstStyle/>
          <a:p>
            <a:fld id="{37A6C618-01BC-4F34-BEEA-3EF1E0D0278F}" type="slidenum">
              <a:rPr lang="en-GB" smtClean="0"/>
              <a:t>10</a:t>
            </a:fld>
            <a:endParaRPr lang="en-GB"/>
          </a:p>
        </p:txBody>
      </p:sp>
    </p:spTree>
    <p:extLst>
      <p:ext uri="{BB962C8B-B14F-4D97-AF65-F5344CB8AC3E}">
        <p14:creationId xmlns:p14="http://schemas.microsoft.com/office/powerpoint/2010/main" val="288421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11</a:t>
            </a:fld>
            <a:endParaRPr lang="en-GB"/>
          </a:p>
        </p:txBody>
      </p:sp>
    </p:spTree>
    <p:extLst>
      <p:ext uri="{BB962C8B-B14F-4D97-AF65-F5344CB8AC3E}">
        <p14:creationId xmlns:p14="http://schemas.microsoft.com/office/powerpoint/2010/main" val="342585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8148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27089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010933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3367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156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6408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620131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510170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031439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6300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389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2924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26961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10411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91094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32438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64753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80146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5038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26454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85488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47348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31486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05905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22808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66182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12571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550497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pic>
        <p:nvPicPr>
          <p:cNvPr id="8" name="Picture 7" descr="A picture containing logo&#10;&#10;Description automatically generated">
            <a:extLst>
              <a:ext uri="{FF2B5EF4-FFF2-40B4-BE49-F238E27FC236}">
                <a16:creationId xmlns:a16="http://schemas.microsoft.com/office/drawing/2014/main" id="{430C2B57-6C82-CA88-761B-1EF4A2CE506A}"/>
              </a:ext>
            </a:extLst>
          </p:cNvPr>
          <p:cNvPicPr>
            <a:picLocks noChangeAspect="1"/>
          </p:cNvPicPr>
          <p:nvPr userDrawn="1"/>
        </p:nvPicPr>
        <p:blipFill>
          <a:blip r:embed="rId2"/>
          <a:stretch>
            <a:fillRect/>
          </a:stretch>
        </p:blipFill>
        <p:spPr>
          <a:xfrm>
            <a:off x="7780713" y="6170469"/>
            <a:ext cx="1300852" cy="621027"/>
          </a:xfrm>
          <a:prstGeom prst="rect">
            <a:avLst/>
          </a:prstGeom>
        </p:spPr>
      </p:pic>
    </p:spTree>
    <p:extLst>
      <p:ext uri="{BB962C8B-B14F-4D97-AF65-F5344CB8AC3E}">
        <p14:creationId xmlns:p14="http://schemas.microsoft.com/office/powerpoint/2010/main" val="34143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732683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5298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173294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973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74426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779540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348616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967720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154396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87824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9065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7680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4256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77563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2/27/2024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85448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4935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22937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7491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27/02/2024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31784353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D83397-CCC0-4BFA-B43F-C32B14DC99B0}"/>
              </a:ext>
            </a:extLst>
          </p:cNvPr>
          <p:cNvSpPr txBox="1"/>
          <p:nvPr/>
        </p:nvSpPr>
        <p:spPr>
          <a:xfrm>
            <a:off x="843774" y="5396579"/>
            <a:ext cx="7456447" cy="461665"/>
          </a:xfrm>
          <a:prstGeom prst="rect">
            <a:avLst/>
          </a:prstGeom>
          <a:noFill/>
        </p:spPr>
        <p:txBody>
          <a:bodyPr wrap="square" rtlCol="0">
            <a:spAutoFit/>
          </a:bodyPr>
          <a:lstStyle/>
          <a:p>
            <a:pPr algn="ctr"/>
            <a:r>
              <a:rPr lang="en-GB" sz="2400" dirty="0">
                <a:cs typeface="Arial" panose="020B0604020202020204" pitchFamily="34" charset="0"/>
              </a:rPr>
              <a:t>Making a model of a hydraulic boat lift using syringes</a:t>
            </a:r>
          </a:p>
        </p:txBody>
      </p:sp>
      <p:sp>
        <p:nvSpPr>
          <p:cNvPr id="2" name="TextBox 1">
            <a:extLst>
              <a:ext uri="{FF2B5EF4-FFF2-40B4-BE49-F238E27FC236}">
                <a16:creationId xmlns:a16="http://schemas.microsoft.com/office/drawing/2014/main" id="{16B3F7E0-2939-0CBB-D3C7-6BEEEF515A1E}"/>
              </a:ext>
            </a:extLst>
          </p:cNvPr>
          <p:cNvSpPr txBox="1"/>
          <p:nvPr/>
        </p:nvSpPr>
        <p:spPr>
          <a:xfrm>
            <a:off x="279400" y="1116815"/>
            <a:ext cx="8612321" cy="830997"/>
          </a:xfrm>
          <a:prstGeom prst="rect">
            <a:avLst/>
          </a:prstGeom>
          <a:noFill/>
        </p:spPr>
        <p:txBody>
          <a:bodyPr wrap="square" rtlCol="0">
            <a:spAutoFit/>
          </a:bodyPr>
          <a:lstStyle/>
          <a:p>
            <a:r>
              <a:rPr lang="en-US" sz="4800" b="1" dirty="0">
                <a:cs typeface="Arial" panose="020B0604020202020204" pitchFamily="34" charset="0"/>
              </a:rPr>
              <a:t>Make a model hydraulic boat lift</a:t>
            </a:r>
          </a:p>
        </p:txBody>
      </p:sp>
      <p:pic>
        <p:nvPicPr>
          <p:cNvPr id="5" name="Picture 4" descr="A picture containing text&#10;&#10;Description automatically generated">
            <a:extLst>
              <a:ext uri="{FF2B5EF4-FFF2-40B4-BE49-F238E27FC236}">
                <a16:creationId xmlns:a16="http://schemas.microsoft.com/office/drawing/2014/main" id="{5A36201E-C0B5-11A0-E909-C1E30C9662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106" t="19551" r="20584" b="15012"/>
          <a:stretch/>
        </p:blipFill>
        <p:spPr>
          <a:xfrm rot="5400000">
            <a:off x="4836066" y="2133581"/>
            <a:ext cx="3215718" cy="2905980"/>
          </a:xfrm>
          <a:prstGeom prst="rect">
            <a:avLst/>
          </a:prstGeom>
        </p:spPr>
      </p:pic>
      <p:pic>
        <p:nvPicPr>
          <p:cNvPr id="8" name="Picture 7" descr="A large metal structure next to a body of water&#10;&#10;Description automatically generated with low confidence">
            <a:extLst>
              <a:ext uri="{FF2B5EF4-FFF2-40B4-BE49-F238E27FC236}">
                <a16:creationId xmlns:a16="http://schemas.microsoft.com/office/drawing/2014/main" id="{246A5359-356A-93EC-A4BA-5F28E7E64BBF}"/>
              </a:ext>
            </a:extLst>
          </p:cNvPr>
          <p:cNvPicPr>
            <a:picLocks noChangeAspect="1"/>
          </p:cNvPicPr>
          <p:nvPr/>
        </p:nvPicPr>
        <p:blipFill rotWithShape="1">
          <a:blip r:embed="rId3"/>
          <a:srcRect l="19306" r="24722" b="13412"/>
          <a:stretch/>
        </p:blipFill>
        <p:spPr>
          <a:xfrm>
            <a:off x="1435274" y="1978712"/>
            <a:ext cx="3122953" cy="3215717"/>
          </a:xfrm>
          <a:prstGeom prst="rect">
            <a:avLst/>
          </a:prstGeom>
        </p:spPr>
      </p:pic>
    </p:spTree>
    <p:extLst>
      <p:ext uri="{BB962C8B-B14F-4D97-AF65-F5344CB8AC3E}">
        <p14:creationId xmlns:p14="http://schemas.microsoft.com/office/powerpoint/2010/main" val="356114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147835" y="1014736"/>
            <a:ext cx="1663861" cy="646331"/>
          </a:xfrm>
          <a:prstGeom prst="rect">
            <a:avLst/>
          </a:prstGeom>
          <a:noFill/>
        </p:spPr>
        <p:txBody>
          <a:bodyPr wrap="square" rtlCol="0">
            <a:spAutoFit/>
          </a:bodyPr>
          <a:lstStyle/>
          <a:p>
            <a:r>
              <a:rPr lang="en-US" sz="3600" b="1" dirty="0">
                <a:cs typeface="Arial" panose="020B0604020202020204" pitchFamily="34" charset="0"/>
              </a:rPr>
              <a:t>Step 6</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9" y="1893275"/>
            <a:ext cx="2797336" cy="885371"/>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endParaRPr lang="en-GB" sz="2400" dirty="0">
              <a:solidFill>
                <a:srgbClr val="202124"/>
              </a:solidFill>
              <a:latin typeface="arial" panose="020B0604020202020204" pitchFamily="34" charset="0"/>
              <a:cs typeface="Arial" panose="020B0604020202020204" pitchFamily="34" charset="0"/>
            </a:endParaRPr>
          </a:p>
          <a:p>
            <a:pPr>
              <a:lnSpc>
                <a:spcPct val="90000"/>
              </a:lnSpc>
              <a:spcBef>
                <a:spcPts val="1000"/>
              </a:spcBef>
            </a:pPr>
            <a:endParaRPr lang="en-GB" sz="2400" dirty="0">
              <a:solidFill>
                <a:srgbClr val="20212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BAECAC-7189-ED5C-696B-3FB75669BE07}"/>
              </a:ext>
            </a:extLst>
          </p:cNvPr>
          <p:cNvSpPr txBox="1"/>
          <p:nvPr/>
        </p:nvSpPr>
        <p:spPr>
          <a:xfrm>
            <a:off x="1497766" y="1182133"/>
            <a:ext cx="461765" cy="369332"/>
          </a:xfrm>
          <a:prstGeom prst="rect">
            <a:avLst/>
          </a:prstGeom>
          <a:noFill/>
        </p:spPr>
        <p:txBody>
          <a:bodyPr wrap="square">
            <a:spAutoFit/>
          </a:bodyPr>
          <a:lstStyle/>
          <a:p>
            <a:r>
              <a:rPr lang="en-GB" sz="1800" dirty="0">
                <a:effectLst/>
                <a:latin typeface="Segoe UI Emoji" panose="020B0502040204020203" pitchFamily="34" charset="0"/>
              </a:rPr>
              <a:t>⚠</a:t>
            </a:r>
            <a:endParaRPr lang="en-GB" dirty="0"/>
          </a:p>
        </p:txBody>
      </p:sp>
      <p:sp>
        <p:nvSpPr>
          <p:cNvPr id="19" name="TextBox 18">
            <a:extLst>
              <a:ext uri="{FF2B5EF4-FFF2-40B4-BE49-F238E27FC236}">
                <a16:creationId xmlns:a16="http://schemas.microsoft.com/office/drawing/2014/main" id="{62DAD171-20DA-EC61-EF76-E67D0F9FF1A8}"/>
              </a:ext>
            </a:extLst>
          </p:cNvPr>
          <p:cNvSpPr txBox="1"/>
          <p:nvPr/>
        </p:nvSpPr>
        <p:spPr>
          <a:xfrm>
            <a:off x="284505" y="1625538"/>
            <a:ext cx="2905822" cy="1550168"/>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cs typeface="Arial" panose="020B0604020202020204" pitchFamily="34" charset="0"/>
              </a:rPr>
              <a:t>Glue Side B to Base A</a:t>
            </a:r>
          </a:p>
          <a:p>
            <a:pPr marL="342900" indent="-342900">
              <a:lnSpc>
                <a:spcPct val="90000"/>
              </a:lnSpc>
              <a:spcBef>
                <a:spcPts val="1000"/>
              </a:spcBef>
              <a:buFont typeface="Arial" panose="020B0604020202020204" pitchFamily="34" charset="0"/>
              <a:buChar char="•"/>
            </a:pPr>
            <a:r>
              <a:rPr lang="en-GB" sz="2400" dirty="0">
                <a:cs typeface="Arial" panose="020B0604020202020204" pitchFamily="34" charset="0"/>
              </a:rPr>
              <a:t>Glue Back D to Side B and Base A</a:t>
            </a:r>
          </a:p>
        </p:txBody>
      </p:sp>
      <p:grpSp>
        <p:nvGrpSpPr>
          <p:cNvPr id="14" name="Group 13">
            <a:extLst>
              <a:ext uri="{FF2B5EF4-FFF2-40B4-BE49-F238E27FC236}">
                <a16:creationId xmlns:a16="http://schemas.microsoft.com/office/drawing/2014/main" id="{94ACBF94-D653-2161-E280-762EEDDC5FA1}"/>
              </a:ext>
            </a:extLst>
          </p:cNvPr>
          <p:cNvGrpSpPr/>
          <p:nvPr/>
        </p:nvGrpSpPr>
        <p:grpSpPr>
          <a:xfrm>
            <a:off x="3778172" y="1182133"/>
            <a:ext cx="4972289" cy="2078996"/>
            <a:chOff x="3585998" y="1670156"/>
            <a:chExt cx="4972289" cy="2078996"/>
          </a:xfrm>
        </p:grpSpPr>
        <p:pic>
          <p:nvPicPr>
            <p:cNvPr id="4" name="Picture 3" descr="A picture containing text&#10;&#10;Description automatically generated">
              <a:extLst>
                <a:ext uri="{FF2B5EF4-FFF2-40B4-BE49-F238E27FC236}">
                  <a16:creationId xmlns:a16="http://schemas.microsoft.com/office/drawing/2014/main" id="{AE5E6529-F7E7-F50C-382E-398C2EF92A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032645" y="223509"/>
              <a:ext cx="2078996" cy="4972289"/>
            </a:xfrm>
            <a:prstGeom prst="rect">
              <a:avLst/>
            </a:prstGeom>
          </p:spPr>
        </p:pic>
        <p:sp>
          <p:nvSpPr>
            <p:cNvPr id="8" name="TextBox 7">
              <a:extLst>
                <a:ext uri="{FF2B5EF4-FFF2-40B4-BE49-F238E27FC236}">
                  <a16:creationId xmlns:a16="http://schemas.microsoft.com/office/drawing/2014/main" id="{B1B07817-F39C-01ED-7F0D-A258504B6A98}"/>
                </a:ext>
              </a:extLst>
            </p:cNvPr>
            <p:cNvSpPr txBox="1"/>
            <p:nvPr/>
          </p:nvSpPr>
          <p:spPr>
            <a:xfrm>
              <a:off x="5627644" y="3078718"/>
              <a:ext cx="344531" cy="369332"/>
            </a:xfrm>
            <a:prstGeom prst="rect">
              <a:avLst/>
            </a:prstGeom>
            <a:solidFill>
              <a:schemeClr val="bg1"/>
            </a:solidFill>
          </p:spPr>
          <p:txBody>
            <a:bodyPr wrap="square" rtlCol="0">
              <a:spAutoFit/>
            </a:bodyPr>
            <a:lstStyle/>
            <a:p>
              <a:r>
                <a:rPr lang="en-GB" b="1" dirty="0"/>
                <a:t>A</a:t>
              </a:r>
            </a:p>
          </p:txBody>
        </p:sp>
        <p:sp>
          <p:nvSpPr>
            <p:cNvPr id="9" name="TextBox 8">
              <a:extLst>
                <a:ext uri="{FF2B5EF4-FFF2-40B4-BE49-F238E27FC236}">
                  <a16:creationId xmlns:a16="http://schemas.microsoft.com/office/drawing/2014/main" id="{9BFA5469-25B7-D43C-DFC6-CD0138E85A17}"/>
                </a:ext>
              </a:extLst>
            </p:cNvPr>
            <p:cNvSpPr txBox="1"/>
            <p:nvPr/>
          </p:nvSpPr>
          <p:spPr>
            <a:xfrm>
              <a:off x="4636982" y="3059668"/>
              <a:ext cx="344531" cy="369332"/>
            </a:xfrm>
            <a:prstGeom prst="rect">
              <a:avLst/>
            </a:prstGeom>
            <a:solidFill>
              <a:schemeClr val="bg1"/>
            </a:solidFill>
          </p:spPr>
          <p:txBody>
            <a:bodyPr wrap="square" rtlCol="0">
              <a:spAutoFit/>
            </a:bodyPr>
            <a:lstStyle/>
            <a:p>
              <a:r>
                <a:rPr lang="en-GB" b="1" dirty="0"/>
                <a:t>B</a:t>
              </a:r>
            </a:p>
          </p:txBody>
        </p:sp>
        <p:sp>
          <p:nvSpPr>
            <p:cNvPr id="10" name="TextBox 9">
              <a:extLst>
                <a:ext uri="{FF2B5EF4-FFF2-40B4-BE49-F238E27FC236}">
                  <a16:creationId xmlns:a16="http://schemas.microsoft.com/office/drawing/2014/main" id="{420B4B48-FA00-E13F-7351-6D9AE942A225}"/>
                </a:ext>
              </a:extLst>
            </p:cNvPr>
            <p:cNvSpPr txBox="1"/>
            <p:nvPr/>
          </p:nvSpPr>
          <p:spPr>
            <a:xfrm>
              <a:off x="6919907" y="3027997"/>
              <a:ext cx="344531" cy="369332"/>
            </a:xfrm>
            <a:prstGeom prst="rect">
              <a:avLst/>
            </a:prstGeom>
            <a:solidFill>
              <a:schemeClr val="bg1"/>
            </a:solidFill>
          </p:spPr>
          <p:txBody>
            <a:bodyPr wrap="square" rtlCol="0">
              <a:spAutoFit/>
            </a:bodyPr>
            <a:lstStyle/>
            <a:p>
              <a:r>
                <a:rPr lang="en-GB" b="1" dirty="0"/>
                <a:t>C</a:t>
              </a:r>
            </a:p>
          </p:txBody>
        </p:sp>
        <p:sp>
          <p:nvSpPr>
            <p:cNvPr id="11" name="TextBox 10">
              <a:extLst>
                <a:ext uri="{FF2B5EF4-FFF2-40B4-BE49-F238E27FC236}">
                  <a16:creationId xmlns:a16="http://schemas.microsoft.com/office/drawing/2014/main" id="{2AC2FCEE-C353-BB92-942B-7AC546C8609C}"/>
                </a:ext>
              </a:extLst>
            </p:cNvPr>
            <p:cNvSpPr txBox="1"/>
            <p:nvPr/>
          </p:nvSpPr>
          <p:spPr>
            <a:xfrm>
              <a:off x="5633418" y="2102216"/>
              <a:ext cx="344531" cy="369332"/>
            </a:xfrm>
            <a:prstGeom prst="rect">
              <a:avLst/>
            </a:prstGeom>
            <a:solidFill>
              <a:schemeClr val="bg1"/>
            </a:solidFill>
          </p:spPr>
          <p:txBody>
            <a:bodyPr wrap="square" rtlCol="0">
              <a:spAutoFit/>
            </a:bodyPr>
            <a:lstStyle/>
            <a:p>
              <a:r>
                <a:rPr lang="en-GB" b="1" dirty="0"/>
                <a:t>D</a:t>
              </a:r>
            </a:p>
          </p:txBody>
        </p:sp>
      </p:grpSp>
      <p:pic>
        <p:nvPicPr>
          <p:cNvPr id="12" name="Picture 11">
            <a:extLst>
              <a:ext uri="{FF2B5EF4-FFF2-40B4-BE49-F238E27FC236}">
                <a16:creationId xmlns:a16="http://schemas.microsoft.com/office/drawing/2014/main" id="{847C0303-B6C9-6D26-77D6-AAC3739DED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816" t="18889" r="12524" b="14074"/>
          <a:stretch/>
        </p:blipFill>
        <p:spPr>
          <a:xfrm rot="5400000">
            <a:off x="25715" y="3751300"/>
            <a:ext cx="2160399" cy="1515796"/>
          </a:xfrm>
          <a:prstGeom prst="rect">
            <a:avLst/>
          </a:prstGeom>
        </p:spPr>
      </p:pic>
      <p:pic>
        <p:nvPicPr>
          <p:cNvPr id="13" name="Picture 12">
            <a:extLst>
              <a:ext uri="{FF2B5EF4-FFF2-40B4-BE49-F238E27FC236}">
                <a16:creationId xmlns:a16="http://schemas.microsoft.com/office/drawing/2014/main" id="{E3983C86-6376-907D-8DC7-4F9B066DB3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473" r="25240" b="3329"/>
          <a:stretch/>
        </p:blipFill>
        <p:spPr>
          <a:xfrm rot="5400000">
            <a:off x="1959840" y="3411076"/>
            <a:ext cx="2100831" cy="2136676"/>
          </a:xfrm>
          <a:prstGeom prst="rect">
            <a:avLst/>
          </a:prstGeom>
        </p:spPr>
      </p:pic>
      <p:pic>
        <p:nvPicPr>
          <p:cNvPr id="15" name="Picture 14">
            <a:extLst>
              <a:ext uri="{FF2B5EF4-FFF2-40B4-BE49-F238E27FC236}">
                <a16:creationId xmlns:a16="http://schemas.microsoft.com/office/drawing/2014/main" id="{E771E8A2-CBB4-C8B3-4D0B-BEA8EEA51D3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9861" t="6111" r="9305" b="9259"/>
          <a:stretch/>
        </p:blipFill>
        <p:spPr>
          <a:xfrm rot="5400000">
            <a:off x="7010447" y="3982812"/>
            <a:ext cx="2147258" cy="1924110"/>
          </a:xfrm>
          <a:prstGeom prst="rect">
            <a:avLst/>
          </a:prstGeom>
        </p:spPr>
      </p:pic>
      <p:sp>
        <p:nvSpPr>
          <p:cNvPr id="7" name="TextBox 6">
            <a:extLst>
              <a:ext uri="{FF2B5EF4-FFF2-40B4-BE49-F238E27FC236}">
                <a16:creationId xmlns:a16="http://schemas.microsoft.com/office/drawing/2014/main" id="{15250DA0-9655-5786-8519-578B84C2107D}"/>
              </a:ext>
            </a:extLst>
          </p:cNvPr>
          <p:cNvSpPr txBox="1"/>
          <p:nvPr/>
        </p:nvSpPr>
        <p:spPr>
          <a:xfrm>
            <a:off x="4162484" y="3569820"/>
            <a:ext cx="2905822" cy="2343206"/>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cs typeface="Arial" panose="020B0604020202020204" pitchFamily="34" charset="0"/>
              </a:rPr>
              <a:t>Next glue Side C to Base A and Back D</a:t>
            </a:r>
          </a:p>
          <a:p>
            <a:pPr marL="342900" indent="-342900">
              <a:lnSpc>
                <a:spcPct val="90000"/>
              </a:lnSpc>
              <a:spcBef>
                <a:spcPts val="1000"/>
              </a:spcBef>
              <a:buFont typeface="Arial" panose="020B0604020202020204" pitchFamily="34" charset="0"/>
              <a:buChar char="•"/>
            </a:pPr>
            <a:r>
              <a:rPr lang="en-GB" sz="2400" dirty="0">
                <a:cs typeface="Arial" panose="020B0604020202020204" pitchFamily="34" charset="0"/>
              </a:rPr>
              <a:t>Glue Lift E to the syringe tops</a:t>
            </a:r>
          </a:p>
          <a:p>
            <a:pPr marL="342900" indent="-342900">
              <a:lnSpc>
                <a:spcPct val="90000"/>
              </a:lnSpc>
              <a:spcBef>
                <a:spcPts val="1000"/>
              </a:spcBef>
              <a:buFont typeface="Arial" panose="020B0604020202020204" pitchFamily="34" charset="0"/>
              <a:buChar char="•"/>
            </a:pPr>
            <a:r>
              <a:rPr lang="en-GB" sz="2400" dirty="0">
                <a:cs typeface="Arial" panose="020B0604020202020204" pitchFamily="34" charset="0"/>
              </a:rPr>
              <a:t>Use tape for support if needed</a:t>
            </a:r>
          </a:p>
        </p:txBody>
      </p:sp>
    </p:spTree>
    <p:extLst>
      <p:ext uri="{BB962C8B-B14F-4D97-AF65-F5344CB8AC3E}">
        <p14:creationId xmlns:p14="http://schemas.microsoft.com/office/powerpoint/2010/main" val="1870129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12106" y="1076641"/>
            <a:ext cx="2006761" cy="646331"/>
          </a:xfrm>
          <a:prstGeom prst="rect">
            <a:avLst/>
          </a:prstGeom>
          <a:noFill/>
        </p:spPr>
        <p:txBody>
          <a:bodyPr wrap="square" rtlCol="0">
            <a:spAutoFit/>
          </a:bodyPr>
          <a:lstStyle/>
          <a:p>
            <a:r>
              <a:rPr lang="en-US" sz="3600" b="1" dirty="0">
                <a:cs typeface="Arial" panose="020B0604020202020204" pitchFamily="34" charset="0"/>
              </a:rPr>
              <a:t>Step 7</a:t>
            </a:r>
          </a:p>
        </p:txBody>
      </p:sp>
      <p:sp>
        <p:nvSpPr>
          <p:cNvPr id="5" name="TextBox 4">
            <a:extLst>
              <a:ext uri="{FF2B5EF4-FFF2-40B4-BE49-F238E27FC236}">
                <a16:creationId xmlns:a16="http://schemas.microsoft.com/office/drawing/2014/main" id="{96BAECAC-7189-ED5C-696B-3FB75669BE07}"/>
              </a:ext>
            </a:extLst>
          </p:cNvPr>
          <p:cNvSpPr txBox="1"/>
          <p:nvPr/>
        </p:nvSpPr>
        <p:spPr>
          <a:xfrm>
            <a:off x="1593103" y="1243693"/>
            <a:ext cx="461765" cy="369332"/>
          </a:xfrm>
          <a:prstGeom prst="rect">
            <a:avLst/>
          </a:prstGeom>
          <a:noFill/>
        </p:spPr>
        <p:txBody>
          <a:bodyPr wrap="square">
            <a:spAutoFit/>
          </a:bodyPr>
          <a:lstStyle/>
          <a:p>
            <a:r>
              <a:rPr lang="en-GB" sz="1800" dirty="0">
                <a:effectLst/>
                <a:latin typeface="Segoe UI Emoji" panose="020B0502040204020203" pitchFamily="34" charset="0"/>
              </a:rPr>
              <a:t>⚠</a:t>
            </a:r>
            <a:endParaRPr lang="en-GB" dirty="0"/>
          </a:p>
        </p:txBody>
      </p:sp>
      <p:sp>
        <p:nvSpPr>
          <p:cNvPr id="10" name="TextBox 9">
            <a:extLst>
              <a:ext uri="{FF2B5EF4-FFF2-40B4-BE49-F238E27FC236}">
                <a16:creationId xmlns:a16="http://schemas.microsoft.com/office/drawing/2014/main" id="{9AC2AE5F-AD32-1580-9D5F-3AC6EFEB0EEE}"/>
              </a:ext>
            </a:extLst>
          </p:cNvPr>
          <p:cNvSpPr txBox="1"/>
          <p:nvPr/>
        </p:nvSpPr>
        <p:spPr>
          <a:xfrm>
            <a:off x="5520337" y="3078718"/>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1" name="TextBox 10">
            <a:extLst>
              <a:ext uri="{FF2B5EF4-FFF2-40B4-BE49-F238E27FC236}">
                <a16:creationId xmlns:a16="http://schemas.microsoft.com/office/drawing/2014/main" id="{046C37F5-2342-5DA5-4942-811726FC71FC}"/>
              </a:ext>
            </a:extLst>
          </p:cNvPr>
          <p:cNvSpPr txBox="1"/>
          <p:nvPr/>
        </p:nvSpPr>
        <p:spPr>
          <a:xfrm>
            <a:off x="4529675" y="3059668"/>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2" name="TextBox 11">
            <a:extLst>
              <a:ext uri="{FF2B5EF4-FFF2-40B4-BE49-F238E27FC236}">
                <a16:creationId xmlns:a16="http://schemas.microsoft.com/office/drawing/2014/main" id="{09ADCB9C-82E8-3AA0-EB36-4D8A4EE4C6F6}"/>
              </a:ext>
            </a:extLst>
          </p:cNvPr>
          <p:cNvSpPr txBox="1"/>
          <p:nvPr/>
        </p:nvSpPr>
        <p:spPr>
          <a:xfrm>
            <a:off x="6919907" y="3027997"/>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3" name="TextBox 12">
            <a:extLst>
              <a:ext uri="{FF2B5EF4-FFF2-40B4-BE49-F238E27FC236}">
                <a16:creationId xmlns:a16="http://schemas.microsoft.com/office/drawing/2014/main" id="{1AC7A8BB-C6C7-0587-0888-A0B1D529A493}"/>
              </a:ext>
            </a:extLst>
          </p:cNvPr>
          <p:cNvSpPr txBox="1"/>
          <p:nvPr/>
        </p:nvSpPr>
        <p:spPr>
          <a:xfrm>
            <a:off x="5526111" y="2102216"/>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5" name="TextBox 14">
            <a:extLst>
              <a:ext uri="{FF2B5EF4-FFF2-40B4-BE49-F238E27FC236}">
                <a16:creationId xmlns:a16="http://schemas.microsoft.com/office/drawing/2014/main" id="{833535B8-4AC9-896C-77F5-346332C11372}"/>
              </a:ext>
            </a:extLst>
          </p:cNvPr>
          <p:cNvSpPr txBox="1"/>
          <p:nvPr/>
        </p:nvSpPr>
        <p:spPr>
          <a:xfrm>
            <a:off x="312106" y="1772044"/>
            <a:ext cx="5669594" cy="2753639"/>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Pull out the plungers and attach two syringes to the tubes </a:t>
            </a:r>
          </a:p>
          <a:p>
            <a:pPr marL="342900" lvl="0" indent="-342900">
              <a:lnSpc>
                <a:spcPct val="107000"/>
              </a:lnSpc>
              <a:spcAft>
                <a:spcPts val="800"/>
              </a:spcAft>
              <a:buFont typeface="Arial" panose="020B0604020202020204" pitchFamily="34" charset="0"/>
              <a:buChar char="•"/>
              <a:tabLst>
                <a:tab pos="457200" algn="l"/>
              </a:tabLs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Cut out the boat picture and glue to Lift E</a:t>
            </a:r>
          </a:p>
          <a:p>
            <a:pPr marL="342900" lvl="0" indent="-342900">
              <a:lnSpc>
                <a:spcPct val="107000"/>
              </a:lnSpc>
              <a:spcAft>
                <a:spcPts val="800"/>
              </a:spcAft>
              <a:buFont typeface="Arial" panose="020B0604020202020204" pitchFamily="34" charset="0"/>
              <a:buChar char="•"/>
              <a:tabLst>
                <a:tab pos="457200" algn="l"/>
              </a:tabLs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Test the model by pressing in the plungers</a:t>
            </a:r>
          </a:p>
          <a:p>
            <a:pPr marL="342900" lvl="0" indent="-342900">
              <a:lnSpc>
                <a:spcPct val="107000"/>
              </a:lnSpc>
              <a:spcAft>
                <a:spcPts val="800"/>
              </a:spcAft>
              <a:buFont typeface="Arial" panose="020B0604020202020204" pitchFamily="34" charset="0"/>
              <a:buChar char="•"/>
              <a:tabLst>
                <a:tab pos="457200" algn="l"/>
              </a:tabLs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Does the lift work?</a:t>
            </a:r>
          </a:p>
        </p:txBody>
      </p:sp>
      <p:pic>
        <p:nvPicPr>
          <p:cNvPr id="3" name="Picture 2" descr="A picture containing text&#10;&#10;Description automatically generated">
            <a:extLst>
              <a:ext uri="{FF2B5EF4-FFF2-40B4-BE49-F238E27FC236}">
                <a16:creationId xmlns:a16="http://schemas.microsoft.com/office/drawing/2014/main" id="{47A21340-26BB-92D5-DC90-9D17560471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7608" t="18332" r="-1" b="15556"/>
          <a:stretch/>
        </p:blipFill>
        <p:spPr>
          <a:xfrm rot="5400000">
            <a:off x="5826762" y="1834462"/>
            <a:ext cx="3749930" cy="256839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A1D0AEE8-8271-D407-F2A6-D158163EF3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610" t="25741" r="9445" b="15371"/>
          <a:stretch/>
        </p:blipFill>
        <p:spPr>
          <a:xfrm>
            <a:off x="3399800" y="4525683"/>
            <a:ext cx="2713290" cy="1462417"/>
          </a:xfrm>
          <a:prstGeom prst="rect">
            <a:avLst/>
          </a:prstGeom>
        </p:spPr>
      </p:pic>
    </p:spTree>
    <p:extLst>
      <p:ext uri="{BB962C8B-B14F-4D97-AF65-F5344CB8AC3E}">
        <p14:creationId xmlns:p14="http://schemas.microsoft.com/office/powerpoint/2010/main" val="136193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196769" y="1063787"/>
            <a:ext cx="1422481" cy="646331"/>
          </a:xfrm>
          <a:prstGeom prst="rect">
            <a:avLst/>
          </a:prstGeom>
          <a:noFill/>
        </p:spPr>
        <p:txBody>
          <a:bodyPr wrap="square" rtlCol="0">
            <a:spAutoFit/>
          </a:bodyPr>
          <a:lstStyle/>
          <a:p>
            <a:r>
              <a:rPr lang="en-US" sz="3600" b="1" dirty="0">
                <a:cs typeface="Arial" panose="020B0604020202020204" pitchFamily="34" charset="0"/>
              </a:rPr>
              <a:t>Step 8</a:t>
            </a:r>
          </a:p>
        </p:txBody>
      </p:sp>
      <p:sp>
        <p:nvSpPr>
          <p:cNvPr id="5" name="TextBox 4">
            <a:extLst>
              <a:ext uri="{FF2B5EF4-FFF2-40B4-BE49-F238E27FC236}">
                <a16:creationId xmlns:a16="http://schemas.microsoft.com/office/drawing/2014/main" id="{96BAECAC-7189-ED5C-696B-3FB75669BE07}"/>
              </a:ext>
            </a:extLst>
          </p:cNvPr>
          <p:cNvSpPr txBox="1"/>
          <p:nvPr/>
        </p:nvSpPr>
        <p:spPr>
          <a:xfrm>
            <a:off x="1535615" y="1233250"/>
            <a:ext cx="461765" cy="369332"/>
          </a:xfrm>
          <a:prstGeom prst="rect">
            <a:avLst/>
          </a:prstGeom>
          <a:noFill/>
        </p:spPr>
        <p:txBody>
          <a:bodyPr wrap="square">
            <a:spAutoFit/>
          </a:bodyPr>
          <a:lstStyle/>
          <a:p>
            <a:r>
              <a:rPr lang="en-GB" sz="1800" dirty="0">
                <a:effectLst/>
                <a:latin typeface="Segoe UI Emoji" panose="020B0502040204020203" pitchFamily="34" charset="0"/>
              </a:rPr>
              <a:t>⚠</a:t>
            </a:r>
            <a:endParaRPr lang="en-GB" dirty="0"/>
          </a:p>
        </p:txBody>
      </p:sp>
      <p:sp>
        <p:nvSpPr>
          <p:cNvPr id="10" name="TextBox 9">
            <a:extLst>
              <a:ext uri="{FF2B5EF4-FFF2-40B4-BE49-F238E27FC236}">
                <a16:creationId xmlns:a16="http://schemas.microsoft.com/office/drawing/2014/main" id="{9AC2AE5F-AD32-1580-9D5F-3AC6EFEB0EEE}"/>
              </a:ext>
            </a:extLst>
          </p:cNvPr>
          <p:cNvSpPr txBox="1"/>
          <p:nvPr/>
        </p:nvSpPr>
        <p:spPr>
          <a:xfrm>
            <a:off x="5627644" y="3078718"/>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1" name="TextBox 10">
            <a:extLst>
              <a:ext uri="{FF2B5EF4-FFF2-40B4-BE49-F238E27FC236}">
                <a16:creationId xmlns:a16="http://schemas.microsoft.com/office/drawing/2014/main" id="{046C37F5-2342-5DA5-4942-811726FC71FC}"/>
              </a:ext>
            </a:extLst>
          </p:cNvPr>
          <p:cNvSpPr txBox="1"/>
          <p:nvPr/>
        </p:nvSpPr>
        <p:spPr>
          <a:xfrm>
            <a:off x="4636982" y="3059668"/>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2" name="TextBox 11">
            <a:extLst>
              <a:ext uri="{FF2B5EF4-FFF2-40B4-BE49-F238E27FC236}">
                <a16:creationId xmlns:a16="http://schemas.microsoft.com/office/drawing/2014/main" id="{09ADCB9C-82E8-3AA0-EB36-4D8A4EE4C6F6}"/>
              </a:ext>
            </a:extLst>
          </p:cNvPr>
          <p:cNvSpPr txBox="1"/>
          <p:nvPr/>
        </p:nvSpPr>
        <p:spPr>
          <a:xfrm>
            <a:off x="6919907" y="3027997"/>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3" name="TextBox 12">
            <a:extLst>
              <a:ext uri="{FF2B5EF4-FFF2-40B4-BE49-F238E27FC236}">
                <a16:creationId xmlns:a16="http://schemas.microsoft.com/office/drawing/2014/main" id="{1AC7A8BB-C6C7-0587-0888-A0B1D529A493}"/>
              </a:ext>
            </a:extLst>
          </p:cNvPr>
          <p:cNvSpPr txBox="1"/>
          <p:nvPr/>
        </p:nvSpPr>
        <p:spPr>
          <a:xfrm>
            <a:off x="5633418" y="2102216"/>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5" name="TextBox 14">
            <a:extLst>
              <a:ext uri="{FF2B5EF4-FFF2-40B4-BE49-F238E27FC236}">
                <a16:creationId xmlns:a16="http://schemas.microsoft.com/office/drawing/2014/main" id="{833535B8-4AC9-896C-77F5-346332C11372}"/>
              </a:ext>
            </a:extLst>
          </p:cNvPr>
          <p:cNvSpPr txBox="1"/>
          <p:nvPr/>
        </p:nvSpPr>
        <p:spPr>
          <a:xfrm>
            <a:off x="276225" y="1772044"/>
            <a:ext cx="4495800" cy="3929281"/>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Using air in the syringes is called a pneumatic system</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Air is compressible</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To increase the power of the lift we can use a hydraulic system</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Water is a non-compressible liquid. We can put it in the syringes</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Use food dye to colour the water</a:t>
            </a:r>
            <a:endParaRPr lang="en-GB" sz="2000" dirty="0">
              <a:solidFill>
                <a:srgbClr val="202124"/>
              </a:solidFill>
              <a:latin typeface="arial" panose="020B0604020202020204" pitchFamily="34" charset="0"/>
              <a:cs typeface="Arial" panose="020B0604020202020204" pitchFamily="34" charset="0"/>
            </a:endParaRPr>
          </a:p>
        </p:txBody>
      </p:sp>
      <p:pic>
        <p:nvPicPr>
          <p:cNvPr id="4" name="Picture 3" descr="A picture containing indoor, metal&#10;&#10;Description automatically generated">
            <a:extLst>
              <a:ext uri="{FF2B5EF4-FFF2-40B4-BE49-F238E27FC236}">
                <a16:creationId xmlns:a16="http://schemas.microsoft.com/office/drawing/2014/main" id="{1EC3B3A7-80F1-4859-C687-C5CEFE8D04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218" t="12777" r="4861" b="15000"/>
          <a:stretch/>
        </p:blipFill>
        <p:spPr>
          <a:xfrm rot="5400000">
            <a:off x="4304781" y="2084570"/>
            <a:ext cx="4200055" cy="2846592"/>
          </a:xfrm>
          <a:prstGeom prst="rect">
            <a:avLst/>
          </a:prstGeom>
        </p:spPr>
      </p:pic>
    </p:spTree>
    <p:extLst>
      <p:ext uri="{BB962C8B-B14F-4D97-AF65-F5344CB8AC3E}">
        <p14:creationId xmlns:p14="http://schemas.microsoft.com/office/powerpoint/2010/main" val="88021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244783" y="1084673"/>
            <a:ext cx="1559086" cy="646331"/>
          </a:xfrm>
          <a:prstGeom prst="rect">
            <a:avLst/>
          </a:prstGeom>
          <a:noFill/>
        </p:spPr>
        <p:txBody>
          <a:bodyPr wrap="square" rtlCol="0">
            <a:spAutoFit/>
          </a:bodyPr>
          <a:lstStyle/>
          <a:p>
            <a:r>
              <a:rPr lang="en-US" sz="3600" b="1" dirty="0">
                <a:cs typeface="Arial" panose="020B0604020202020204" pitchFamily="34" charset="0"/>
              </a:rPr>
              <a:t>Step 9</a:t>
            </a:r>
          </a:p>
        </p:txBody>
      </p:sp>
      <p:sp>
        <p:nvSpPr>
          <p:cNvPr id="5" name="TextBox 4">
            <a:extLst>
              <a:ext uri="{FF2B5EF4-FFF2-40B4-BE49-F238E27FC236}">
                <a16:creationId xmlns:a16="http://schemas.microsoft.com/office/drawing/2014/main" id="{96BAECAC-7189-ED5C-696B-3FB75669BE07}"/>
              </a:ext>
            </a:extLst>
          </p:cNvPr>
          <p:cNvSpPr txBox="1"/>
          <p:nvPr/>
        </p:nvSpPr>
        <p:spPr>
          <a:xfrm>
            <a:off x="1586887" y="1269339"/>
            <a:ext cx="461765" cy="369332"/>
          </a:xfrm>
          <a:prstGeom prst="rect">
            <a:avLst/>
          </a:prstGeom>
          <a:noFill/>
        </p:spPr>
        <p:txBody>
          <a:bodyPr wrap="square">
            <a:spAutoFit/>
          </a:bodyPr>
          <a:lstStyle/>
          <a:p>
            <a:r>
              <a:rPr lang="en-GB" sz="1800" dirty="0">
                <a:effectLst/>
                <a:latin typeface="Segoe UI Emoji" panose="020B0502040204020203" pitchFamily="34" charset="0"/>
              </a:rPr>
              <a:t>⚠</a:t>
            </a:r>
            <a:endParaRPr lang="en-GB" dirty="0"/>
          </a:p>
        </p:txBody>
      </p:sp>
      <p:sp>
        <p:nvSpPr>
          <p:cNvPr id="10" name="TextBox 9">
            <a:extLst>
              <a:ext uri="{FF2B5EF4-FFF2-40B4-BE49-F238E27FC236}">
                <a16:creationId xmlns:a16="http://schemas.microsoft.com/office/drawing/2014/main" id="{9AC2AE5F-AD32-1580-9D5F-3AC6EFEB0EEE}"/>
              </a:ext>
            </a:extLst>
          </p:cNvPr>
          <p:cNvSpPr txBox="1"/>
          <p:nvPr/>
        </p:nvSpPr>
        <p:spPr>
          <a:xfrm>
            <a:off x="5627644" y="3078718"/>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1" name="TextBox 10">
            <a:extLst>
              <a:ext uri="{FF2B5EF4-FFF2-40B4-BE49-F238E27FC236}">
                <a16:creationId xmlns:a16="http://schemas.microsoft.com/office/drawing/2014/main" id="{046C37F5-2342-5DA5-4942-811726FC71FC}"/>
              </a:ext>
            </a:extLst>
          </p:cNvPr>
          <p:cNvSpPr txBox="1"/>
          <p:nvPr/>
        </p:nvSpPr>
        <p:spPr>
          <a:xfrm>
            <a:off x="4636982" y="3059668"/>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2" name="TextBox 11">
            <a:extLst>
              <a:ext uri="{FF2B5EF4-FFF2-40B4-BE49-F238E27FC236}">
                <a16:creationId xmlns:a16="http://schemas.microsoft.com/office/drawing/2014/main" id="{09ADCB9C-82E8-3AA0-EB36-4D8A4EE4C6F6}"/>
              </a:ext>
            </a:extLst>
          </p:cNvPr>
          <p:cNvSpPr txBox="1"/>
          <p:nvPr/>
        </p:nvSpPr>
        <p:spPr>
          <a:xfrm>
            <a:off x="6919907" y="3027997"/>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3" name="TextBox 12">
            <a:extLst>
              <a:ext uri="{FF2B5EF4-FFF2-40B4-BE49-F238E27FC236}">
                <a16:creationId xmlns:a16="http://schemas.microsoft.com/office/drawing/2014/main" id="{1AC7A8BB-C6C7-0587-0888-A0B1D529A493}"/>
              </a:ext>
            </a:extLst>
          </p:cNvPr>
          <p:cNvSpPr txBox="1"/>
          <p:nvPr/>
        </p:nvSpPr>
        <p:spPr>
          <a:xfrm>
            <a:off x="5633418" y="2102216"/>
            <a:ext cx="344531" cy="369332"/>
          </a:xfrm>
          <a:prstGeom prst="rect">
            <a:avLst/>
          </a:prstGeom>
          <a:solidFill>
            <a:schemeClr val="bg1"/>
          </a:solidFill>
        </p:spPr>
        <p:txBody>
          <a:bodyPr wrap="square" rtlCol="0">
            <a:spAutoFit/>
          </a:bodyPr>
          <a:lstStyle/>
          <a:p>
            <a:endParaRPr lang="en-GB" b="1" dirty="0">
              <a:solidFill>
                <a:srgbClr val="FF0000"/>
              </a:solidFill>
            </a:endParaRPr>
          </a:p>
        </p:txBody>
      </p:sp>
      <p:pic>
        <p:nvPicPr>
          <p:cNvPr id="7" name="Picture 6">
            <a:extLst>
              <a:ext uri="{FF2B5EF4-FFF2-40B4-BE49-F238E27FC236}">
                <a16:creationId xmlns:a16="http://schemas.microsoft.com/office/drawing/2014/main" id="{69407A0D-C8EE-A629-5FD3-4200AC158B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648247" y="1999664"/>
            <a:ext cx="4148614" cy="3111461"/>
          </a:xfrm>
          <a:prstGeom prst="rect">
            <a:avLst/>
          </a:prstGeom>
        </p:spPr>
      </p:pic>
      <p:sp>
        <p:nvSpPr>
          <p:cNvPr id="8" name="TextBox 7">
            <a:extLst>
              <a:ext uri="{FF2B5EF4-FFF2-40B4-BE49-F238E27FC236}">
                <a16:creationId xmlns:a16="http://schemas.microsoft.com/office/drawing/2014/main" id="{93064234-2210-FE94-9DB3-C77A01F907E5}"/>
              </a:ext>
            </a:extLst>
          </p:cNvPr>
          <p:cNvSpPr txBox="1"/>
          <p:nvPr/>
        </p:nvSpPr>
        <p:spPr>
          <a:xfrm>
            <a:off x="289912" y="1834582"/>
            <a:ext cx="4194384" cy="2932085"/>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Reattach the water filled syringes to the lift syringes</a:t>
            </a:r>
          </a:p>
          <a:p>
            <a:pPr marL="342900" indent="-342900">
              <a:lnSpc>
                <a:spcPct val="90000"/>
              </a:lnSpc>
              <a:spcBef>
                <a:spcPts val="1000"/>
              </a:spcBef>
              <a:buFont typeface="Arial" panose="020B0604020202020204" pitchFamily="34" charset="0"/>
              <a:buChar char="•"/>
            </a:pPr>
            <a:endParaRPr lang="en-GB" sz="2400" dirty="0">
              <a:solidFill>
                <a:srgbClr val="202124"/>
              </a:solidFill>
              <a:cs typeface="Arial" panose="020B0604020202020204" pitchFamily="34" charset="0"/>
            </a:endParaRP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Re-test the boat lift</a:t>
            </a:r>
          </a:p>
          <a:p>
            <a:pPr marL="342900" indent="-342900">
              <a:lnSpc>
                <a:spcPct val="90000"/>
              </a:lnSpc>
              <a:spcBef>
                <a:spcPts val="1000"/>
              </a:spcBef>
              <a:buFont typeface="Arial" panose="020B0604020202020204" pitchFamily="34" charset="0"/>
              <a:buChar char="•"/>
            </a:pPr>
            <a:endParaRPr lang="en-GB" sz="2400" dirty="0">
              <a:solidFill>
                <a:srgbClr val="202124"/>
              </a:solidFill>
              <a:cs typeface="Arial" panose="020B0604020202020204" pitchFamily="34" charset="0"/>
            </a:endParaRP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You should notice a smoother operation</a:t>
            </a:r>
          </a:p>
        </p:txBody>
      </p:sp>
    </p:spTree>
    <p:extLst>
      <p:ext uri="{BB962C8B-B14F-4D97-AF65-F5344CB8AC3E}">
        <p14:creationId xmlns:p14="http://schemas.microsoft.com/office/powerpoint/2010/main" val="138781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7398316" cy="646331"/>
          </a:xfrm>
          <a:prstGeom prst="rect">
            <a:avLst/>
          </a:prstGeom>
          <a:noFill/>
        </p:spPr>
        <p:txBody>
          <a:bodyPr wrap="square" rtlCol="0">
            <a:spAutoFit/>
          </a:bodyPr>
          <a:lstStyle/>
          <a:p>
            <a:r>
              <a:rPr lang="en-US" sz="3600" b="1" dirty="0">
                <a:cs typeface="Arial" panose="020B0604020202020204" pitchFamily="34" charset="0"/>
              </a:rPr>
              <a:t>Extension</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9" y="1958920"/>
            <a:ext cx="8111364" cy="1217769"/>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Investigate how much weight the boat lift can move by gradually increasing the weight lifted. Record your results.</a:t>
            </a:r>
          </a:p>
          <a:p>
            <a:pPr marL="342900" indent="-342900">
              <a:lnSpc>
                <a:spcPct val="90000"/>
              </a:lnSpc>
              <a:spcBef>
                <a:spcPts val="1000"/>
              </a:spcBef>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57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D7DB42-1948-8310-13F3-23DA7D59F2B0}"/>
              </a:ext>
            </a:extLst>
          </p:cNvPr>
          <p:cNvSpPr txBox="1"/>
          <p:nvPr/>
        </p:nvSpPr>
        <p:spPr>
          <a:xfrm>
            <a:off x="899592" y="1078974"/>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a:t>
            </a:r>
            <a:r>
              <a:rPr lang="en-GB" sz="1800" dirty="0">
                <a:effectLst/>
                <a:latin typeface="Segoe UI Emoji" panose="020B0502040204020203" pitchFamily="34" charset="0"/>
              </a:rPr>
              <a:t>⚠</a:t>
            </a:r>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73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8" y="1084673"/>
            <a:ext cx="7330223" cy="646331"/>
          </a:xfrm>
          <a:prstGeom prst="rect">
            <a:avLst/>
          </a:prstGeom>
          <a:noFill/>
        </p:spPr>
        <p:txBody>
          <a:bodyPr wrap="square" rtlCol="0">
            <a:spAutoFit/>
          </a:bodyPr>
          <a:lstStyle/>
          <a:p>
            <a:r>
              <a:rPr lang="en-US" sz="3600" b="1" dirty="0">
                <a:cs typeface="Arial" panose="020B0604020202020204" pitchFamily="34" charset="0"/>
              </a:rPr>
              <a:t>Hydraulic Systems</a:t>
            </a:r>
          </a:p>
        </p:txBody>
      </p:sp>
      <p:pic>
        <p:nvPicPr>
          <p:cNvPr id="5" name="Picture 4" descr="A picture containing icon&#10;&#10;Description automatically generated">
            <a:extLst>
              <a:ext uri="{FF2B5EF4-FFF2-40B4-BE49-F238E27FC236}">
                <a16:creationId xmlns:a16="http://schemas.microsoft.com/office/drawing/2014/main" id="{567387CA-9005-49A6-CAFD-DB4865A4E5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8838" y="2320456"/>
            <a:ext cx="4086324" cy="3511685"/>
          </a:xfrm>
          <a:prstGeom prst="rect">
            <a:avLst/>
          </a:prstGeom>
        </p:spPr>
      </p:pic>
      <p:pic>
        <p:nvPicPr>
          <p:cNvPr id="8" name="Picture 7" descr="Shape, circle&#10;&#10;Description automatically generated">
            <a:extLst>
              <a:ext uri="{FF2B5EF4-FFF2-40B4-BE49-F238E27FC236}">
                <a16:creationId xmlns:a16="http://schemas.microsoft.com/office/drawing/2014/main" id="{6C740BD9-8702-D51A-DC0F-21B79963CE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8904" y="1315967"/>
            <a:ext cx="2089713" cy="1825234"/>
          </a:xfrm>
          <a:prstGeom prst="rect">
            <a:avLst/>
          </a:prstGeom>
        </p:spPr>
      </p:pic>
      <p:pic>
        <p:nvPicPr>
          <p:cNvPr id="10" name="Picture 9" descr="A picture containing seat, furniture, chair&#10;&#10;Description automatically generated">
            <a:extLst>
              <a:ext uri="{FF2B5EF4-FFF2-40B4-BE49-F238E27FC236}">
                <a16:creationId xmlns:a16="http://schemas.microsoft.com/office/drawing/2014/main" id="{D4720F04-2156-E8D8-334F-9EC46820F6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0570" y="3372495"/>
            <a:ext cx="1380598" cy="2203448"/>
          </a:xfrm>
          <a:prstGeom prst="rect">
            <a:avLst/>
          </a:prstGeom>
        </p:spPr>
      </p:pic>
      <p:sp>
        <p:nvSpPr>
          <p:cNvPr id="4" name="TextBox 3">
            <a:extLst>
              <a:ext uri="{FF2B5EF4-FFF2-40B4-BE49-F238E27FC236}">
                <a16:creationId xmlns:a16="http://schemas.microsoft.com/office/drawing/2014/main" id="{35169A49-9346-9AAD-B255-D2B62F599740}"/>
              </a:ext>
            </a:extLst>
          </p:cNvPr>
          <p:cNvSpPr txBox="1"/>
          <p:nvPr/>
        </p:nvSpPr>
        <p:spPr>
          <a:xfrm>
            <a:off x="393538" y="1772044"/>
            <a:ext cx="4705216" cy="2768963"/>
          </a:xfrm>
          <a:prstGeom prst="rect">
            <a:avLst/>
          </a:prstGeom>
          <a:noFill/>
        </p:spPr>
        <p:txBody>
          <a:bodyPr wrap="square" rtlCol="0">
            <a:spAutoFit/>
          </a:bodyPr>
          <a:lstStyle/>
          <a:p>
            <a:pPr marL="342900" indent="-342900">
              <a:buFont typeface="Arial" panose="020B0604020202020204" pitchFamily="34" charset="0"/>
              <a:buChar char="•"/>
            </a:pPr>
            <a:r>
              <a:rPr lang="en-GB" sz="2400" dirty="0">
                <a:cs typeface="Arial" panose="020B0604020202020204" pitchFamily="34" charset="0"/>
              </a:rPr>
              <a:t>Hydraulic systems use liquids under pressure to create movement</a:t>
            </a:r>
          </a:p>
          <a:p>
            <a:pPr marL="342900" indent="-342900">
              <a:buFont typeface="Arial" panose="020B0604020202020204" pitchFamily="34" charset="0"/>
              <a:buChar char="•"/>
            </a:pPr>
            <a:r>
              <a:rPr lang="en-GB" sz="2400" dirty="0">
                <a:cs typeface="Arial" panose="020B0604020202020204" pitchFamily="34" charset="0"/>
              </a:rPr>
              <a:t>They are used to move things such as cranes, car brakes and office chairs</a:t>
            </a:r>
          </a:p>
          <a:p>
            <a:pPr>
              <a:lnSpc>
                <a:spcPct val="90000"/>
              </a:lnSpc>
              <a:spcBef>
                <a:spcPts val="1000"/>
              </a:spcBef>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41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250663" y="1054310"/>
            <a:ext cx="7330223" cy="646331"/>
          </a:xfrm>
          <a:prstGeom prst="rect">
            <a:avLst/>
          </a:prstGeom>
          <a:noFill/>
        </p:spPr>
        <p:txBody>
          <a:bodyPr wrap="square" rtlCol="0">
            <a:spAutoFit/>
          </a:bodyPr>
          <a:lstStyle/>
          <a:p>
            <a:r>
              <a:rPr lang="en-US" sz="3600" b="1" dirty="0">
                <a:cs typeface="Arial" panose="020B0604020202020204" pitchFamily="34" charset="0"/>
              </a:rPr>
              <a:t>Anderton Boat Lift</a:t>
            </a:r>
          </a:p>
        </p:txBody>
      </p:sp>
      <p:sp>
        <p:nvSpPr>
          <p:cNvPr id="3" name="TextBox 2">
            <a:extLst>
              <a:ext uri="{FF2B5EF4-FFF2-40B4-BE49-F238E27FC236}">
                <a16:creationId xmlns:a16="http://schemas.microsoft.com/office/drawing/2014/main" id="{A2F655EE-3226-FFAA-D377-924D655D479F}"/>
              </a:ext>
            </a:extLst>
          </p:cNvPr>
          <p:cNvSpPr txBox="1"/>
          <p:nvPr/>
        </p:nvSpPr>
        <p:spPr>
          <a:xfrm>
            <a:off x="250271" y="1864378"/>
            <a:ext cx="3283519"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cs typeface="Arial" panose="020B0604020202020204" pitchFamily="34" charset="0"/>
              </a:rPr>
              <a:t>The Anderton boat lift raises boats from the river up to the canal</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It was restored by a multi-company collaboration including Fairfield Control Systems</a:t>
            </a:r>
            <a:endParaRPr lang="en-GB" sz="2000" dirty="0">
              <a:cs typeface="Arial" panose="020B0604020202020204" pitchFamily="34" charset="0"/>
            </a:endParaRPr>
          </a:p>
        </p:txBody>
      </p:sp>
      <p:sp>
        <p:nvSpPr>
          <p:cNvPr id="12" name="TextBox 11">
            <a:extLst>
              <a:ext uri="{FF2B5EF4-FFF2-40B4-BE49-F238E27FC236}">
                <a16:creationId xmlns:a16="http://schemas.microsoft.com/office/drawing/2014/main" id="{C418D36F-9CC8-59AE-F16F-1A43499A6290}"/>
              </a:ext>
            </a:extLst>
          </p:cNvPr>
          <p:cNvSpPr txBox="1"/>
          <p:nvPr/>
        </p:nvSpPr>
        <p:spPr>
          <a:xfrm>
            <a:off x="8316557" y="2245659"/>
            <a:ext cx="729574" cy="369332"/>
          </a:xfrm>
          <a:prstGeom prst="rect">
            <a:avLst/>
          </a:prstGeom>
          <a:solidFill>
            <a:schemeClr val="bg1"/>
          </a:solidFill>
          <a:ln>
            <a:solidFill>
              <a:schemeClr val="tx1"/>
            </a:solidFill>
          </a:ln>
        </p:spPr>
        <p:txBody>
          <a:bodyPr wrap="square" rtlCol="0">
            <a:spAutoFit/>
          </a:bodyPr>
          <a:lstStyle/>
          <a:p>
            <a:r>
              <a:rPr lang="en-GB" dirty="0">
                <a:solidFill>
                  <a:srgbClr val="FF0000"/>
                </a:solidFill>
              </a:rPr>
              <a:t>Canal</a:t>
            </a:r>
          </a:p>
        </p:txBody>
      </p:sp>
      <p:sp>
        <p:nvSpPr>
          <p:cNvPr id="9" name="TextBox 8">
            <a:extLst>
              <a:ext uri="{FF2B5EF4-FFF2-40B4-BE49-F238E27FC236}">
                <a16:creationId xmlns:a16="http://schemas.microsoft.com/office/drawing/2014/main" id="{B86046C4-62DB-17C2-C00B-6031D7FB8293}"/>
              </a:ext>
            </a:extLst>
          </p:cNvPr>
          <p:cNvSpPr txBox="1"/>
          <p:nvPr/>
        </p:nvSpPr>
        <p:spPr>
          <a:xfrm>
            <a:off x="3843610" y="5434358"/>
            <a:ext cx="729574" cy="369332"/>
          </a:xfrm>
          <a:prstGeom prst="rect">
            <a:avLst/>
          </a:prstGeom>
          <a:solidFill>
            <a:schemeClr val="bg1"/>
          </a:solidFill>
          <a:ln>
            <a:solidFill>
              <a:schemeClr val="tx1"/>
            </a:solidFill>
          </a:ln>
        </p:spPr>
        <p:txBody>
          <a:bodyPr wrap="square" rtlCol="0">
            <a:spAutoFit/>
          </a:bodyPr>
          <a:lstStyle/>
          <a:p>
            <a:r>
              <a:rPr lang="en-GB" dirty="0">
                <a:solidFill>
                  <a:srgbClr val="FF0000"/>
                </a:solidFill>
              </a:rPr>
              <a:t>River</a:t>
            </a:r>
          </a:p>
        </p:txBody>
      </p:sp>
      <p:pic>
        <p:nvPicPr>
          <p:cNvPr id="5" name="Picture 4" descr="A large metal structure next to a body of water&#10;&#10;Description automatically generated with low confidence">
            <a:extLst>
              <a:ext uri="{FF2B5EF4-FFF2-40B4-BE49-F238E27FC236}">
                <a16:creationId xmlns:a16="http://schemas.microsoft.com/office/drawing/2014/main" id="{348AFAF3-FC8C-0F51-4A62-64DE756805DA}"/>
              </a:ext>
            </a:extLst>
          </p:cNvPr>
          <p:cNvPicPr>
            <a:picLocks noChangeAspect="1"/>
          </p:cNvPicPr>
          <p:nvPr/>
        </p:nvPicPr>
        <p:blipFill rotWithShape="1">
          <a:blip r:embed="rId3"/>
          <a:srcRect l="19306" r="24722" b="13412"/>
          <a:stretch/>
        </p:blipFill>
        <p:spPr>
          <a:xfrm>
            <a:off x="4662147" y="1695840"/>
            <a:ext cx="3429000" cy="3530855"/>
          </a:xfrm>
          <a:prstGeom prst="rect">
            <a:avLst/>
          </a:prstGeom>
        </p:spPr>
      </p:pic>
      <p:sp>
        <p:nvSpPr>
          <p:cNvPr id="13" name="Arrow: Up 12">
            <a:extLst>
              <a:ext uri="{FF2B5EF4-FFF2-40B4-BE49-F238E27FC236}">
                <a16:creationId xmlns:a16="http://schemas.microsoft.com/office/drawing/2014/main" id="{1808C8E0-8425-E335-15E8-216713A6AD08}"/>
              </a:ext>
            </a:extLst>
          </p:cNvPr>
          <p:cNvSpPr/>
          <p:nvPr/>
        </p:nvSpPr>
        <p:spPr>
          <a:xfrm rot="16452118">
            <a:off x="7356893" y="1737179"/>
            <a:ext cx="311286" cy="1346511"/>
          </a:xfrm>
          <a:prstGeom prst="upArrow">
            <a:avLst>
              <a:gd name="adj1" fmla="val 49763"/>
              <a:gd name="adj2" fmla="val 500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67C012B0-C231-A012-F10E-238911DBE33F}"/>
              </a:ext>
            </a:extLst>
          </p:cNvPr>
          <p:cNvSpPr/>
          <p:nvPr/>
        </p:nvSpPr>
        <p:spPr>
          <a:xfrm rot="3220650">
            <a:off x="4810499" y="4853395"/>
            <a:ext cx="311286" cy="746600"/>
          </a:xfrm>
          <a:prstGeom prst="upArrow">
            <a:avLst>
              <a:gd name="adj1" fmla="val 47546"/>
              <a:gd name="adj2" fmla="val 500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5075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147835" y="1130839"/>
            <a:ext cx="8652592" cy="646331"/>
          </a:xfrm>
          <a:prstGeom prst="rect">
            <a:avLst/>
          </a:prstGeom>
          <a:noFill/>
        </p:spPr>
        <p:txBody>
          <a:bodyPr wrap="square" rtlCol="0">
            <a:spAutoFit/>
          </a:bodyPr>
          <a:lstStyle/>
          <a:p>
            <a:r>
              <a:rPr lang="en-US" sz="3600" b="1" dirty="0">
                <a:cs typeface="Arial" panose="020B0604020202020204" pitchFamily="34" charset="0"/>
              </a:rPr>
              <a:t>Step 1 - Boat Lift Model  </a:t>
            </a:r>
          </a:p>
        </p:txBody>
      </p:sp>
      <p:sp>
        <p:nvSpPr>
          <p:cNvPr id="3" name="TextBox 2">
            <a:extLst>
              <a:ext uri="{FF2B5EF4-FFF2-40B4-BE49-F238E27FC236}">
                <a16:creationId xmlns:a16="http://schemas.microsoft.com/office/drawing/2014/main" id="{A2F655EE-3226-FFAA-D377-924D655D479F}"/>
              </a:ext>
            </a:extLst>
          </p:cNvPr>
          <p:cNvSpPr txBox="1"/>
          <p:nvPr/>
        </p:nvSpPr>
        <p:spPr>
          <a:xfrm>
            <a:off x="314128" y="1976471"/>
            <a:ext cx="2667197" cy="2343206"/>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Print out the model templates</a:t>
            </a:r>
          </a:p>
          <a:p>
            <a:pPr>
              <a:lnSpc>
                <a:spcPct val="90000"/>
              </a:lnSpc>
              <a:spcBef>
                <a:spcPts val="1000"/>
              </a:spcBef>
            </a:pPr>
            <a:endParaRPr lang="en-GB" sz="2400" dirty="0">
              <a:solidFill>
                <a:srgbClr val="202124"/>
              </a:solidFill>
              <a:cs typeface="Arial" panose="020B0604020202020204" pitchFamily="34" charset="0"/>
            </a:endParaRP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Safely cut out each template using scissors</a:t>
            </a:r>
          </a:p>
        </p:txBody>
      </p:sp>
      <p:sp>
        <p:nvSpPr>
          <p:cNvPr id="5" name="TextBox 4">
            <a:extLst>
              <a:ext uri="{FF2B5EF4-FFF2-40B4-BE49-F238E27FC236}">
                <a16:creationId xmlns:a16="http://schemas.microsoft.com/office/drawing/2014/main" id="{96BAECAC-7189-ED5C-696B-3FB75669BE07}"/>
              </a:ext>
            </a:extLst>
          </p:cNvPr>
          <p:cNvSpPr txBox="1"/>
          <p:nvPr/>
        </p:nvSpPr>
        <p:spPr>
          <a:xfrm>
            <a:off x="4776985" y="1284109"/>
            <a:ext cx="461765" cy="369332"/>
          </a:xfrm>
          <a:prstGeom prst="rect">
            <a:avLst/>
          </a:prstGeom>
          <a:noFill/>
        </p:spPr>
        <p:txBody>
          <a:bodyPr wrap="square">
            <a:spAutoFit/>
          </a:bodyPr>
          <a:lstStyle/>
          <a:p>
            <a:r>
              <a:rPr lang="en-GB" sz="1800" dirty="0">
                <a:effectLst/>
                <a:latin typeface="Segoe UI Emoji" panose="020B0502040204020203" pitchFamily="34" charset="0"/>
              </a:rPr>
              <a:t>⚠</a:t>
            </a:r>
            <a:endParaRPr lang="en-GB" dirty="0"/>
          </a:p>
        </p:txBody>
      </p:sp>
      <p:grpSp>
        <p:nvGrpSpPr>
          <p:cNvPr id="9" name="Group 8">
            <a:extLst>
              <a:ext uri="{FF2B5EF4-FFF2-40B4-BE49-F238E27FC236}">
                <a16:creationId xmlns:a16="http://schemas.microsoft.com/office/drawing/2014/main" id="{21840F48-A295-D76A-04BD-EB26181A664C}"/>
              </a:ext>
            </a:extLst>
          </p:cNvPr>
          <p:cNvGrpSpPr/>
          <p:nvPr/>
        </p:nvGrpSpPr>
        <p:grpSpPr>
          <a:xfrm>
            <a:off x="3153819" y="2050255"/>
            <a:ext cx="5818731" cy="2757490"/>
            <a:chOff x="3153819" y="2050255"/>
            <a:chExt cx="5818731" cy="2757490"/>
          </a:xfrm>
        </p:grpSpPr>
        <p:pic>
          <p:nvPicPr>
            <p:cNvPr id="7" name="Picture 6">
              <a:extLst>
                <a:ext uri="{FF2B5EF4-FFF2-40B4-BE49-F238E27FC236}">
                  <a16:creationId xmlns:a16="http://schemas.microsoft.com/office/drawing/2014/main" id="{787578D8-5DFD-BCF6-49AF-BF10D4240C88}"/>
                </a:ext>
              </a:extLst>
            </p:cNvPr>
            <p:cNvPicPr>
              <a:picLocks noChangeAspect="1"/>
            </p:cNvPicPr>
            <p:nvPr/>
          </p:nvPicPr>
          <p:blipFill>
            <a:blip r:embed="rId3"/>
            <a:srcRect/>
            <a:stretch/>
          </p:blipFill>
          <p:spPr>
            <a:xfrm>
              <a:off x="3153819" y="2050255"/>
              <a:ext cx="5818731" cy="2757490"/>
            </a:xfrm>
            <a:prstGeom prst="rect">
              <a:avLst/>
            </a:prstGeom>
          </p:spPr>
        </p:pic>
        <p:pic>
          <p:nvPicPr>
            <p:cNvPr id="8" name="Picture 7">
              <a:extLst>
                <a:ext uri="{FF2B5EF4-FFF2-40B4-BE49-F238E27FC236}">
                  <a16:creationId xmlns:a16="http://schemas.microsoft.com/office/drawing/2014/main" id="{E326FDAB-F197-8E12-222F-576EAF225E4B}"/>
                </a:ext>
              </a:extLst>
            </p:cNvPr>
            <p:cNvPicPr>
              <a:picLocks noChangeAspect="1"/>
            </p:cNvPicPr>
            <p:nvPr/>
          </p:nvPicPr>
          <p:blipFill>
            <a:blip r:embed="rId4"/>
            <a:stretch>
              <a:fillRect/>
            </a:stretch>
          </p:blipFill>
          <p:spPr>
            <a:xfrm>
              <a:off x="7047885" y="2081339"/>
              <a:ext cx="1924665" cy="2695322"/>
            </a:xfrm>
            <a:prstGeom prst="rect">
              <a:avLst/>
            </a:prstGeom>
          </p:spPr>
        </p:pic>
      </p:grpSp>
    </p:spTree>
    <p:extLst>
      <p:ext uri="{BB962C8B-B14F-4D97-AF65-F5344CB8AC3E}">
        <p14:creationId xmlns:p14="http://schemas.microsoft.com/office/powerpoint/2010/main" val="395914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254035" y="1130839"/>
            <a:ext cx="1721011" cy="646331"/>
          </a:xfrm>
          <a:prstGeom prst="rect">
            <a:avLst/>
          </a:prstGeom>
          <a:noFill/>
        </p:spPr>
        <p:txBody>
          <a:bodyPr wrap="square" rtlCol="0">
            <a:spAutoFit/>
          </a:bodyPr>
          <a:lstStyle/>
          <a:p>
            <a:r>
              <a:rPr lang="en-US" sz="3600" b="1" dirty="0">
                <a:cs typeface="Arial" panose="020B0604020202020204" pitchFamily="34" charset="0"/>
              </a:rPr>
              <a:t>Step 2</a:t>
            </a:r>
          </a:p>
        </p:txBody>
      </p:sp>
      <p:sp>
        <p:nvSpPr>
          <p:cNvPr id="3" name="TextBox 2">
            <a:extLst>
              <a:ext uri="{FF2B5EF4-FFF2-40B4-BE49-F238E27FC236}">
                <a16:creationId xmlns:a16="http://schemas.microsoft.com/office/drawing/2014/main" id="{A2F655EE-3226-FFAA-D377-924D655D479F}"/>
              </a:ext>
            </a:extLst>
          </p:cNvPr>
          <p:cNvSpPr txBox="1"/>
          <p:nvPr/>
        </p:nvSpPr>
        <p:spPr>
          <a:xfrm>
            <a:off x="254036" y="1959243"/>
            <a:ext cx="2868466" cy="2675604"/>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Dab a glue stick in each corner of each template</a:t>
            </a:r>
          </a:p>
          <a:p>
            <a:pPr marL="342900" indent="-342900">
              <a:lnSpc>
                <a:spcPct val="90000"/>
              </a:lnSpc>
              <a:spcBef>
                <a:spcPts val="1000"/>
              </a:spcBef>
              <a:buFont typeface="Arial" panose="020B0604020202020204" pitchFamily="34" charset="0"/>
              <a:buChar char="•"/>
            </a:pPr>
            <a:endParaRPr lang="en-GB" sz="2400" dirty="0">
              <a:solidFill>
                <a:srgbClr val="202124"/>
              </a:solidFill>
              <a:cs typeface="Arial" panose="020B0604020202020204" pitchFamily="34" charset="0"/>
            </a:endParaRP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Stick each onto corrugated cardboard</a:t>
            </a:r>
          </a:p>
        </p:txBody>
      </p:sp>
      <p:sp>
        <p:nvSpPr>
          <p:cNvPr id="5" name="TextBox 4">
            <a:extLst>
              <a:ext uri="{FF2B5EF4-FFF2-40B4-BE49-F238E27FC236}">
                <a16:creationId xmlns:a16="http://schemas.microsoft.com/office/drawing/2014/main" id="{96BAECAC-7189-ED5C-696B-3FB75669BE07}"/>
              </a:ext>
            </a:extLst>
          </p:cNvPr>
          <p:cNvSpPr txBox="1"/>
          <p:nvPr/>
        </p:nvSpPr>
        <p:spPr>
          <a:xfrm>
            <a:off x="1572780" y="1312912"/>
            <a:ext cx="461765" cy="369332"/>
          </a:xfrm>
          <a:prstGeom prst="rect">
            <a:avLst/>
          </a:prstGeom>
          <a:noFill/>
        </p:spPr>
        <p:txBody>
          <a:bodyPr wrap="square">
            <a:spAutoFit/>
          </a:bodyPr>
          <a:lstStyle/>
          <a:p>
            <a:r>
              <a:rPr lang="en-GB" sz="1800" dirty="0">
                <a:effectLst/>
                <a:latin typeface="Segoe UI Emoji" panose="020B0502040204020203" pitchFamily="34" charset="0"/>
              </a:rPr>
              <a:t>⚠</a:t>
            </a:r>
            <a:endParaRPr lang="en-GB" dirty="0"/>
          </a:p>
        </p:txBody>
      </p:sp>
      <p:pic>
        <p:nvPicPr>
          <p:cNvPr id="12" name="Picture 11" descr="A picture containing text&#10;&#10;Description automatically generated">
            <a:extLst>
              <a:ext uri="{FF2B5EF4-FFF2-40B4-BE49-F238E27FC236}">
                <a16:creationId xmlns:a16="http://schemas.microsoft.com/office/drawing/2014/main" id="{A8BE72B9-A453-8076-DFF4-4695CD1911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085" t="1963" r="5248" b="7447"/>
          <a:stretch/>
        </p:blipFill>
        <p:spPr>
          <a:xfrm rot="5400000">
            <a:off x="4912824" y="1827673"/>
            <a:ext cx="4500444" cy="3528171"/>
          </a:xfrm>
          <a:prstGeom prst="rect">
            <a:avLst/>
          </a:prstGeom>
        </p:spPr>
      </p:pic>
      <p:grpSp>
        <p:nvGrpSpPr>
          <p:cNvPr id="17" name="Group 16">
            <a:extLst>
              <a:ext uri="{FF2B5EF4-FFF2-40B4-BE49-F238E27FC236}">
                <a16:creationId xmlns:a16="http://schemas.microsoft.com/office/drawing/2014/main" id="{4D14DF3B-8366-6F56-DA27-B508E0AFC7D0}"/>
              </a:ext>
            </a:extLst>
          </p:cNvPr>
          <p:cNvGrpSpPr/>
          <p:nvPr/>
        </p:nvGrpSpPr>
        <p:grpSpPr>
          <a:xfrm>
            <a:off x="3261264" y="1988142"/>
            <a:ext cx="1985029" cy="2646705"/>
            <a:chOff x="3278667" y="1939330"/>
            <a:chExt cx="1985029" cy="2646705"/>
          </a:xfrm>
        </p:grpSpPr>
        <p:pic>
          <p:nvPicPr>
            <p:cNvPr id="8" name="Picture 7" descr="A picture containing text&#10;&#10;Description automatically generated">
              <a:extLst>
                <a:ext uri="{FF2B5EF4-FFF2-40B4-BE49-F238E27FC236}">
                  <a16:creationId xmlns:a16="http://schemas.microsoft.com/office/drawing/2014/main" id="{C1711B3F-8833-CFE3-925B-95E747579E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947829" y="2270168"/>
              <a:ext cx="2646705" cy="1985029"/>
            </a:xfrm>
            <a:prstGeom prst="rect">
              <a:avLst/>
            </a:prstGeom>
          </p:spPr>
        </p:pic>
        <p:sp>
          <p:nvSpPr>
            <p:cNvPr id="14" name="Oval 13">
              <a:extLst>
                <a:ext uri="{FF2B5EF4-FFF2-40B4-BE49-F238E27FC236}">
                  <a16:creationId xmlns:a16="http://schemas.microsoft.com/office/drawing/2014/main" id="{3726F868-BDE0-348F-61E8-B0D17F5A1A64}"/>
                </a:ext>
              </a:extLst>
            </p:cNvPr>
            <p:cNvSpPr/>
            <p:nvPr/>
          </p:nvSpPr>
          <p:spPr>
            <a:xfrm>
              <a:off x="4815085" y="3591758"/>
              <a:ext cx="233464" cy="23346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0D8A902-35FF-3185-1481-947EF61C698C}"/>
                </a:ext>
              </a:extLst>
            </p:cNvPr>
            <p:cNvSpPr/>
            <p:nvPr/>
          </p:nvSpPr>
          <p:spPr>
            <a:xfrm>
              <a:off x="4309056" y="2529256"/>
              <a:ext cx="233464" cy="23346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B3DBCB0-39AD-CEFB-8821-8BC2E3E5ADAE}"/>
                </a:ext>
              </a:extLst>
            </p:cNvPr>
            <p:cNvSpPr/>
            <p:nvPr/>
          </p:nvSpPr>
          <p:spPr>
            <a:xfrm>
              <a:off x="4411843" y="3803791"/>
              <a:ext cx="233464" cy="23346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6185258-96E4-5D11-71C5-AE0630850E72}"/>
                </a:ext>
              </a:extLst>
            </p:cNvPr>
            <p:cNvSpPr/>
            <p:nvPr/>
          </p:nvSpPr>
          <p:spPr>
            <a:xfrm>
              <a:off x="3909812" y="2703654"/>
              <a:ext cx="233464" cy="23346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041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393539" y="1043633"/>
            <a:ext cx="2311562"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250664" y="1091652"/>
            <a:ext cx="1549561" cy="646331"/>
          </a:xfrm>
          <a:prstGeom prst="rect">
            <a:avLst/>
          </a:prstGeom>
          <a:noFill/>
        </p:spPr>
        <p:txBody>
          <a:bodyPr wrap="square" rtlCol="0">
            <a:spAutoFit/>
          </a:bodyPr>
          <a:lstStyle/>
          <a:p>
            <a:r>
              <a:rPr lang="en-US" sz="3600" b="1" dirty="0">
                <a:cs typeface="Arial" panose="020B0604020202020204" pitchFamily="34" charset="0"/>
              </a:rPr>
              <a:t>Step 3</a:t>
            </a:r>
          </a:p>
        </p:txBody>
      </p:sp>
      <p:sp>
        <p:nvSpPr>
          <p:cNvPr id="3" name="TextBox 2">
            <a:extLst>
              <a:ext uri="{FF2B5EF4-FFF2-40B4-BE49-F238E27FC236}">
                <a16:creationId xmlns:a16="http://schemas.microsoft.com/office/drawing/2014/main" id="{A2F655EE-3226-FFAA-D377-924D655D479F}"/>
              </a:ext>
            </a:extLst>
          </p:cNvPr>
          <p:cNvSpPr txBox="1"/>
          <p:nvPr/>
        </p:nvSpPr>
        <p:spPr>
          <a:xfrm>
            <a:off x="266584" y="1908858"/>
            <a:ext cx="3311686" cy="2675604"/>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Safely cut out each template using scissors</a:t>
            </a:r>
          </a:p>
          <a:p>
            <a:pPr>
              <a:lnSpc>
                <a:spcPct val="90000"/>
              </a:lnSpc>
              <a:spcBef>
                <a:spcPts val="1000"/>
              </a:spcBef>
            </a:pPr>
            <a:endParaRPr lang="en-GB" sz="2000" dirty="0">
              <a:solidFill>
                <a:srgbClr val="202124"/>
              </a:solidFill>
              <a:cs typeface="Arial" panose="020B0604020202020204" pitchFamily="34" charset="0"/>
            </a:endParaRP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Get an adult to help to cut out the slots on Sides B and C </a:t>
            </a:r>
          </a:p>
        </p:txBody>
      </p:sp>
      <p:sp>
        <p:nvSpPr>
          <p:cNvPr id="5" name="TextBox 4">
            <a:extLst>
              <a:ext uri="{FF2B5EF4-FFF2-40B4-BE49-F238E27FC236}">
                <a16:creationId xmlns:a16="http://schemas.microsoft.com/office/drawing/2014/main" id="{96BAECAC-7189-ED5C-696B-3FB75669BE07}"/>
              </a:ext>
            </a:extLst>
          </p:cNvPr>
          <p:cNvSpPr txBox="1"/>
          <p:nvPr/>
        </p:nvSpPr>
        <p:spPr>
          <a:xfrm>
            <a:off x="1569342" y="1269423"/>
            <a:ext cx="461765" cy="369332"/>
          </a:xfrm>
          <a:prstGeom prst="rect">
            <a:avLst/>
          </a:prstGeom>
          <a:noFill/>
        </p:spPr>
        <p:txBody>
          <a:bodyPr wrap="square">
            <a:spAutoFit/>
          </a:bodyPr>
          <a:lstStyle/>
          <a:p>
            <a:r>
              <a:rPr lang="en-GB" sz="1800" dirty="0">
                <a:effectLst/>
                <a:latin typeface="Segoe UI Emoji" panose="020B0502040204020203" pitchFamily="34" charset="0"/>
              </a:rPr>
              <a:t>⚠</a:t>
            </a:r>
            <a:endParaRPr lang="en-GB" dirty="0"/>
          </a:p>
        </p:txBody>
      </p:sp>
      <p:pic>
        <p:nvPicPr>
          <p:cNvPr id="18" name="Picture 17" descr="A picture containing diagram&#10;&#10;Description automatically generated">
            <a:extLst>
              <a:ext uri="{FF2B5EF4-FFF2-40B4-BE49-F238E27FC236}">
                <a16:creationId xmlns:a16="http://schemas.microsoft.com/office/drawing/2014/main" id="{8A91B783-4F6A-0CA2-1F24-B0A7D21FDA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16" t="6481" r="5139" b="6296"/>
          <a:stretch/>
        </p:blipFill>
        <p:spPr>
          <a:xfrm>
            <a:off x="4451438" y="1230772"/>
            <a:ext cx="4153195" cy="2954918"/>
          </a:xfrm>
          <a:prstGeom prst="rect">
            <a:avLst/>
          </a:prstGeom>
        </p:spPr>
      </p:pic>
      <p:pic>
        <p:nvPicPr>
          <p:cNvPr id="20" name="Picture 19" descr="A picture containing text, green&#10;&#10;Description automatically generated">
            <a:extLst>
              <a:ext uri="{FF2B5EF4-FFF2-40B4-BE49-F238E27FC236}">
                <a16:creationId xmlns:a16="http://schemas.microsoft.com/office/drawing/2014/main" id="{920B1311-5773-6663-F747-486B54EC677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219" t="9814" r="13889" b="46667"/>
          <a:stretch/>
        </p:blipFill>
        <p:spPr>
          <a:xfrm>
            <a:off x="4657724" y="4276873"/>
            <a:ext cx="3740622" cy="1722160"/>
          </a:xfrm>
          <a:prstGeom prst="rect">
            <a:avLst/>
          </a:prstGeom>
        </p:spPr>
      </p:pic>
    </p:spTree>
    <p:extLst>
      <p:ext uri="{BB962C8B-B14F-4D97-AF65-F5344CB8AC3E}">
        <p14:creationId xmlns:p14="http://schemas.microsoft.com/office/powerpoint/2010/main" val="89319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19285" y="1097486"/>
            <a:ext cx="2324100" cy="646331"/>
          </a:xfrm>
          <a:prstGeom prst="rect">
            <a:avLst/>
          </a:prstGeom>
          <a:noFill/>
        </p:spPr>
        <p:txBody>
          <a:bodyPr wrap="square" rtlCol="0">
            <a:spAutoFit/>
          </a:bodyPr>
          <a:lstStyle/>
          <a:p>
            <a:r>
              <a:rPr lang="en-US" sz="3600" b="1" dirty="0">
                <a:cs typeface="Arial" panose="020B0604020202020204" pitchFamily="34" charset="0"/>
              </a:rPr>
              <a:t>Step 4</a:t>
            </a:r>
          </a:p>
        </p:txBody>
      </p:sp>
      <p:sp>
        <p:nvSpPr>
          <p:cNvPr id="3" name="TextBox 2">
            <a:extLst>
              <a:ext uri="{FF2B5EF4-FFF2-40B4-BE49-F238E27FC236}">
                <a16:creationId xmlns:a16="http://schemas.microsoft.com/office/drawing/2014/main" id="{A2F655EE-3226-FFAA-D377-924D655D479F}"/>
              </a:ext>
            </a:extLst>
          </p:cNvPr>
          <p:cNvSpPr txBox="1"/>
          <p:nvPr/>
        </p:nvSpPr>
        <p:spPr>
          <a:xfrm>
            <a:off x="319285" y="1872135"/>
            <a:ext cx="3559336" cy="1421928"/>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Make the eight holes shown in the template using a sharp pencil and sticky tack</a:t>
            </a:r>
          </a:p>
        </p:txBody>
      </p:sp>
      <p:sp>
        <p:nvSpPr>
          <p:cNvPr id="5" name="TextBox 4">
            <a:extLst>
              <a:ext uri="{FF2B5EF4-FFF2-40B4-BE49-F238E27FC236}">
                <a16:creationId xmlns:a16="http://schemas.microsoft.com/office/drawing/2014/main" id="{96BAECAC-7189-ED5C-696B-3FB75669BE07}"/>
              </a:ext>
            </a:extLst>
          </p:cNvPr>
          <p:cNvSpPr txBox="1"/>
          <p:nvPr/>
        </p:nvSpPr>
        <p:spPr>
          <a:xfrm>
            <a:off x="1603851" y="1256446"/>
            <a:ext cx="461765" cy="369332"/>
          </a:xfrm>
          <a:prstGeom prst="rect">
            <a:avLst/>
          </a:prstGeom>
          <a:noFill/>
        </p:spPr>
        <p:txBody>
          <a:bodyPr wrap="square">
            <a:spAutoFit/>
          </a:bodyPr>
          <a:lstStyle/>
          <a:p>
            <a:r>
              <a:rPr lang="en-GB" sz="1800" dirty="0">
                <a:effectLst/>
                <a:latin typeface="Segoe UI Emoji" panose="020B0502040204020203" pitchFamily="34" charset="0"/>
              </a:rPr>
              <a:t>⚠</a:t>
            </a:r>
            <a:endParaRPr lang="en-GB" dirty="0"/>
          </a:p>
        </p:txBody>
      </p:sp>
      <p:pic>
        <p:nvPicPr>
          <p:cNvPr id="7" name="Picture 6" descr="A tennis ball on a net&#10;&#10;Description automatically generated with low confidence">
            <a:extLst>
              <a:ext uri="{FF2B5EF4-FFF2-40B4-BE49-F238E27FC236}">
                <a16:creationId xmlns:a16="http://schemas.microsoft.com/office/drawing/2014/main" id="{64CD3689-6917-5851-9BC5-D878522812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2045" t="22219" r="23901" b="14282"/>
          <a:stretch/>
        </p:blipFill>
        <p:spPr>
          <a:xfrm rot="5400000">
            <a:off x="6944593" y="3478555"/>
            <a:ext cx="1832659" cy="1981199"/>
          </a:xfrm>
          <a:prstGeom prst="rect">
            <a:avLst/>
          </a:prstGeom>
        </p:spPr>
      </p:pic>
      <p:pic>
        <p:nvPicPr>
          <p:cNvPr id="9" name="Picture 8">
            <a:extLst>
              <a:ext uri="{FF2B5EF4-FFF2-40B4-BE49-F238E27FC236}">
                <a16:creationId xmlns:a16="http://schemas.microsoft.com/office/drawing/2014/main" id="{B9B90AEC-22EB-0B53-C93E-947658C7BC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964265" y="2131167"/>
            <a:ext cx="3098800" cy="2324100"/>
          </a:xfrm>
          <a:prstGeom prst="rect">
            <a:avLst/>
          </a:prstGeom>
        </p:spPr>
      </p:pic>
    </p:spTree>
    <p:extLst>
      <p:ext uri="{BB962C8B-B14F-4D97-AF65-F5344CB8AC3E}">
        <p14:creationId xmlns:p14="http://schemas.microsoft.com/office/powerpoint/2010/main" val="407735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193514" y="1130839"/>
            <a:ext cx="1759111" cy="646331"/>
          </a:xfrm>
          <a:prstGeom prst="rect">
            <a:avLst/>
          </a:prstGeom>
          <a:noFill/>
        </p:spPr>
        <p:txBody>
          <a:bodyPr wrap="square" rtlCol="0">
            <a:spAutoFit/>
          </a:bodyPr>
          <a:lstStyle/>
          <a:p>
            <a:r>
              <a:rPr lang="en-US" sz="3600" b="1" dirty="0">
                <a:cs typeface="Arial" panose="020B0604020202020204" pitchFamily="34" charset="0"/>
              </a:rPr>
              <a:t>Step 5</a:t>
            </a:r>
          </a:p>
        </p:txBody>
      </p:sp>
      <p:sp>
        <p:nvSpPr>
          <p:cNvPr id="3" name="TextBox 2">
            <a:extLst>
              <a:ext uri="{FF2B5EF4-FFF2-40B4-BE49-F238E27FC236}">
                <a16:creationId xmlns:a16="http://schemas.microsoft.com/office/drawing/2014/main" id="{A2F655EE-3226-FFAA-D377-924D655D479F}"/>
              </a:ext>
            </a:extLst>
          </p:cNvPr>
          <p:cNvSpPr txBox="1"/>
          <p:nvPr/>
        </p:nvSpPr>
        <p:spPr>
          <a:xfrm>
            <a:off x="193514" y="1781971"/>
            <a:ext cx="3642945" cy="4915063"/>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Remove the paper templates</a:t>
            </a:r>
          </a:p>
          <a:p>
            <a:pPr marL="342900" lvl="0" indent="-342900">
              <a:lnSpc>
                <a:spcPct val="107000"/>
              </a:lnSpc>
              <a:spcAft>
                <a:spcPts val="800"/>
              </a:spcAft>
              <a:buFont typeface="Arial" panose="020B0604020202020204" pitchFamily="34" charset="0"/>
              <a:buChar char="•"/>
              <a:tabLst>
                <a:tab pos="457200" algn="l"/>
              </a:tabLs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Cut two 120 mm lengths of 3 mm clear plastic tube</a:t>
            </a:r>
          </a:p>
          <a:p>
            <a:pPr marL="342900" lvl="0" indent="-342900">
              <a:lnSpc>
                <a:spcPct val="107000"/>
              </a:lnSpc>
              <a:spcAft>
                <a:spcPts val="800"/>
              </a:spcAft>
              <a:buFont typeface="Arial" panose="020B0604020202020204" pitchFamily="34" charset="0"/>
              <a:buChar char="•"/>
              <a:tabLst>
                <a:tab pos="457200" algn="l"/>
              </a:tabLs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Attach clear tubes to the syringes</a:t>
            </a:r>
          </a:p>
          <a:p>
            <a:pPr marL="342900" lvl="0" indent="-342900">
              <a:lnSpc>
                <a:spcPct val="107000"/>
              </a:lnSpc>
              <a:spcAft>
                <a:spcPts val="800"/>
              </a:spcAft>
              <a:buFont typeface="Arial" panose="020B0604020202020204" pitchFamily="34" charset="0"/>
              <a:buChar char="•"/>
              <a:tabLst>
                <a:tab pos="457200" algn="l"/>
              </a:tabLs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Attach the 10 ml syringes with cable ties to Sides B and C</a:t>
            </a:r>
          </a:p>
          <a:p>
            <a:pPr>
              <a:lnSpc>
                <a:spcPct val="90000"/>
              </a:lnSpc>
              <a:spcBef>
                <a:spcPts val="1000"/>
              </a:spcBef>
            </a:pPr>
            <a:endParaRPr lang="en-GB"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BAECAC-7189-ED5C-696B-3FB75669BE07}"/>
              </a:ext>
            </a:extLst>
          </p:cNvPr>
          <p:cNvSpPr txBox="1"/>
          <p:nvPr/>
        </p:nvSpPr>
        <p:spPr>
          <a:xfrm>
            <a:off x="1567060" y="1315505"/>
            <a:ext cx="461765" cy="369332"/>
          </a:xfrm>
          <a:prstGeom prst="rect">
            <a:avLst/>
          </a:prstGeom>
          <a:noFill/>
        </p:spPr>
        <p:txBody>
          <a:bodyPr wrap="square">
            <a:spAutoFit/>
          </a:bodyPr>
          <a:lstStyle/>
          <a:p>
            <a:r>
              <a:rPr lang="en-GB" sz="1800" dirty="0">
                <a:effectLst/>
                <a:latin typeface="Segoe UI Emoji" panose="020B0502040204020203" pitchFamily="34" charset="0"/>
              </a:rPr>
              <a:t>⚠</a:t>
            </a:r>
            <a:endParaRPr lang="en-GB" dirty="0"/>
          </a:p>
        </p:txBody>
      </p:sp>
      <p:pic>
        <p:nvPicPr>
          <p:cNvPr id="7" name="Picture 6" descr="A pen on a piece of paper&#10;&#10;Description automatically generated with low confidence">
            <a:extLst>
              <a:ext uri="{FF2B5EF4-FFF2-40B4-BE49-F238E27FC236}">
                <a16:creationId xmlns:a16="http://schemas.microsoft.com/office/drawing/2014/main" id="{AA2A6A09-6485-0FFB-EAA7-BE77836641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222" t="29259" r="9999" b="10000"/>
          <a:stretch/>
        </p:blipFill>
        <p:spPr>
          <a:xfrm>
            <a:off x="5271329" y="1201298"/>
            <a:ext cx="1961770" cy="1318567"/>
          </a:xfrm>
          <a:prstGeom prst="rect">
            <a:avLst/>
          </a:prstGeom>
        </p:spPr>
      </p:pic>
      <p:pic>
        <p:nvPicPr>
          <p:cNvPr id="9" name="Picture 8">
            <a:extLst>
              <a:ext uri="{FF2B5EF4-FFF2-40B4-BE49-F238E27FC236}">
                <a16:creationId xmlns:a16="http://schemas.microsoft.com/office/drawing/2014/main" id="{7D38138A-6A85-FA2B-795A-18F3AF5491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8625" t="26153" r="16214" b="19607"/>
          <a:stretch/>
        </p:blipFill>
        <p:spPr>
          <a:xfrm rot="5400000">
            <a:off x="6802064" y="1682625"/>
            <a:ext cx="2562228" cy="1599575"/>
          </a:xfrm>
          <a:prstGeom prst="rect">
            <a:avLst/>
          </a:prstGeom>
        </p:spPr>
      </p:pic>
      <p:pic>
        <p:nvPicPr>
          <p:cNvPr id="14" name="Picture 13" descr="A dragonfly on a piece of wood&#10;&#10;Description automatically generated with low confidence">
            <a:extLst>
              <a:ext uri="{FF2B5EF4-FFF2-40B4-BE49-F238E27FC236}">
                <a16:creationId xmlns:a16="http://schemas.microsoft.com/office/drawing/2014/main" id="{D88A9AB2-F4B0-C52B-E289-6C49BD620C2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9690" t="19259" r="18950" b="14075"/>
          <a:stretch/>
        </p:blipFill>
        <p:spPr>
          <a:xfrm rot="5400000">
            <a:off x="3797244" y="3005916"/>
            <a:ext cx="2514076" cy="204861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5A7C7D-C905-E776-B102-378BE76BEC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8610" t="25741" r="9445" b="15371"/>
          <a:stretch/>
        </p:blipFill>
        <p:spPr>
          <a:xfrm>
            <a:off x="3111630" y="1201298"/>
            <a:ext cx="2159699" cy="1318567"/>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AEF8FE21-0AEA-48CF-1E00-4DD6B90AEB2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44788" t="18332" r="19539" b="15556"/>
          <a:stretch/>
        </p:blipFill>
        <p:spPr>
          <a:xfrm rot="5400000">
            <a:off x="6632374" y="3560923"/>
            <a:ext cx="1847853" cy="2568392"/>
          </a:xfrm>
          <a:prstGeom prst="rect">
            <a:avLst/>
          </a:prstGeom>
        </p:spPr>
      </p:pic>
    </p:spTree>
    <p:extLst>
      <p:ext uri="{BB962C8B-B14F-4D97-AF65-F5344CB8AC3E}">
        <p14:creationId xmlns:p14="http://schemas.microsoft.com/office/powerpoint/2010/main" val="1674952517"/>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TotalTime>
  <Words>550</Words>
  <Application>Microsoft Office PowerPoint</Application>
  <PresentationFormat>On-screen Show (4:3)</PresentationFormat>
  <Paragraphs>92</Paragraphs>
  <Slides>14</Slides>
  <Notes>12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14</vt:i4>
      </vt:variant>
    </vt:vector>
  </HeadingPairs>
  <TitlesOfParts>
    <vt:vector size="23" baseType="lpstr">
      <vt:lpstr>Arial</vt:lpstr>
      <vt:lpstr>Arial</vt:lpstr>
      <vt:lpstr>Calibri</vt:lpstr>
      <vt:lpstr>Segoe UI Emoji</vt:lpstr>
      <vt:lpstr>Symbol</vt:lpstr>
      <vt:lpstr>3_Office Theme</vt:lpstr>
      <vt:lpstr>2_Office Theme</vt:lpstr>
      <vt:lpstr>4_Office Theme</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hydraulic systems presentation</dc:title>
  <dc:creator>Attainment in Education</dc:creator>
  <dc:description/>
  <cp:lastModifiedBy>Marie Neighbour</cp:lastModifiedBy>
  <cp:revision>235</cp:revision>
  <dcterms:created xsi:type="dcterms:W3CDTF">2017-06-28T15:11:57Z</dcterms:created>
  <dcterms:modified xsi:type="dcterms:W3CDTF">2024-02-27T13:16:57Z</dcterms:modified>
  <cp:category/>
</cp:coreProperties>
</file>