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93" r:id="rId3"/>
    <p:sldId id="274" r:id="rId4"/>
    <p:sldId id="276" r:id="rId5"/>
    <p:sldId id="277" r:id="rId6"/>
    <p:sldId id="281" r:id="rId7"/>
    <p:sldId id="280" r:id="rId8"/>
    <p:sldId id="282" r:id="rId9"/>
    <p:sldId id="283" r:id="rId10"/>
    <p:sldId id="284" r:id="rId11"/>
    <p:sldId id="285" r:id="rId12"/>
    <p:sldId id="286" r:id="rId13"/>
    <p:sldId id="287" r:id="rId14"/>
    <p:sldId id="288" r:id="rId15"/>
    <p:sldId id="289" r:id="rId16"/>
    <p:sldId id="290" r:id="rId17"/>
    <p:sldId id="292" r:id="rId18"/>
    <p:sldId id="271"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65" d="100"/>
          <a:sy n="65" d="100"/>
        </p:scale>
        <p:origin x="1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8CCB9D-368F-4EB7-BF10-A173B6A9EE4C}" type="datetimeFigureOut">
              <a:rPr lang="en-GB" smtClean="0"/>
              <a:t>27/11/2023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5C494-5FA7-404F-BBDC-163D91F5ADC9}" type="slidenum">
              <a:rPr lang="en-GB" smtClean="0"/>
              <a:t>‹#›</a:t>
            </a:fld>
            <a:endParaRPr lang="en-GB"/>
          </a:p>
        </p:txBody>
      </p:sp>
    </p:spTree>
    <p:extLst>
      <p:ext uri="{BB962C8B-B14F-4D97-AF65-F5344CB8AC3E}">
        <p14:creationId xmlns:p14="http://schemas.microsoft.com/office/powerpoint/2010/main" val="1175373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3</a:t>
            </a:fld>
            <a:endParaRPr lang="en-GB" dirty="0"/>
          </a:p>
        </p:txBody>
      </p:sp>
    </p:spTree>
    <p:extLst>
      <p:ext uri="{BB962C8B-B14F-4D97-AF65-F5344CB8AC3E}">
        <p14:creationId xmlns:p14="http://schemas.microsoft.com/office/powerpoint/2010/main" val="1766125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12</a:t>
            </a:fld>
            <a:endParaRPr lang="en-GB" dirty="0"/>
          </a:p>
        </p:txBody>
      </p:sp>
    </p:spTree>
    <p:extLst>
      <p:ext uri="{BB962C8B-B14F-4D97-AF65-F5344CB8AC3E}">
        <p14:creationId xmlns:p14="http://schemas.microsoft.com/office/powerpoint/2010/main" val="517314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13</a:t>
            </a:fld>
            <a:endParaRPr lang="en-GB" dirty="0"/>
          </a:p>
        </p:txBody>
      </p:sp>
    </p:spTree>
    <p:extLst>
      <p:ext uri="{BB962C8B-B14F-4D97-AF65-F5344CB8AC3E}">
        <p14:creationId xmlns:p14="http://schemas.microsoft.com/office/powerpoint/2010/main" val="343526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14</a:t>
            </a:fld>
            <a:endParaRPr lang="en-GB" dirty="0"/>
          </a:p>
        </p:txBody>
      </p:sp>
    </p:spTree>
    <p:extLst>
      <p:ext uri="{BB962C8B-B14F-4D97-AF65-F5344CB8AC3E}">
        <p14:creationId xmlns:p14="http://schemas.microsoft.com/office/powerpoint/2010/main" val="1805924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15</a:t>
            </a:fld>
            <a:endParaRPr lang="en-GB" dirty="0"/>
          </a:p>
        </p:txBody>
      </p:sp>
    </p:spTree>
    <p:extLst>
      <p:ext uri="{BB962C8B-B14F-4D97-AF65-F5344CB8AC3E}">
        <p14:creationId xmlns:p14="http://schemas.microsoft.com/office/powerpoint/2010/main" val="2808470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16</a:t>
            </a:fld>
            <a:endParaRPr lang="en-GB" dirty="0"/>
          </a:p>
        </p:txBody>
      </p:sp>
    </p:spTree>
    <p:extLst>
      <p:ext uri="{BB962C8B-B14F-4D97-AF65-F5344CB8AC3E}">
        <p14:creationId xmlns:p14="http://schemas.microsoft.com/office/powerpoint/2010/main" val="1903517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17</a:t>
            </a:fld>
            <a:endParaRPr lang="en-GB" dirty="0"/>
          </a:p>
        </p:txBody>
      </p:sp>
    </p:spTree>
    <p:extLst>
      <p:ext uri="{BB962C8B-B14F-4D97-AF65-F5344CB8AC3E}">
        <p14:creationId xmlns:p14="http://schemas.microsoft.com/office/powerpoint/2010/main" val="1065133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18</a:t>
            </a:fld>
            <a:endParaRPr lang="en-GB" dirty="0"/>
          </a:p>
        </p:txBody>
      </p:sp>
    </p:spTree>
    <p:extLst>
      <p:ext uri="{BB962C8B-B14F-4D97-AF65-F5344CB8AC3E}">
        <p14:creationId xmlns:p14="http://schemas.microsoft.com/office/powerpoint/2010/main" val="384209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4</a:t>
            </a:fld>
            <a:endParaRPr lang="en-GB" dirty="0"/>
          </a:p>
        </p:txBody>
      </p:sp>
    </p:spTree>
    <p:extLst>
      <p:ext uri="{BB962C8B-B14F-4D97-AF65-F5344CB8AC3E}">
        <p14:creationId xmlns:p14="http://schemas.microsoft.com/office/powerpoint/2010/main" val="698365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5</a:t>
            </a:fld>
            <a:endParaRPr lang="en-GB" dirty="0"/>
          </a:p>
        </p:txBody>
      </p:sp>
    </p:spTree>
    <p:extLst>
      <p:ext uri="{BB962C8B-B14F-4D97-AF65-F5344CB8AC3E}">
        <p14:creationId xmlns:p14="http://schemas.microsoft.com/office/powerpoint/2010/main" val="157856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6</a:t>
            </a:fld>
            <a:endParaRPr lang="en-GB" dirty="0"/>
          </a:p>
        </p:txBody>
      </p:sp>
    </p:spTree>
    <p:extLst>
      <p:ext uri="{BB962C8B-B14F-4D97-AF65-F5344CB8AC3E}">
        <p14:creationId xmlns:p14="http://schemas.microsoft.com/office/powerpoint/2010/main" val="63613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7</a:t>
            </a:fld>
            <a:endParaRPr lang="en-GB" dirty="0"/>
          </a:p>
        </p:txBody>
      </p:sp>
    </p:spTree>
    <p:extLst>
      <p:ext uri="{BB962C8B-B14F-4D97-AF65-F5344CB8AC3E}">
        <p14:creationId xmlns:p14="http://schemas.microsoft.com/office/powerpoint/2010/main" val="185961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8</a:t>
            </a:fld>
            <a:endParaRPr lang="en-GB" dirty="0"/>
          </a:p>
        </p:txBody>
      </p:sp>
    </p:spTree>
    <p:extLst>
      <p:ext uri="{BB962C8B-B14F-4D97-AF65-F5344CB8AC3E}">
        <p14:creationId xmlns:p14="http://schemas.microsoft.com/office/powerpoint/2010/main" val="1861867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9</a:t>
            </a:fld>
            <a:endParaRPr lang="en-GB" dirty="0"/>
          </a:p>
        </p:txBody>
      </p:sp>
    </p:spTree>
    <p:extLst>
      <p:ext uri="{BB962C8B-B14F-4D97-AF65-F5344CB8AC3E}">
        <p14:creationId xmlns:p14="http://schemas.microsoft.com/office/powerpoint/2010/main" val="2412471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10</a:t>
            </a:fld>
            <a:endParaRPr lang="en-GB" dirty="0"/>
          </a:p>
        </p:txBody>
      </p:sp>
    </p:spTree>
    <p:extLst>
      <p:ext uri="{BB962C8B-B14F-4D97-AF65-F5344CB8AC3E}">
        <p14:creationId xmlns:p14="http://schemas.microsoft.com/office/powerpoint/2010/main" val="3760155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11</a:t>
            </a:fld>
            <a:endParaRPr lang="en-GB" dirty="0"/>
          </a:p>
        </p:txBody>
      </p:sp>
    </p:spTree>
    <p:extLst>
      <p:ext uri="{BB962C8B-B14F-4D97-AF65-F5344CB8AC3E}">
        <p14:creationId xmlns:p14="http://schemas.microsoft.com/office/powerpoint/2010/main" val="296272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11/27/2023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578160" y="854395"/>
            <a:ext cx="7920880" cy="1082402"/>
          </a:xfrm>
        </p:spPr>
        <p:txBody>
          <a:bodyPr/>
          <a:lstStyle/>
          <a:p>
            <a:r>
              <a:rPr lang="en-GB" sz="4800" b="1" dirty="0"/>
              <a:t>Starry Lights</a:t>
            </a:r>
          </a:p>
        </p:txBody>
      </p:sp>
      <p:sp>
        <p:nvSpPr>
          <p:cNvPr id="9" name="Subtitle 2"/>
          <p:cNvSpPr>
            <a:spLocks noGrp="1"/>
          </p:cNvSpPr>
          <p:nvPr>
            <p:ph type="subTitle" idx="1"/>
          </p:nvPr>
        </p:nvSpPr>
        <p:spPr>
          <a:xfrm>
            <a:off x="1907704" y="4853581"/>
            <a:ext cx="5544616" cy="1521635"/>
          </a:xfrm>
        </p:spPr>
        <p:txBody>
          <a:bodyPr>
            <a:normAutofit/>
          </a:bodyPr>
          <a:lstStyle/>
          <a:p>
            <a:pPr algn="ctr"/>
            <a:r>
              <a:rPr lang="en-GB" sz="2800" dirty="0">
                <a:latin typeface="Arial" panose="020B0604020202020204" pitchFamily="34" charset="0"/>
                <a:cs typeface="Arial" panose="020B0604020202020204" pitchFamily="34" charset="0"/>
              </a:rPr>
              <a:t>A graphics project that makes a wonderful Christmas star lantern</a:t>
            </a:r>
          </a:p>
        </p:txBody>
      </p:sp>
      <p:pic>
        <p:nvPicPr>
          <p:cNvPr id="6" name="Picture 5">
            <a:extLst>
              <a:ext uri="{FF2B5EF4-FFF2-40B4-BE49-F238E27FC236}">
                <a16:creationId xmlns:a16="http://schemas.microsoft.com/office/drawing/2014/main" id="{C025A661-0F18-4BC3-8EE4-ED1CF058C2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98530" y="1395596"/>
            <a:ext cx="2447764" cy="2585097"/>
          </a:xfrm>
          <a:prstGeom prst="rect">
            <a:avLst/>
          </a:prstGeom>
        </p:spPr>
      </p:pic>
      <p:pic>
        <p:nvPicPr>
          <p:cNvPr id="7" name="Picture 6">
            <a:extLst>
              <a:ext uri="{FF2B5EF4-FFF2-40B4-BE49-F238E27FC236}">
                <a16:creationId xmlns:a16="http://schemas.microsoft.com/office/drawing/2014/main" id="{359BECA2-F6F4-4CAC-8E67-03C5D4CF14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3659" y="1395596"/>
            <a:ext cx="2645472" cy="2455259"/>
          </a:xfrm>
          <a:prstGeom prst="rect">
            <a:avLst/>
          </a:prstGeom>
        </p:spPr>
      </p:pic>
      <p:pic>
        <p:nvPicPr>
          <p:cNvPr id="10" name="Picture 9">
            <a:extLst>
              <a:ext uri="{FF2B5EF4-FFF2-40B4-BE49-F238E27FC236}">
                <a16:creationId xmlns:a16="http://schemas.microsoft.com/office/drawing/2014/main" id="{62B0DD32-FC02-461C-AE4D-A2A23F1950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8449" r="33453" b="11927"/>
          <a:stretch/>
        </p:blipFill>
        <p:spPr>
          <a:xfrm rot="5400000">
            <a:off x="3322484" y="2440721"/>
            <a:ext cx="2432745" cy="19089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29670A2-207C-4D6A-83DA-00968E87218C}"/>
              </a:ext>
            </a:extLst>
          </p:cNvPr>
          <p:cNvSpPr txBox="1">
            <a:spLocks/>
          </p:cNvSpPr>
          <p:nvPr/>
        </p:nvSpPr>
        <p:spPr>
          <a:xfrm>
            <a:off x="77722" y="1307049"/>
            <a:ext cx="7974227"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4 – Join Lantern Frames Together</a:t>
            </a:r>
            <a:endParaRPr lang="en-GB" sz="3600" dirty="0"/>
          </a:p>
          <a:p>
            <a:pPr algn="l"/>
            <a:endParaRPr lang="en-GB" sz="3600" dirty="0"/>
          </a:p>
          <a:p>
            <a:endParaRPr lang="en-GB" sz="3600" dirty="0"/>
          </a:p>
        </p:txBody>
      </p:sp>
      <p:sp>
        <p:nvSpPr>
          <p:cNvPr id="3" name="TextBox 2">
            <a:extLst>
              <a:ext uri="{FF2B5EF4-FFF2-40B4-BE49-F238E27FC236}">
                <a16:creationId xmlns:a16="http://schemas.microsoft.com/office/drawing/2014/main" id="{E39020E1-4E65-4436-B728-AFC4B96F964E}"/>
              </a:ext>
            </a:extLst>
          </p:cNvPr>
          <p:cNvSpPr txBox="1"/>
          <p:nvPr/>
        </p:nvSpPr>
        <p:spPr>
          <a:xfrm>
            <a:off x="251520" y="2157997"/>
            <a:ext cx="5593228" cy="1938992"/>
          </a:xfrm>
          <a:prstGeom prst="rect">
            <a:avLst/>
          </a:prstGeom>
          <a:noFill/>
        </p:spPr>
        <p:txBody>
          <a:bodyPr wrap="square" rtlCol="0">
            <a:spAutoFit/>
          </a:bodyPr>
          <a:lstStyle/>
          <a:p>
            <a:pPr marL="457200" indent="-457200">
              <a:buFont typeface="Arial" panose="020B0604020202020204" pitchFamily="34" charset="0"/>
              <a:buChar char="•"/>
            </a:pPr>
            <a:r>
              <a:rPr lang="en-GB" sz="2400" dirty="0"/>
              <a:t>Glue the </a:t>
            </a:r>
            <a:r>
              <a:rPr lang="en-GB" sz="2400" b="1" dirty="0"/>
              <a:t>five</a:t>
            </a:r>
            <a:r>
              <a:rPr lang="en-GB" sz="2400" dirty="0"/>
              <a:t> supports into position</a:t>
            </a:r>
          </a:p>
          <a:p>
            <a:pPr marL="457200" indent="-457200">
              <a:buFont typeface="Arial" panose="020B0604020202020204" pitchFamily="34" charset="0"/>
              <a:buChar char="•"/>
            </a:pPr>
            <a:r>
              <a:rPr lang="en-GB" sz="2400" dirty="0"/>
              <a:t>Glue the second frame on top of the supports</a:t>
            </a:r>
          </a:p>
          <a:p>
            <a:endParaRPr lang="en-GB" sz="2400" dirty="0"/>
          </a:p>
          <a:p>
            <a:pPr marL="457200" indent="-457200">
              <a:buFont typeface="Arial" panose="020B0604020202020204" pitchFamily="34" charset="0"/>
              <a:buChar char="•"/>
            </a:pPr>
            <a:endParaRPr lang="en-GB" sz="2400" dirty="0"/>
          </a:p>
        </p:txBody>
      </p:sp>
      <p:pic>
        <p:nvPicPr>
          <p:cNvPr id="4" name="Picture 3" descr="Shape, arrow&#10;&#10;Description automatically generated">
            <a:extLst>
              <a:ext uri="{FF2B5EF4-FFF2-40B4-BE49-F238E27FC236}">
                <a16:creationId xmlns:a16="http://schemas.microsoft.com/office/drawing/2014/main" id="{F49882C3-DED7-4B1A-B8B7-4E38E6248D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414" r="14834"/>
          <a:stretch/>
        </p:blipFill>
        <p:spPr>
          <a:xfrm rot="5400000">
            <a:off x="5921899" y="1877244"/>
            <a:ext cx="2569114" cy="272341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C00A80D-0D04-4BFE-822B-F742694BB9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7417" r="17718"/>
          <a:stretch/>
        </p:blipFill>
        <p:spPr>
          <a:xfrm rot="5400000">
            <a:off x="3066179" y="3513764"/>
            <a:ext cx="2355387" cy="2723416"/>
          </a:xfrm>
          <a:prstGeom prst="rect">
            <a:avLst/>
          </a:prstGeom>
        </p:spPr>
      </p:pic>
    </p:spTree>
    <p:extLst>
      <p:ext uri="{BB962C8B-B14F-4D97-AF65-F5344CB8AC3E}">
        <p14:creationId xmlns:p14="http://schemas.microsoft.com/office/powerpoint/2010/main" val="984088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5063DB-6266-4588-8FD9-961F629274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453" t="8839" r="3544" b="14764"/>
          <a:stretch/>
        </p:blipFill>
        <p:spPr>
          <a:xfrm rot="5400000">
            <a:off x="2775273" y="2489574"/>
            <a:ext cx="3970638" cy="274094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F2F37A84-4542-4931-9ACD-8947DC4373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6026" t="9800" r="39099" b="16526"/>
          <a:stretch/>
        </p:blipFill>
        <p:spPr>
          <a:xfrm rot="5400000">
            <a:off x="6610756" y="3285587"/>
            <a:ext cx="2134186" cy="2627870"/>
          </a:xfrm>
          <a:prstGeom prst="rect">
            <a:avLst/>
          </a:prstGeom>
        </p:spPr>
      </p:pic>
      <p:sp>
        <p:nvSpPr>
          <p:cNvPr id="6" name="TextBox 5">
            <a:extLst>
              <a:ext uri="{FF2B5EF4-FFF2-40B4-BE49-F238E27FC236}">
                <a16:creationId xmlns:a16="http://schemas.microsoft.com/office/drawing/2014/main" id="{1E4C5BA1-901B-4AC2-B674-8C2838FC2B13}"/>
              </a:ext>
            </a:extLst>
          </p:cNvPr>
          <p:cNvSpPr txBox="1"/>
          <p:nvPr/>
        </p:nvSpPr>
        <p:spPr>
          <a:xfrm>
            <a:off x="4409649" y="4137857"/>
            <a:ext cx="1625555" cy="1200329"/>
          </a:xfrm>
          <a:prstGeom prst="rect">
            <a:avLst/>
          </a:prstGeom>
          <a:solidFill>
            <a:schemeClr val="bg1"/>
          </a:solidFill>
          <a:ln>
            <a:solidFill>
              <a:schemeClr val="tx1"/>
            </a:solidFill>
          </a:ln>
        </p:spPr>
        <p:txBody>
          <a:bodyPr wrap="square" rtlCol="0">
            <a:spAutoFit/>
          </a:bodyPr>
          <a:lstStyle/>
          <a:p>
            <a:r>
              <a:rPr lang="en-GB" dirty="0"/>
              <a:t>You can also use paperclips, sticky tape or glue the tips</a:t>
            </a:r>
          </a:p>
        </p:txBody>
      </p:sp>
      <p:sp>
        <p:nvSpPr>
          <p:cNvPr id="7" name="Content Placeholder 4">
            <a:extLst>
              <a:ext uri="{FF2B5EF4-FFF2-40B4-BE49-F238E27FC236}">
                <a16:creationId xmlns:a16="http://schemas.microsoft.com/office/drawing/2014/main" id="{89933C9B-C513-4597-A99A-089C1D054467}"/>
              </a:ext>
            </a:extLst>
          </p:cNvPr>
          <p:cNvSpPr txBox="1">
            <a:spLocks/>
          </p:cNvSpPr>
          <p:nvPr/>
        </p:nvSpPr>
        <p:spPr>
          <a:xfrm>
            <a:off x="0" y="1227383"/>
            <a:ext cx="9144000" cy="6473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5 – Attach the Points of the Star Together</a:t>
            </a:r>
            <a:endParaRPr lang="en-GB" sz="3600" dirty="0"/>
          </a:p>
          <a:p>
            <a:pPr algn="l"/>
            <a:endParaRPr lang="en-GB" sz="3600" dirty="0"/>
          </a:p>
          <a:p>
            <a:endParaRPr lang="en-GB" sz="3600" dirty="0"/>
          </a:p>
        </p:txBody>
      </p:sp>
      <p:sp>
        <p:nvSpPr>
          <p:cNvPr id="8" name="TextBox 7">
            <a:extLst>
              <a:ext uri="{FF2B5EF4-FFF2-40B4-BE49-F238E27FC236}">
                <a16:creationId xmlns:a16="http://schemas.microsoft.com/office/drawing/2014/main" id="{B5E08991-9E18-4DC5-A88D-8CFC21062489}"/>
              </a:ext>
            </a:extLst>
          </p:cNvPr>
          <p:cNvSpPr txBox="1"/>
          <p:nvPr/>
        </p:nvSpPr>
        <p:spPr>
          <a:xfrm>
            <a:off x="0" y="1921866"/>
            <a:ext cx="3135688" cy="2677656"/>
          </a:xfrm>
          <a:prstGeom prst="rect">
            <a:avLst/>
          </a:prstGeom>
          <a:noFill/>
        </p:spPr>
        <p:txBody>
          <a:bodyPr wrap="square" rtlCol="0">
            <a:spAutoFit/>
          </a:bodyPr>
          <a:lstStyle/>
          <a:p>
            <a:pPr marL="457200" indent="-457200">
              <a:buFont typeface="Arial" panose="020B0604020202020204" pitchFamily="34" charset="0"/>
              <a:buChar char="•"/>
            </a:pPr>
            <a:r>
              <a:rPr lang="en-GB" sz="2400" dirty="0"/>
              <a:t>Staple </a:t>
            </a:r>
            <a:r>
              <a:rPr lang="en-GB" sz="2400" b="1" dirty="0"/>
              <a:t>four</a:t>
            </a:r>
            <a:r>
              <a:rPr lang="en-GB" sz="2400" dirty="0"/>
              <a:t> of the points together</a:t>
            </a:r>
          </a:p>
          <a:p>
            <a:pPr marL="457200" indent="-457200">
              <a:buFont typeface="Arial" panose="020B0604020202020204" pitchFamily="34" charset="0"/>
              <a:buChar char="•"/>
            </a:pPr>
            <a:r>
              <a:rPr lang="en-GB" sz="2400" dirty="0"/>
              <a:t>Leave one point open</a:t>
            </a:r>
          </a:p>
          <a:p>
            <a:endParaRPr lang="en-GB" sz="2400" dirty="0"/>
          </a:p>
          <a:p>
            <a:endParaRPr lang="en-GB" sz="2400" dirty="0"/>
          </a:p>
          <a:p>
            <a:pPr marL="457200" indent="-457200">
              <a:buFont typeface="Arial" panose="020B0604020202020204" pitchFamily="34" charset="0"/>
              <a:buChar char="•"/>
            </a:pPr>
            <a:endParaRPr lang="en-GB" sz="2400" dirty="0"/>
          </a:p>
        </p:txBody>
      </p:sp>
    </p:spTree>
    <p:extLst>
      <p:ext uri="{BB962C8B-B14F-4D97-AF65-F5344CB8AC3E}">
        <p14:creationId xmlns:p14="http://schemas.microsoft.com/office/powerpoint/2010/main" val="27997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A8DE6257-0DCE-4167-AEE8-2BF92D43A740}"/>
              </a:ext>
            </a:extLst>
          </p:cNvPr>
          <p:cNvSpPr txBox="1">
            <a:spLocks/>
          </p:cNvSpPr>
          <p:nvPr/>
        </p:nvSpPr>
        <p:spPr>
          <a:xfrm>
            <a:off x="251520" y="1196752"/>
            <a:ext cx="7974227"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6 – Cover Lantern with Paper</a:t>
            </a:r>
            <a:endParaRPr lang="en-GB" sz="2800" dirty="0"/>
          </a:p>
          <a:p>
            <a:pPr algn="l"/>
            <a:endParaRPr lang="en-GB" sz="3200" dirty="0"/>
          </a:p>
          <a:p>
            <a:endParaRPr lang="en-GB" dirty="0"/>
          </a:p>
        </p:txBody>
      </p:sp>
      <p:pic>
        <p:nvPicPr>
          <p:cNvPr id="3" name="Picture 2">
            <a:extLst>
              <a:ext uri="{FF2B5EF4-FFF2-40B4-BE49-F238E27FC236}">
                <a16:creationId xmlns:a16="http://schemas.microsoft.com/office/drawing/2014/main" id="{898908ED-1ADD-42C3-9A0A-2E60A7D427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937" t="9800" r="21202" b="8198"/>
          <a:stretch/>
        </p:blipFill>
        <p:spPr>
          <a:xfrm rot="5400000">
            <a:off x="5361549" y="1995196"/>
            <a:ext cx="2181739" cy="2169028"/>
          </a:xfrm>
          <a:prstGeom prst="rect">
            <a:avLst/>
          </a:prstGeom>
        </p:spPr>
      </p:pic>
      <p:pic>
        <p:nvPicPr>
          <p:cNvPr id="4" name="Picture 3">
            <a:extLst>
              <a:ext uri="{FF2B5EF4-FFF2-40B4-BE49-F238E27FC236}">
                <a16:creationId xmlns:a16="http://schemas.microsoft.com/office/drawing/2014/main" id="{7E294E02-D230-4BA1-879A-CD3D69B830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970" r="17237"/>
          <a:stretch/>
        </p:blipFill>
        <p:spPr>
          <a:xfrm rot="5400000">
            <a:off x="6485946" y="3755512"/>
            <a:ext cx="2211542" cy="2278599"/>
          </a:xfrm>
          <a:prstGeom prst="rect">
            <a:avLst/>
          </a:prstGeom>
        </p:spPr>
      </p:pic>
      <p:sp>
        <p:nvSpPr>
          <p:cNvPr id="6" name="TextBox 5">
            <a:extLst>
              <a:ext uri="{FF2B5EF4-FFF2-40B4-BE49-F238E27FC236}">
                <a16:creationId xmlns:a16="http://schemas.microsoft.com/office/drawing/2014/main" id="{96740D21-DA0F-44B6-9319-E5AEE293CA8E}"/>
              </a:ext>
            </a:extLst>
          </p:cNvPr>
          <p:cNvSpPr txBox="1"/>
          <p:nvPr/>
        </p:nvSpPr>
        <p:spPr>
          <a:xfrm>
            <a:off x="244375" y="1988840"/>
            <a:ext cx="4530007" cy="3785652"/>
          </a:xfrm>
          <a:prstGeom prst="rect">
            <a:avLst/>
          </a:prstGeom>
          <a:noFill/>
        </p:spPr>
        <p:txBody>
          <a:bodyPr wrap="square" rtlCol="0">
            <a:spAutoFit/>
          </a:bodyPr>
          <a:lstStyle/>
          <a:p>
            <a:pPr marL="457200" indent="-457200">
              <a:buFont typeface="Arial" panose="020B0604020202020204" pitchFamily="34" charset="0"/>
              <a:buChar char="•"/>
            </a:pPr>
            <a:r>
              <a:rPr lang="en-GB" sz="2400" dirty="0"/>
              <a:t>Cover one side of the frame with paper</a:t>
            </a:r>
          </a:p>
          <a:p>
            <a:pPr marL="457200" indent="-457200">
              <a:buFont typeface="Arial" panose="020B0604020202020204" pitchFamily="34" charset="0"/>
              <a:buChar char="•"/>
            </a:pPr>
            <a:r>
              <a:rPr lang="en-GB" sz="2400" dirty="0"/>
              <a:t>Glue the paper to the frame</a:t>
            </a:r>
          </a:p>
          <a:p>
            <a:pPr marL="457200" indent="-457200">
              <a:buFont typeface="Arial" panose="020B0604020202020204" pitchFamily="34" charset="0"/>
              <a:buChar char="•"/>
            </a:pPr>
            <a:r>
              <a:rPr lang="en-GB" sz="2400" dirty="0"/>
              <a:t>Use either: baking, greaseproof or tracing paper</a:t>
            </a:r>
          </a:p>
          <a:p>
            <a:pPr marL="457200" indent="-457200">
              <a:buFont typeface="Arial" panose="020B0604020202020204" pitchFamily="34" charset="0"/>
              <a:buChar char="•"/>
            </a:pPr>
            <a:r>
              <a:rPr lang="en-GB" sz="2400" b="1" dirty="0"/>
              <a:t>Let the glue dry</a:t>
            </a:r>
          </a:p>
          <a:p>
            <a:pPr marL="457200" indent="-457200">
              <a:buFont typeface="Arial" panose="020B0604020202020204" pitchFamily="34" charset="0"/>
              <a:buChar char="•"/>
            </a:pP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Trim the paper leaving a small overlap about the star</a:t>
            </a:r>
          </a:p>
          <a:p>
            <a:pPr marL="457200" indent="-457200">
              <a:buFont typeface="Arial" panose="020B0604020202020204" pitchFamily="34" charset="0"/>
              <a:buChar char="•"/>
            </a:pPr>
            <a:r>
              <a:rPr lang="en-GB" sz="2400" dirty="0"/>
              <a:t>Save the off-cuts for later</a:t>
            </a:r>
          </a:p>
          <a:p>
            <a:endParaRPr lang="en-GB" sz="2400" dirty="0"/>
          </a:p>
        </p:txBody>
      </p:sp>
    </p:spTree>
    <p:extLst>
      <p:ext uri="{BB962C8B-B14F-4D97-AF65-F5344CB8AC3E}">
        <p14:creationId xmlns:p14="http://schemas.microsoft.com/office/powerpoint/2010/main" val="3801130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D322F22F-80C6-450F-9B62-75EBC5A3200E}"/>
              </a:ext>
            </a:extLst>
          </p:cNvPr>
          <p:cNvSpPr txBox="1">
            <a:spLocks/>
          </p:cNvSpPr>
          <p:nvPr/>
        </p:nvSpPr>
        <p:spPr>
          <a:xfrm>
            <a:off x="-20663" y="1307917"/>
            <a:ext cx="7974227"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7 – Covering </a:t>
            </a:r>
            <a:endParaRPr lang="en-GB" sz="3200" dirty="0"/>
          </a:p>
          <a:p>
            <a:endParaRPr lang="en-GB" dirty="0"/>
          </a:p>
        </p:txBody>
      </p:sp>
      <p:sp>
        <p:nvSpPr>
          <p:cNvPr id="3" name="TextBox 2">
            <a:extLst>
              <a:ext uri="{FF2B5EF4-FFF2-40B4-BE49-F238E27FC236}">
                <a16:creationId xmlns:a16="http://schemas.microsoft.com/office/drawing/2014/main" id="{4F010C4C-A035-409A-A9AB-AC211BB1D20B}"/>
              </a:ext>
            </a:extLst>
          </p:cNvPr>
          <p:cNvSpPr txBox="1"/>
          <p:nvPr/>
        </p:nvSpPr>
        <p:spPr>
          <a:xfrm>
            <a:off x="236182" y="2276872"/>
            <a:ext cx="4530007" cy="3046988"/>
          </a:xfrm>
          <a:prstGeom prst="rect">
            <a:avLst/>
          </a:prstGeom>
          <a:noFill/>
        </p:spPr>
        <p:txBody>
          <a:bodyPr wrap="square" rtlCol="0">
            <a:spAutoFit/>
          </a:bodyPr>
          <a:lstStyle/>
          <a:p>
            <a:pPr marL="457200" indent="-457200">
              <a:buFont typeface="Arial" panose="020B0604020202020204" pitchFamily="34" charset="0"/>
              <a:buChar char="•"/>
            </a:pPr>
            <a:r>
              <a:rPr lang="en-GB" sz="2400" dirty="0"/>
              <a:t>Glue the paper overlap onto the inside of the frame</a:t>
            </a:r>
          </a:p>
          <a:p>
            <a:pPr marL="457200" indent="-457200">
              <a:buFont typeface="Arial" panose="020B0604020202020204" pitchFamily="34" charset="0"/>
              <a:buChar char="•"/>
            </a:pPr>
            <a:r>
              <a:rPr lang="en-GB" sz="2400" dirty="0"/>
              <a:t>The first side is now covered</a:t>
            </a:r>
          </a:p>
          <a:p>
            <a:pPr marL="457200" indent="-457200">
              <a:buFont typeface="Arial" panose="020B0604020202020204" pitchFamily="34" charset="0"/>
              <a:buChar char="•"/>
            </a:pPr>
            <a:r>
              <a:rPr lang="en-GB" sz="2400" dirty="0"/>
              <a:t>Repeat steps 6 to 7 to cover the second side</a:t>
            </a:r>
          </a:p>
          <a:p>
            <a:pPr marL="457200" indent="-457200">
              <a:buFont typeface="Arial" panose="020B0604020202020204" pitchFamily="34" charset="0"/>
              <a:buChar char="•"/>
            </a:pPr>
            <a:r>
              <a:rPr lang="en-GB" sz="2400" dirty="0"/>
              <a:t>The second side is now covered</a:t>
            </a:r>
          </a:p>
          <a:p>
            <a:pPr marL="457200" indent="-457200">
              <a:buFont typeface="Arial" panose="020B0604020202020204" pitchFamily="34" charset="0"/>
              <a:buChar char="•"/>
            </a:pPr>
            <a:endParaRPr lang="en-GB" sz="2400" dirty="0"/>
          </a:p>
        </p:txBody>
      </p:sp>
      <p:pic>
        <p:nvPicPr>
          <p:cNvPr id="4" name="Picture 3">
            <a:extLst>
              <a:ext uri="{FF2B5EF4-FFF2-40B4-BE49-F238E27FC236}">
                <a16:creationId xmlns:a16="http://schemas.microsoft.com/office/drawing/2014/main" id="{43B6E72C-BC36-4950-9A40-8A702BDD1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1111" t="2593" r="18559"/>
          <a:stretch/>
        </p:blipFill>
        <p:spPr>
          <a:xfrm rot="5400000">
            <a:off x="5566163" y="756879"/>
            <a:ext cx="2312566" cy="3356739"/>
          </a:xfrm>
          <a:prstGeom prst="rect">
            <a:avLst/>
          </a:prstGeom>
        </p:spPr>
      </p:pic>
      <p:pic>
        <p:nvPicPr>
          <p:cNvPr id="5" name="Picture 4" descr="Shape&#10;&#10;Description automatically generated">
            <a:extLst>
              <a:ext uri="{FF2B5EF4-FFF2-40B4-BE49-F238E27FC236}">
                <a16:creationId xmlns:a16="http://schemas.microsoft.com/office/drawing/2014/main" id="{71D25F68-1183-4CD7-B209-507F746976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6026" t="7878" r="14835"/>
          <a:stretch/>
        </p:blipFill>
        <p:spPr>
          <a:xfrm rot="5400000">
            <a:off x="5579263" y="3640860"/>
            <a:ext cx="2474192" cy="2472495"/>
          </a:xfrm>
          <a:prstGeom prst="rect">
            <a:avLst/>
          </a:prstGeom>
        </p:spPr>
      </p:pic>
    </p:spTree>
    <p:extLst>
      <p:ext uri="{BB962C8B-B14F-4D97-AF65-F5344CB8AC3E}">
        <p14:creationId xmlns:p14="http://schemas.microsoft.com/office/powerpoint/2010/main" val="446345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605B5D4F-12D2-4202-BAEA-FC746CFF9B13}"/>
              </a:ext>
            </a:extLst>
          </p:cNvPr>
          <p:cNvSpPr txBox="1">
            <a:spLocks/>
          </p:cNvSpPr>
          <p:nvPr/>
        </p:nvSpPr>
        <p:spPr>
          <a:xfrm>
            <a:off x="102435" y="1246396"/>
            <a:ext cx="7974227"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8 – </a:t>
            </a:r>
            <a:r>
              <a:rPr lang="en-GB" sz="36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3600" b="1" dirty="0"/>
              <a:t>Cut out sides</a:t>
            </a:r>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4514C6EC-8ACC-4581-9D08-FA7242ADB021}"/>
              </a:ext>
            </a:extLst>
          </p:cNvPr>
          <p:cNvSpPr txBox="1"/>
          <p:nvPr/>
        </p:nvSpPr>
        <p:spPr>
          <a:xfrm>
            <a:off x="251520" y="1988840"/>
            <a:ext cx="4886143" cy="1569660"/>
          </a:xfrm>
          <a:prstGeom prst="rect">
            <a:avLst/>
          </a:prstGeom>
          <a:noFill/>
        </p:spPr>
        <p:txBody>
          <a:bodyPr wrap="square" rtlCol="0">
            <a:spAutoFit/>
          </a:bodyPr>
          <a:lstStyle/>
          <a:p>
            <a:pPr marL="457200" indent="-457200">
              <a:buFont typeface="Arial" panose="020B0604020202020204" pitchFamily="34" charset="0"/>
              <a:buChar char="•"/>
            </a:pPr>
            <a:r>
              <a:rPr lang="en-GB" sz="2400" dirty="0"/>
              <a:t>Cut out the side template from Handout 3</a:t>
            </a:r>
          </a:p>
          <a:p>
            <a:pPr marL="457200" indent="-457200">
              <a:buFont typeface="Arial" panose="020B0604020202020204" pitchFamily="34" charset="0"/>
              <a:buChar char="•"/>
            </a:pPr>
            <a:r>
              <a:rPr lang="en-GB" sz="2400" dirty="0"/>
              <a:t>Use this to cut out </a:t>
            </a:r>
            <a:r>
              <a:rPr lang="en-GB" sz="2400" b="1" dirty="0"/>
              <a:t>ten</a:t>
            </a:r>
            <a:r>
              <a:rPr lang="en-GB" sz="2400" dirty="0"/>
              <a:t> side pieces</a:t>
            </a:r>
          </a:p>
          <a:p>
            <a:pPr marL="457200" indent="-457200">
              <a:buFont typeface="Arial" panose="020B0604020202020204" pitchFamily="34" charset="0"/>
              <a:buChar char="•"/>
            </a:pPr>
            <a:endParaRPr lang="en-GB" sz="2400" dirty="0"/>
          </a:p>
        </p:txBody>
      </p:sp>
      <p:pic>
        <p:nvPicPr>
          <p:cNvPr id="4" name="Picture 3">
            <a:extLst>
              <a:ext uri="{FF2B5EF4-FFF2-40B4-BE49-F238E27FC236}">
                <a16:creationId xmlns:a16="http://schemas.microsoft.com/office/drawing/2014/main" id="{871477C8-7A98-4FAF-B7A2-86EB2FD6E2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3800" y="1344612"/>
            <a:ext cx="2860961" cy="4058447"/>
          </a:xfrm>
          <a:prstGeom prst="rect">
            <a:avLst/>
          </a:prstGeom>
        </p:spPr>
      </p:pic>
      <p:pic>
        <p:nvPicPr>
          <p:cNvPr id="5" name="Picture 4">
            <a:extLst>
              <a:ext uri="{FF2B5EF4-FFF2-40B4-BE49-F238E27FC236}">
                <a16:creationId xmlns:a16="http://schemas.microsoft.com/office/drawing/2014/main" id="{69077AFB-CBEC-4B59-9DA0-8F3F485FADA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6026" t="3073" r="18439" b="2273"/>
          <a:stretch/>
        </p:blipFill>
        <p:spPr>
          <a:xfrm rot="5400000">
            <a:off x="2386633" y="3335774"/>
            <a:ext cx="2641099" cy="2860961"/>
          </a:xfrm>
          <a:prstGeom prst="rect">
            <a:avLst/>
          </a:prstGeom>
        </p:spPr>
      </p:pic>
    </p:spTree>
    <p:extLst>
      <p:ext uri="{BB962C8B-B14F-4D97-AF65-F5344CB8AC3E}">
        <p14:creationId xmlns:p14="http://schemas.microsoft.com/office/powerpoint/2010/main" val="895698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78C8D363-764C-4D71-B400-A322CE8AD32D}"/>
              </a:ext>
            </a:extLst>
          </p:cNvPr>
          <p:cNvSpPr txBox="1">
            <a:spLocks/>
          </p:cNvSpPr>
          <p:nvPr/>
        </p:nvSpPr>
        <p:spPr>
          <a:xfrm>
            <a:off x="102435" y="1246396"/>
            <a:ext cx="7974227"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9 – Cover the sides</a:t>
            </a:r>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8D0F0A88-DFFB-4E87-9473-267845342F07}"/>
              </a:ext>
            </a:extLst>
          </p:cNvPr>
          <p:cNvSpPr txBox="1"/>
          <p:nvPr/>
        </p:nvSpPr>
        <p:spPr>
          <a:xfrm>
            <a:off x="251520" y="1988840"/>
            <a:ext cx="5084755" cy="1200329"/>
          </a:xfrm>
          <a:prstGeom prst="rect">
            <a:avLst/>
          </a:prstGeom>
          <a:noFill/>
        </p:spPr>
        <p:txBody>
          <a:bodyPr wrap="square" rtlCol="0">
            <a:spAutoFit/>
          </a:bodyPr>
          <a:lstStyle/>
          <a:p>
            <a:pPr marL="457200" indent="-457200">
              <a:buFont typeface="Arial" panose="020B0604020202020204" pitchFamily="34" charset="0"/>
              <a:buChar char="•"/>
            </a:pPr>
            <a:r>
              <a:rPr lang="en-GB" sz="2400" dirty="0"/>
              <a:t>Glue </a:t>
            </a:r>
            <a:r>
              <a:rPr lang="en-GB" sz="2400" b="1" dirty="0"/>
              <a:t>eight</a:t>
            </a:r>
            <a:r>
              <a:rPr lang="en-GB" sz="2400" dirty="0"/>
              <a:t> side strips onto </a:t>
            </a:r>
            <a:r>
              <a:rPr lang="en-GB" sz="2400"/>
              <a:t>the sides </a:t>
            </a:r>
            <a:r>
              <a:rPr lang="en-GB" sz="2400" dirty="0"/>
              <a:t>of the lantern</a:t>
            </a:r>
          </a:p>
          <a:p>
            <a:pPr marL="457200" indent="-457200">
              <a:buFont typeface="Arial" panose="020B0604020202020204" pitchFamily="34" charset="0"/>
              <a:buChar char="•"/>
            </a:pPr>
            <a:r>
              <a:rPr lang="en-GB" sz="2400" dirty="0"/>
              <a:t>Leave the </a:t>
            </a:r>
            <a:r>
              <a:rPr lang="en-GB" sz="2400" b="1" dirty="0"/>
              <a:t>top</a:t>
            </a:r>
            <a:r>
              <a:rPr lang="en-GB" sz="2400" dirty="0"/>
              <a:t> </a:t>
            </a:r>
            <a:r>
              <a:rPr lang="en-GB" sz="2400" b="1" dirty="0"/>
              <a:t>gap</a:t>
            </a:r>
            <a:r>
              <a:rPr lang="en-GB" sz="2400" dirty="0"/>
              <a:t> open</a:t>
            </a:r>
          </a:p>
        </p:txBody>
      </p:sp>
      <p:pic>
        <p:nvPicPr>
          <p:cNvPr id="4" name="Picture 3">
            <a:extLst>
              <a:ext uri="{FF2B5EF4-FFF2-40B4-BE49-F238E27FC236}">
                <a16:creationId xmlns:a16="http://schemas.microsoft.com/office/drawing/2014/main" id="{3B43CA17-2362-4F57-893C-9B3679C5D8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108" t="17007" r="4865" b="9639"/>
          <a:stretch/>
        </p:blipFill>
        <p:spPr>
          <a:xfrm rot="5400000">
            <a:off x="5283652" y="1593515"/>
            <a:ext cx="2422276" cy="1988177"/>
          </a:xfrm>
          <a:prstGeom prst="rect">
            <a:avLst/>
          </a:prstGeom>
        </p:spPr>
      </p:pic>
      <p:pic>
        <p:nvPicPr>
          <p:cNvPr id="5" name="Picture 4" descr="A picture containing text, indoor&#10;&#10;Description automatically generated">
            <a:extLst>
              <a:ext uri="{FF2B5EF4-FFF2-40B4-BE49-F238E27FC236}">
                <a16:creationId xmlns:a16="http://schemas.microsoft.com/office/drawing/2014/main" id="{1129C048-223D-4E8C-9ADD-DE9C120EA16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9039" r="30570"/>
          <a:stretch/>
        </p:blipFill>
        <p:spPr>
          <a:xfrm rot="5400000">
            <a:off x="5906282" y="3280490"/>
            <a:ext cx="1439313" cy="3552053"/>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0AF932E7-1A1E-486E-A221-4C6CA98FE5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4013" r="27207"/>
          <a:stretch/>
        </p:blipFill>
        <p:spPr>
          <a:xfrm rot="5400000">
            <a:off x="1427482" y="3160123"/>
            <a:ext cx="2620201" cy="3343229"/>
          </a:xfrm>
          <a:prstGeom prst="rect">
            <a:avLst/>
          </a:prstGeom>
        </p:spPr>
      </p:pic>
      <p:sp>
        <p:nvSpPr>
          <p:cNvPr id="7" name="Arrow: Right 6">
            <a:extLst>
              <a:ext uri="{FF2B5EF4-FFF2-40B4-BE49-F238E27FC236}">
                <a16:creationId xmlns:a16="http://schemas.microsoft.com/office/drawing/2014/main" id="{D83C58FF-3E8F-4197-90CE-68E5E12D5EA6}"/>
              </a:ext>
            </a:extLst>
          </p:cNvPr>
          <p:cNvSpPr/>
          <p:nvPr/>
        </p:nvSpPr>
        <p:spPr>
          <a:xfrm rot="1316577">
            <a:off x="4030824" y="4516804"/>
            <a:ext cx="1668664" cy="321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3178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43D8E23C-DB3F-42E9-B318-7E9441DDE4CC}"/>
              </a:ext>
            </a:extLst>
          </p:cNvPr>
          <p:cNvSpPr txBox="1">
            <a:spLocks/>
          </p:cNvSpPr>
          <p:nvPr/>
        </p:nvSpPr>
        <p:spPr>
          <a:xfrm>
            <a:off x="107504" y="1252969"/>
            <a:ext cx="7974227"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10 – Insert Lights</a:t>
            </a:r>
            <a:endParaRPr lang="en-GB" sz="3600" dirty="0"/>
          </a:p>
          <a:p>
            <a:pPr algn="l"/>
            <a:endParaRPr lang="en-GB" sz="3600" dirty="0"/>
          </a:p>
          <a:p>
            <a:endParaRPr lang="en-GB" sz="3600" dirty="0"/>
          </a:p>
        </p:txBody>
      </p:sp>
      <p:pic>
        <p:nvPicPr>
          <p:cNvPr id="4" name="Picture 3">
            <a:extLst>
              <a:ext uri="{FF2B5EF4-FFF2-40B4-BE49-F238E27FC236}">
                <a16:creationId xmlns:a16="http://schemas.microsoft.com/office/drawing/2014/main" id="{FF651BD3-DCC6-45FF-84BD-F0E5CED467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81" t="15283" r="18860" b="-4965"/>
          <a:stretch/>
        </p:blipFill>
        <p:spPr>
          <a:xfrm rot="5400000">
            <a:off x="5903165" y="1613105"/>
            <a:ext cx="3389874" cy="2869485"/>
          </a:xfrm>
          <a:prstGeom prst="rect">
            <a:avLst/>
          </a:prstGeom>
        </p:spPr>
      </p:pic>
      <p:pic>
        <p:nvPicPr>
          <p:cNvPr id="5" name="Picture 4">
            <a:extLst>
              <a:ext uri="{FF2B5EF4-FFF2-40B4-BE49-F238E27FC236}">
                <a16:creationId xmlns:a16="http://schemas.microsoft.com/office/drawing/2014/main" id="{2E847ECC-0A54-43B9-9A7A-B52487EA5E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249" t="1471" r="16027" b="5315"/>
          <a:stretch/>
        </p:blipFill>
        <p:spPr>
          <a:xfrm rot="5400000">
            <a:off x="4216951" y="3516866"/>
            <a:ext cx="2727401" cy="2551670"/>
          </a:xfrm>
          <a:prstGeom prst="rect">
            <a:avLst/>
          </a:prstGeom>
        </p:spPr>
      </p:pic>
      <p:pic>
        <p:nvPicPr>
          <p:cNvPr id="6" name="Picture 5">
            <a:extLst>
              <a:ext uri="{FF2B5EF4-FFF2-40B4-BE49-F238E27FC236}">
                <a16:creationId xmlns:a16="http://schemas.microsoft.com/office/drawing/2014/main" id="{44FFF7F8-E979-400F-88B8-96174D002B7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0639" r="43904" b="24855"/>
          <a:stretch/>
        </p:blipFill>
        <p:spPr>
          <a:xfrm rot="5400000">
            <a:off x="2080101" y="3985336"/>
            <a:ext cx="1605342" cy="2551671"/>
          </a:xfrm>
          <a:prstGeom prst="rect">
            <a:avLst/>
          </a:prstGeom>
        </p:spPr>
      </p:pic>
      <p:grpSp>
        <p:nvGrpSpPr>
          <p:cNvPr id="7" name="Group 6">
            <a:extLst>
              <a:ext uri="{FF2B5EF4-FFF2-40B4-BE49-F238E27FC236}">
                <a16:creationId xmlns:a16="http://schemas.microsoft.com/office/drawing/2014/main" id="{DBEAC469-126E-4D18-A469-80474701ADE6}"/>
              </a:ext>
            </a:extLst>
          </p:cNvPr>
          <p:cNvGrpSpPr/>
          <p:nvPr/>
        </p:nvGrpSpPr>
        <p:grpSpPr>
          <a:xfrm>
            <a:off x="313458" y="3556710"/>
            <a:ext cx="857739" cy="2533491"/>
            <a:chOff x="4651886" y="614385"/>
            <a:chExt cx="857739" cy="2533491"/>
          </a:xfrm>
        </p:grpSpPr>
        <p:pic>
          <p:nvPicPr>
            <p:cNvPr id="8" name="Picture 7">
              <a:extLst>
                <a:ext uri="{FF2B5EF4-FFF2-40B4-BE49-F238E27FC236}">
                  <a16:creationId xmlns:a16="http://schemas.microsoft.com/office/drawing/2014/main" id="{5D140276-4D4A-49D9-97AF-47C1F67674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51886" y="1970586"/>
              <a:ext cx="857739" cy="1177290"/>
            </a:xfrm>
            <a:prstGeom prst="rect">
              <a:avLst/>
            </a:prstGeom>
          </p:spPr>
        </p:pic>
        <p:cxnSp>
          <p:nvCxnSpPr>
            <p:cNvPr id="9" name="Straight Connector 8">
              <a:extLst>
                <a:ext uri="{FF2B5EF4-FFF2-40B4-BE49-F238E27FC236}">
                  <a16:creationId xmlns:a16="http://schemas.microsoft.com/office/drawing/2014/main" id="{8F742645-9737-4008-843B-1C8F9FD4FD7C}"/>
                </a:ext>
              </a:extLst>
            </p:cNvPr>
            <p:cNvCxnSpPr>
              <a:cxnSpLocks/>
            </p:cNvCxnSpPr>
            <p:nvPr/>
          </p:nvCxnSpPr>
          <p:spPr>
            <a:xfrm flipH="1">
              <a:off x="4867813" y="1464469"/>
              <a:ext cx="289124" cy="599645"/>
            </a:xfrm>
            <a:prstGeom prst="line">
              <a:avLst/>
            </a:prstGeom>
            <a:ln w="22225">
              <a:gradFill flip="none" rotWithShape="1">
                <a:gsLst>
                  <a:gs pos="0">
                    <a:schemeClr val="accent3">
                      <a:lumMod val="5000"/>
                      <a:lumOff val="95000"/>
                    </a:schemeClr>
                  </a:gs>
                  <a:gs pos="25000">
                    <a:schemeClr val="accent3">
                      <a:lumMod val="45000"/>
                      <a:lumOff val="55000"/>
                    </a:schemeClr>
                  </a:gs>
                  <a:gs pos="55000">
                    <a:schemeClr val="bg2">
                      <a:lumMod val="75000"/>
                    </a:schemeClr>
                  </a:gs>
                  <a:gs pos="100000">
                    <a:schemeClr val="accent3">
                      <a:lumMod val="30000"/>
                      <a:lumOff val="70000"/>
                    </a:schemeClr>
                  </a:gs>
                </a:gsLst>
                <a:path path="rect">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B50574F-C3BC-475A-96B9-EA9992329E8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546" t="-58607" r="81232" b="61785"/>
            <a:stretch/>
          </p:blipFill>
          <p:spPr>
            <a:xfrm>
              <a:off x="4914624" y="614385"/>
              <a:ext cx="289125" cy="1177290"/>
            </a:xfrm>
            <a:prstGeom prst="rect">
              <a:avLst/>
            </a:prstGeom>
          </p:spPr>
        </p:pic>
        <p:cxnSp>
          <p:nvCxnSpPr>
            <p:cNvPr id="11" name="Straight Connector 10">
              <a:extLst>
                <a:ext uri="{FF2B5EF4-FFF2-40B4-BE49-F238E27FC236}">
                  <a16:creationId xmlns:a16="http://schemas.microsoft.com/office/drawing/2014/main" id="{529B7660-14D1-4861-AD4C-FF52E17D7553}"/>
                </a:ext>
              </a:extLst>
            </p:cNvPr>
            <p:cNvCxnSpPr>
              <a:cxnSpLocks/>
            </p:cNvCxnSpPr>
            <p:nvPr/>
          </p:nvCxnSpPr>
          <p:spPr>
            <a:xfrm>
              <a:off x="5147282" y="1770247"/>
              <a:ext cx="81019" cy="320491"/>
            </a:xfrm>
            <a:prstGeom prst="line">
              <a:avLst/>
            </a:prstGeom>
            <a:ln w="22225">
              <a:gradFill flip="none" rotWithShape="1">
                <a:gsLst>
                  <a:gs pos="0">
                    <a:schemeClr val="accent3">
                      <a:lumMod val="5000"/>
                      <a:lumOff val="95000"/>
                    </a:schemeClr>
                  </a:gs>
                  <a:gs pos="25000">
                    <a:schemeClr val="accent3">
                      <a:lumMod val="45000"/>
                      <a:lumOff val="55000"/>
                    </a:schemeClr>
                  </a:gs>
                  <a:gs pos="55000">
                    <a:schemeClr val="bg2">
                      <a:lumMod val="75000"/>
                    </a:schemeClr>
                  </a:gs>
                  <a:gs pos="100000">
                    <a:schemeClr val="accent3">
                      <a:lumMod val="30000"/>
                      <a:lumOff val="70000"/>
                    </a:schemeClr>
                  </a:gs>
                </a:gsLst>
                <a:path path="rect">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376404B5-1F02-4CA5-A984-BA6BF2493317}"/>
              </a:ext>
            </a:extLst>
          </p:cNvPr>
          <p:cNvSpPr txBox="1"/>
          <p:nvPr/>
        </p:nvSpPr>
        <p:spPr>
          <a:xfrm>
            <a:off x="7380312" y="4709897"/>
            <a:ext cx="1506288" cy="646331"/>
          </a:xfrm>
          <a:prstGeom prst="rect">
            <a:avLst/>
          </a:prstGeom>
          <a:noFill/>
        </p:spPr>
        <p:txBody>
          <a:bodyPr wrap="square" rtlCol="0">
            <a:spAutoFit/>
          </a:bodyPr>
          <a:lstStyle/>
          <a:p>
            <a:r>
              <a:rPr lang="en-GB" dirty="0"/>
              <a:t>Bottle fairy string lights</a:t>
            </a:r>
          </a:p>
        </p:txBody>
      </p:sp>
      <p:sp>
        <p:nvSpPr>
          <p:cNvPr id="13" name="TextBox 12">
            <a:extLst>
              <a:ext uri="{FF2B5EF4-FFF2-40B4-BE49-F238E27FC236}">
                <a16:creationId xmlns:a16="http://schemas.microsoft.com/office/drawing/2014/main" id="{99F7C1D0-EECA-4081-A56D-3AFE1C929F5A}"/>
              </a:ext>
            </a:extLst>
          </p:cNvPr>
          <p:cNvSpPr txBox="1"/>
          <p:nvPr/>
        </p:nvSpPr>
        <p:spPr>
          <a:xfrm>
            <a:off x="0" y="1822349"/>
            <a:ext cx="6241562" cy="2800767"/>
          </a:xfrm>
          <a:prstGeom prst="rect">
            <a:avLst/>
          </a:prstGeom>
          <a:noFill/>
        </p:spPr>
        <p:txBody>
          <a:bodyPr wrap="square" rtlCol="0">
            <a:spAutoFit/>
          </a:bodyPr>
          <a:lstStyle/>
          <a:p>
            <a:pPr marL="457200" indent="-457200">
              <a:buFont typeface="Arial" panose="020B0604020202020204" pitchFamily="34" charset="0"/>
              <a:buChar char="•"/>
            </a:pPr>
            <a:r>
              <a:rPr lang="en-GB" sz="2400" dirty="0"/>
              <a:t>Insert LED lights into the body of the lantern</a:t>
            </a:r>
          </a:p>
          <a:p>
            <a:pPr marL="457200" indent="-457200">
              <a:buFont typeface="Arial" panose="020B0604020202020204" pitchFamily="34" charset="0"/>
              <a:buChar char="•"/>
            </a:pPr>
            <a:r>
              <a:rPr lang="en-GB" sz="2400" dirty="0"/>
              <a:t>Instead of this you could use a small torch or a PP3 9V battery with an LED attached to the terminals - these could be stuck to a piece of string with sticky tape</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3314814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BD7B93-6C3B-42BE-8EDB-6E8A31A18E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449" r="33453" b="11927"/>
          <a:stretch/>
        </p:blipFill>
        <p:spPr>
          <a:xfrm rot="5400000">
            <a:off x="4250297" y="3714161"/>
            <a:ext cx="2648769" cy="2078447"/>
          </a:xfrm>
          <a:prstGeom prst="rect">
            <a:avLst/>
          </a:prstGeom>
        </p:spPr>
      </p:pic>
      <p:sp>
        <p:nvSpPr>
          <p:cNvPr id="3" name="Content Placeholder 4">
            <a:extLst>
              <a:ext uri="{FF2B5EF4-FFF2-40B4-BE49-F238E27FC236}">
                <a16:creationId xmlns:a16="http://schemas.microsoft.com/office/drawing/2014/main" id="{B2636E04-211D-4DA5-9483-C04EB376DA5E}"/>
              </a:ext>
            </a:extLst>
          </p:cNvPr>
          <p:cNvSpPr txBox="1">
            <a:spLocks/>
          </p:cNvSpPr>
          <p:nvPr/>
        </p:nvSpPr>
        <p:spPr>
          <a:xfrm>
            <a:off x="244325" y="1269487"/>
            <a:ext cx="7974227"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11   </a:t>
            </a:r>
            <a:endParaRPr lang="en-GB" sz="3600" dirty="0"/>
          </a:p>
          <a:p>
            <a:pPr algn="l"/>
            <a:endParaRPr lang="en-GB" sz="3600" dirty="0"/>
          </a:p>
          <a:p>
            <a:endParaRPr lang="en-GB" sz="3600" dirty="0"/>
          </a:p>
        </p:txBody>
      </p:sp>
      <p:pic>
        <p:nvPicPr>
          <p:cNvPr id="5" name="Picture 4">
            <a:extLst>
              <a:ext uri="{FF2B5EF4-FFF2-40B4-BE49-F238E27FC236}">
                <a16:creationId xmlns:a16="http://schemas.microsoft.com/office/drawing/2014/main" id="{FD9AD3D4-EE61-4A62-AA82-9CA979DD2A7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1292" t="15885" r="21682" b="6437"/>
          <a:stretch/>
        </p:blipFill>
        <p:spPr>
          <a:xfrm rot="5400000">
            <a:off x="2860863" y="1413482"/>
            <a:ext cx="2755539" cy="2395048"/>
          </a:xfrm>
          <a:prstGeom prst="rect">
            <a:avLst/>
          </a:prstGeom>
        </p:spPr>
      </p:pic>
      <p:pic>
        <p:nvPicPr>
          <p:cNvPr id="6" name="Picture 5">
            <a:extLst>
              <a:ext uri="{FF2B5EF4-FFF2-40B4-BE49-F238E27FC236}">
                <a16:creationId xmlns:a16="http://schemas.microsoft.com/office/drawing/2014/main" id="{002C0F64-DB41-4E2A-9C78-FC5BC8F0E62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253" t="5316" r="31121"/>
          <a:stretch/>
        </p:blipFill>
        <p:spPr>
          <a:xfrm rot="5400000">
            <a:off x="6035980" y="1077551"/>
            <a:ext cx="2540920" cy="3186469"/>
          </a:xfrm>
          <a:prstGeom prst="rect">
            <a:avLst/>
          </a:prstGeom>
        </p:spPr>
      </p:pic>
      <p:sp>
        <p:nvSpPr>
          <p:cNvPr id="7" name="TextBox 6">
            <a:extLst>
              <a:ext uri="{FF2B5EF4-FFF2-40B4-BE49-F238E27FC236}">
                <a16:creationId xmlns:a16="http://schemas.microsoft.com/office/drawing/2014/main" id="{DA5C589C-12BC-4CB2-BBEB-954A7AC98729}"/>
              </a:ext>
            </a:extLst>
          </p:cNvPr>
          <p:cNvSpPr txBox="1"/>
          <p:nvPr/>
        </p:nvSpPr>
        <p:spPr>
          <a:xfrm>
            <a:off x="169141" y="1953083"/>
            <a:ext cx="2594919" cy="3046988"/>
          </a:xfrm>
          <a:prstGeom prst="rect">
            <a:avLst/>
          </a:prstGeom>
          <a:noFill/>
        </p:spPr>
        <p:txBody>
          <a:bodyPr wrap="square" rtlCol="0">
            <a:spAutoFit/>
          </a:bodyPr>
          <a:lstStyle/>
          <a:p>
            <a:pPr marL="457200" indent="-457200">
              <a:buFont typeface="Arial" panose="020B0604020202020204" pitchFamily="34" charset="0"/>
              <a:buChar char="•"/>
            </a:pPr>
            <a:r>
              <a:rPr lang="en-GB" sz="2400" dirty="0"/>
              <a:t>Glue on the top side pieces</a:t>
            </a:r>
          </a:p>
          <a:p>
            <a:pPr marL="457200" indent="-457200">
              <a:buFont typeface="Arial" panose="020B0604020202020204" pitchFamily="34" charset="0"/>
              <a:buChar char="•"/>
            </a:pPr>
            <a:r>
              <a:rPr lang="en-GB" sz="2400" dirty="0"/>
              <a:t>Use sticky tape to attach string to the top point</a:t>
            </a:r>
          </a:p>
          <a:p>
            <a:pPr marL="457200" indent="-457200">
              <a:buFont typeface="Arial" panose="020B0604020202020204" pitchFamily="34" charset="0"/>
              <a:buChar char="•"/>
            </a:pPr>
            <a:r>
              <a:rPr lang="en-GB" sz="2400" dirty="0"/>
              <a:t>Hang up the Star Lantern</a:t>
            </a:r>
          </a:p>
          <a:p>
            <a:pPr marL="457200" indent="-457200">
              <a:buFont typeface="Arial" panose="020B0604020202020204" pitchFamily="34" charset="0"/>
              <a:buChar char="•"/>
            </a:pPr>
            <a:endParaRPr lang="en-GB" sz="2400" dirty="0"/>
          </a:p>
        </p:txBody>
      </p:sp>
    </p:spTree>
    <p:extLst>
      <p:ext uri="{BB962C8B-B14F-4D97-AF65-F5344CB8AC3E}">
        <p14:creationId xmlns:p14="http://schemas.microsoft.com/office/powerpoint/2010/main" val="4013804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098F51A2-CEB8-4523-973C-AC5CB15DA2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80928"/>
            <a:ext cx="2771800" cy="3352280"/>
          </a:xfrm>
          <a:prstGeom prst="rect">
            <a:avLst/>
          </a:prstGeom>
        </p:spPr>
      </p:pic>
      <p:sp>
        <p:nvSpPr>
          <p:cNvPr id="2" name="Title 1">
            <a:extLst>
              <a:ext uri="{FF2B5EF4-FFF2-40B4-BE49-F238E27FC236}">
                <a16:creationId xmlns:a16="http://schemas.microsoft.com/office/drawing/2014/main" id="{137F48BB-F67B-442C-B497-8DA423F77009}"/>
              </a:ext>
            </a:extLst>
          </p:cNvPr>
          <p:cNvSpPr>
            <a:spLocks noGrp="1"/>
          </p:cNvSpPr>
          <p:nvPr>
            <p:ph type="title"/>
          </p:nvPr>
        </p:nvSpPr>
        <p:spPr>
          <a:xfrm>
            <a:off x="457200" y="1340768"/>
            <a:ext cx="8229600" cy="998984"/>
          </a:xfrm>
        </p:spPr>
        <p:txBody>
          <a:bodyPr/>
          <a:lstStyle/>
          <a:p>
            <a:r>
              <a:rPr lang="en-GB" b="1" dirty="0"/>
              <a:t>Peer Review</a:t>
            </a:r>
          </a:p>
        </p:txBody>
      </p:sp>
      <p:sp>
        <p:nvSpPr>
          <p:cNvPr id="3" name="Content Placeholder 2">
            <a:extLst>
              <a:ext uri="{FF2B5EF4-FFF2-40B4-BE49-F238E27FC236}">
                <a16:creationId xmlns:a16="http://schemas.microsoft.com/office/drawing/2014/main" id="{731C7C3D-1E3D-4BEF-B7C9-80AAE09C8836}"/>
              </a:ext>
            </a:extLst>
          </p:cNvPr>
          <p:cNvSpPr>
            <a:spLocks noGrp="1"/>
          </p:cNvSpPr>
          <p:nvPr>
            <p:ph idx="1"/>
          </p:nvPr>
        </p:nvSpPr>
        <p:spPr>
          <a:xfrm>
            <a:off x="2788129" y="2483768"/>
            <a:ext cx="6117465" cy="3517950"/>
          </a:xfrm>
        </p:spPr>
        <p:txBody>
          <a:bodyPr/>
          <a:lstStyle/>
          <a:p>
            <a:r>
              <a:rPr lang="en-GB" sz="2800" dirty="0"/>
              <a:t>Ask </a:t>
            </a:r>
            <a:r>
              <a:rPr lang="en-GB" sz="2800" b="1" dirty="0"/>
              <a:t>three</a:t>
            </a:r>
            <a:r>
              <a:rPr lang="en-GB" sz="2800" dirty="0"/>
              <a:t> people to suggest </a:t>
            </a:r>
            <a:r>
              <a:rPr lang="en-GB" sz="2800" b="1" dirty="0"/>
              <a:t>one </a:t>
            </a:r>
            <a:r>
              <a:rPr lang="en-GB" sz="2800" dirty="0"/>
              <a:t>improvement each to your lantern</a:t>
            </a:r>
          </a:p>
          <a:p>
            <a:r>
              <a:rPr lang="en-GB" sz="2800" dirty="0"/>
              <a:t>Select </a:t>
            </a:r>
            <a:r>
              <a:rPr lang="en-GB" sz="2800" b="1" dirty="0"/>
              <a:t>one </a:t>
            </a:r>
            <a:r>
              <a:rPr lang="en-GB" sz="2800" dirty="0"/>
              <a:t>of these suggested improvements and discuss how you could modify or improve your lantern</a:t>
            </a:r>
          </a:p>
        </p:txBody>
      </p:sp>
    </p:spTree>
    <p:extLst>
      <p:ext uri="{BB962C8B-B14F-4D97-AF65-F5344CB8AC3E}">
        <p14:creationId xmlns:p14="http://schemas.microsoft.com/office/powerpoint/2010/main" val="769746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055A0-E8B5-4F38-BCC2-EF416559A386}"/>
              </a:ext>
            </a:extLst>
          </p:cNvPr>
          <p:cNvSpPr>
            <a:spLocks noGrp="1"/>
          </p:cNvSpPr>
          <p:nvPr>
            <p:ph type="title"/>
          </p:nvPr>
        </p:nvSpPr>
        <p:spPr/>
        <p:txBody>
          <a:bodyPr/>
          <a:lstStyle/>
          <a:p>
            <a:r>
              <a:rPr lang="en-GB" b="1" dirty="0"/>
              <a:t>Extension</a:t>
            </a:r>
          </a:p>
        </p:txBody>
      </p:sp>
      <p:sp>
        <p:nvSpPr>
          <p:cNvPr id="3" name="Content Placeholder 2">
            <a:extLst>
              <a:ext uri="{FF2B5EF4-FFF2-40B4-BE49-F238E27FC236}">
                <a16:creationId xmlns:a16="http://schemas.microsoft.com/office/drawing/2014/main" id="{34BDB447-0537-45AB-BC48-BC8A4DE99470}"/>
              </a:ext>
            </a:extLst>
          </p:cNvPr>
          <p:cNvSpPr>
            <a:spLocks noGrp="1"/>
          </p:cNvSpPr>
          <p:nvPr>
            <p:ph idx="1"/>
          </p:nvPr>
        </p:nvSpPr>
        <p:spPr>
          <a:xfrm>
            <a:off x="457200" y="2708920"/>
            <a:ext cx="8075240" cy="3417243"/>
          </a:xfrm>
        </p:spPr>
        <p:txBody>
          <a:bodyPr/>
          <a:lstStyle/>
          <a:p>
            <a:r>
              <a:rPr lang="en-GB" sz="2800" dirty="0">
                <a:latin typeface="Arial" panose="020B0604020202020204" pitchFamily="34" charset="0"/>
                <a:ea typeface="Times New Roman" panose="02020603050405020304" pitchFamily="18" charset="0"/>
                <a:cs typeface="Times New Roman" panose="02020603050405020304" pitchFamily="18" charset="0"/>
              </a:rPr>
              <a:t>C</a:t>
            </a:r>
            <a:r>
              <a:rPr lang="en-GB" sz="2800" dirty="0">
                <a:effectLst/>
                <a:latin typeface="Arial" panose="020B0604020202020204" pitchFamily="34" charset="0"/>
                <a:ea typeface="Times New Roman" panose="02020603050405020304" pitchFamily="18" charset="0"/>
                <a:cs typeface="Times New Roman" panose="02020603050405020304" pitchFamily="18" charset="0"/>
              </a:rPr>
              <a:t>reate your own designs to add to the lantern or use coloured paper to create different effects</a:t>
            </a:r>
            <a:endParaRPr lang="en-GB" sz="4400" dirty="0"/>
          </a:p>
        </p:txBody>
      </p:sp>
      <p:pic>
        <p:nvPicPr>
          <p:cNvPr id="5" name="Picture 2" descr="Pencil, Green, Writing Tools, School Supplies">
            <a:extLst>
              <a:ext uri="{FF2B5EF4-FFF2-40B4-BE49-F238E27FC236}">
                <a16:creationId xmlns:a16="http://schemas.microsoft.com/office/drawing/2014/main" id="{B6F75B81-3A34-4584-AAE0-24E4086311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98291">
            <a:off x="7604099" y="1312918"/>
            <a:ext cx="1179453" cy="145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0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285282E-054C-169C-2E0C-74F57738BFB0}"/>
              </a:ext>
            </a:extLst>
          </p:cNvPr>
          <p:cNvSpPr txBox="1"/>
          <p:nvPr/>
        </p:nvSpPr>
        <p:spPr>
          <a:xfrm>
            <a:off x="899592" y="1196961"/>
            <a:ext cx="7344816"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p>
          <a:p>
            <a:pPr fontAlgn="base"/>
            <a:r>
              <a:rPr lang="en-GB" sz="2000" dirty="0">
                <a:effectLst/>
                <a:ea typeface="Times New Roman" panose="02020603050405020304" pitchFamily="18" charset="0"/>
              </a:rPr>
              <a:t> </a:t>
            </a:r>
          </a:p>
          <a:p>
            <a:pPr marL="342900" lvl="0" indent="-342900">
              <a:buFont typeface="Symbol" panose="05050102010706020507" pitchFamily="18" charset="2"/>
              <a:buChar char=""/>
            </a:pPr>
            <a:r>
              <a:rPr lang="en-GB" sz="2000" dirty="0">
                <a:effectLst/>
                <a:ea typeface="Times New Roman" panose="02020603050405020304" pitchFamily="18" charset="0"/>
              </a:rPr>
              <a:t>ensuring that any equipment used for this activity is in good working condition</a:t>
            </a:r>
          </a:p>
          <a:p>
            <a:pPr marL="342900" lvl="0" indent="-342900">
              <a:buFont typeface="Symbol" panose="05050102010706020507" pitchFamily="18" charset="2"/>
              <a:buChar char=""/>
            </a:pPr>
            <a:r>
              <a:rPr lang="en-GB" sz="2000" dirty="0">
                <a:effectLst/>
                <a:ea typeface="Times New Roman" panose="02020603050405020304" pitchFamily="18" charset="0"/>
              </a:rPr>
              <a:t>behaving sensibly and following any safety instructions so as not to hurt or injure yourself or others </a:t>
            </a:r>
          </a:p>
          <a:p>
            <a:pPr fontAlgn="base"/>
            <a:r>
              <a:rPr lang="en-US" sz="2000" dirty="0">
                <a:effectLst/>
                <a:ea typeface="Times New Roman" panose="02020603050405020304" pitchFamily="18" charset="0"/>
              </a:rPr>
              <a:t> </a:t>
            </a:r>
            <a:endParaRPr lang="en-GB" sz="2000" dirty="0">
              <a:effectLst/>
              <a:ea typeface="Times New Roman" panose="02020603050405020304" pitchFamily="18" charset="0"/>
            </a:endParaRPr>
          </a:p>
          <a:p>
            <a:pPr fontAlgn="base"/>
            <a:r>
              <a:rPr lang="en-GB" sz="2000" dirty="0">
                <a:effectLst/>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a:t>
            </a:r>
            <a:r>
              <a:rPr lang="en-GB" sz="2000" dirty="0">
                <a:effectLst/>
                <a:latin typeface="Arial" panose="020B0604020202020204" pitchFamily="34" charset="0"/>
                <a:ea typeface="Times New Roman" panose="02020603050405020304" pitchFamily="18" charset="0"/>
              </a:rPr>
              <a:t>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994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DEE2057A-EAE4-49A3-B257-CEE76A085204}"/>
              </a:ext>
            </a:extLst>
          </p:cNvPr>
          <p:cNvSpPr txBox="1">
            <a:spLocks/>
          </p:cNvSpPr>
          <p:nvPr/>
        </p:nvSpPr>
        <p:spPr>
          <a:xfrm>
            <a:off x="0" y="1196752"/>
            <a:ext cx="3336324" cy="740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000" b="1" dirty="0"/>
              <a:t>Templates</a:t>
            </a:r>
          </a:p>
          <a:p>
            <a:pPr algn="l"/>
            <a:endParaRPr lang="en-GB" sz="2800" dirty="0"/>
          </a:p>
          <a:p>
            <a:pPr algn="l"/>
            <a:endParaRPr lang="en-GB" sz="3200" dirty="0"/>
          </a:p>
          <a:p>
            <a:endParaRPr lang="en-GB" dirty="0"/>
          </a:p>
        </p:txBody>
      </p:sp>
      <p:pic>
        <p:nvPicPr>
          <p:cNvPr id="11" name="Picture 10">
            <a:extLst>
              <a:ext uri="{FF2B5EF4-FFF2-40B4-BE49-F238E27FC236}">
                <a16:creationId xmlns:a16="http://schemas.microsoft.com/office/drawing/2014/main" id="{8A505329-2D2C-48DC-989E-0763195392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9093" y="2054415"/>
            <a:ext cx="3208338" cy="3732732"/>
          </a:xfrm>
          <a:prstGeom prst="rect">
            <a:avLst/>
          </a:prstGeom>
        </p:spPr>
      </p:pic>
      <p:pic>
        <p:nvPicPr>
          <p:cNvPr id="12" name="Picture 11">
            <a:extLst>
              <a:ext uri="{FF2B5EF4-FFF2-40B4-BE49-F238E27FC236}">
                <a16:creationId xmlns:a16="http://schemas.microsoft.com/office/drawing/2014/main" id="{3B3A41CC-55C4-4990-94C1-94C951A45B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7430" y="1816984"/>
            <a:ext cx="2860961" cy="4058447"/>
          </a:xfrm>
          <a:prstGeom prst="rect">
            <a:avLst/>
          </a:prstGeom>
        </p:spPr>
      </p:pic>
      <p:pic>
        <p:nvPicPr>
          <p:cNvPr id="13" name="Picture 12">
            <a:extLst>
              <a:ext uri="{FF2B5EF4-FFF2-40B4-BE49-F238E27FC236}">
                <a16:creationId xmlns:a16="http://schemas.microsoft.com/office/drawing/2014/main" id="{14054C51-882A-4BFF-8514-CA37A8ED58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504" y="1816984"/>
            <a:ext cx="2699710" cy="3844264"/>
          </a:xfrm>
          <a:prstGeom prst="rect">
            <a:avLst/>
          </a:prstGeom>
        </p:spPr>
      </p:pic>
    </p:spTree>
    <p:extLst>
      <p:ext uri="{BB962C8B-B14F-4D97-AF65-F5344CB8AC3E}">
        <p14:creationId xmlns:p14="http://schemas.microsoft.com/office/powerpoint/2010/main" val="216850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F0902BE0-038C-4C97-9AE6-9B0A487A8795}"/>
              </a:ext>
            </a:extLst>
          </p:cNvPr>
          <p:cNvSpPr txBox="1">
            <a:spLocks/>
          </p:cNvSpPr>
          <p:nvPr/>
        </p:nvSpPr>
        <p:spPr>
          <a:xfrm>
            <a:off x="0" y="1220893"/>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1a – Star Lantern Frame</a:t>
            </a:r>
          </a:p>
          <a:p>
            <a:pPr algn="l"/>
            <a:endParaRPr lang="en-GB" sz="3600" dirty="0"/>
          </a:p>
          <a:p>
            <a:pPr algn="l"/>
            <a:endParaRPr lang="en-GB" sz="3600" dirty="0"/>
          </a:p>
          <a:p>
            <a:endParaRPr lang="en-GB" sz="3600" dirty="0"/>
          </a:p>
        </p:txBody>
      </p:sp>
      <p:sp>
        <p:nvSpPr>
          <p:cNvPr id="9" name="TextBox 8">
            <a:extLst>
              <a:ext uri="{FF2B5EF4-FFF2-40B4-BE49-F238E27FC236}">
                <a16:creationId xmlns:a16="http://schemas.microsoft.com/office/drawing/2014/main" id="{E70E85C7-495F-4E02-82F4-F48E773F9F0A}"/>
              </a:ext>
            </a:extLst>
          </p:cNvPr>
          <p:cNvSpPr txBox="1"/>
          <p:nvPr/>
        </p:nvSpPr>
        <p:spPr>
          <a:xfrm>
            <a:off x="102822" y="1835478"/>
            <a:ext cx="5047659" cy="1877437"/>
          </a:xfrm>
          <a:prstGeom prst="rect">
            <a:avLst/>
          </a:prstGeom>
          <a:noFill/>
        </p:spPr>
        <p:txBody>
          <a:bodyPr wrap="square" rtlCol="0">
            <a:spAutoFit/>
          </a:bodyPr>
          <a:lstStyle/>
          <a:p>
            <a:pPr marL="457200" indent="-457200">
              <a:buFont typeface="Arial" panose="020B0604020202020204" pitchFamily="34" charset="0"/>
              <a:buChar char="•"/>
            </a:pPr>
            <a:r>
              <a:rPr lang="en-GB" sz="2400" dirty="0"/>
              <a:t>You need </a:t>
            </a:r>
            <a:r>
              <a:rPr lang="en-GB" sz="2400" b="1" dirty="0"/>
              <a:t>two</a:t>
            </a:r>
            <a:r>
              <a:rPr lang="en-GB" sz="2400" dirty="0"/>
              <a:t> templates for the star lantern sides</a:t>
            </a:r>
          </a:p>
          <a:p>
            <a:pPr marL="457200" indent="-457200">
              <a:buFont typeface="Arial" panose="020B0604020202020204" pitchFamily="34" charset="0"/>
              <a:buChar char="•"/>
            </a:pP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Cut out the </a:t>
            </a:r>
            <a:r>
              <a:rPr lang="en-GB" sz="2400" b="1" dirty="0"/>
              <a:t>ten</a:t>
            </a:r>
            <a:r>
              <a:rPr lang="en-GB" sz="2400" dirty="0"/>
              <a:t> frame strips on the solid lines</a:t>
            </a:r>
          </a:p>
          <a:p>
            <a:pPr marL="457200" indent="-457200">
              <a:buFont typeface="Arial" panose="020B0604020202020204" pitchFamily="34" charset="0"/>
              <a:buChar char="•"/>
            </a:pPr>
            <a:endParaRPr lang="en-GB" dirty="0"/>
          </a:p>
        </p:txBody>
      </p:sp>
      <p:pic>
        <p:nvPicPr>
          <p:cNvPr id="10" name="Picture 9" descr="A picture containing text&#10;&#10;Description automatically generated">
            <a:extLst>
              <a:ext uri="{FF2B5EF4-FFF2-40B4-BE49-F238E27FC236}">
                <a16:creationId xmlns:a16="http://schemas.microsoft.com/office/drawing/2014/main" id="{3D0B2178-C0A5-4030-B517-28A845F555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261" t="7077" r="16036"/>
          <a:stretch/>
        </p:blipFill>
        <p:spPr>
          <a:xfrm rot="5400000">
            <a:off x="2600712" y="3116494"/>
            <a:ext cx="2512554" cy="2792627"/>
          </a:xfrm>
          <a:prstGeom prst="rect">
            <a:avLst/>
          </a:prstGeom>
        </p:spPr>
      </p:pic>
      <p:pic>
        <p:nvPicPr>
          <p:cNvPr id="11" name="Picture 10">
            <a:extLst>
              <a:ext uri="{FF2B5EF4-FFF2-40B4-BE49-F238E27FC236}">
                <a16:creationId xmlns:a16="http://schemas.microsoft.com/office/drawing/2014/main" id="{4604C1D7-98D1-40DD-9944-4EE869C3656A}"/>
              </a:ext>
            </a:extLst>
          </p:cNvPr>
          <p:cNvPicPr>
            <a:picLocks noChangeAspect="1"/>
          </p:cNvPicPr>
          <p:nvPr/>
        </p:nvPicPr>
        <p:blipFill>
          <a:blip r:embed="rId4"/>
          <a:stretch>
            <a:fillRect/>
          </a:stretch>
        </p:blipFill>
        <p:spPr>
          <a:xfrm>
            <a:off x="5574403" y="1511805"/>
            <a:ext cx="3200461" cy="4557310"/>
          </a:xfrm>
          <a:prstGeom prst="rect">
            <a:avLst/>
          </a:prstGeom>
        </p:spPr>
      </p:pic>
    </p:spTree>
    <p:extLst>
      <p:ext uri="{BB962C8B-B14F-4D97-AF65-F5344CB8AC3E}">
        <p14:creationId xmlns:p14="http://schemas.microsoft.com/office/powerpoint/2010/main" val="2828319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54B33CC5-430B-4E98-A0D1-28A3896B4D6E}"/>
              </a:ext>
            </a:extLst>
          </p:cNvPr>
          <p:cNvSpPr txBox="1">
            <a:spLocks/>
          </p:cNvSpPr>
          <p:nvPr/>
        </p:nvSpPr>
        <p:spPr>
          <a:xfrm>
            <a:off x="107504" y="1176074"/>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1b – Star Lantern Frame</a:t>
            </a:r>
          </a:p>
          <a:p>
            <a:pPr algn="l"/>
            <a:endParaRPr lang="en-GB" sz="2800" dirty="0"/>
          </a:p>
          <a:p>
            <a:pPr algn="l"/>
            <a:endParaRPr lang="en-GB" sz="3200" dirty="0"/>
          </a:p>
          <a:p>
            <a:endParaRPr lang="en-GB" dirty="0"/>
          </a:p>
        </p:txBody>
      </p:sp>
      <p:pic>
        <p:nvPicPr>
          <p:cNvPr id="9" name="Picture 8">
            <a:extLst>
              <a:ext uri="{FF2B5EF4-FFF2-40B4-BE49-F238E27FC236}">
                <a16:creationId xmlns:a16="http://schemas.microsoft.com/office/drawing/2014/main" id="{C2ECF966-DC94-4617-B691-44ADB2A340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547" t="4194" r="18714" b="8008"/>
          <a:stretch/>
        </p:blipFill>
        <p:spPr>
          <a:xfrm rot="5400000">
            <a:off x="6036501" y="1239205"/>
            <a:ext cx="2264261" cy="2538323"/>
          </a:xfrm>
          <a:prstGeom prst="rect">
            <a:avLst/>
          </a:prstGeom>
        </p:spPr>
      </p:pic>
      <p:pic>
        <p:nvPicPr>
          <p:cNvPr id="10" name="Picture 9" descr="Diagram, engineering drawing&#10;&#10;Description automatically generated">
            <a:extLst>
              <a:ext uri="{FF2B5EF4-FFF2-40B4-BE49-F238E27FC236}">
                <a16:creationId xmlns:a16="http://schemas.microsoft.com/office/drawing/2014/main" id="{16BA7FF4-9F44-4137-BAD4-98734B1850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6546" r="17718"/>
          <a:stretch/>
        </p:blipFill>
        <p:spPr>
          <a:xfrm rot="5400000">
            <a:off x="6216038" y="3540082"/>
            <a:ext cx="2074572" cy="2791618"/>
          </a:xfrm>
          <a:prstGeom prst="rect">
            <a:avLst/>
          </a:prstGeom>
        </p:spPr>
      </p:pic>
      <p:pic>
        <p:nvPicPr>
          <p:cNvPr id="11" name="Picture 10" descr="A picture containing background pattern&#10;&#10;Description automatically generated">
            <a:extLst>
              <a:ext uri="{FF2B5EF4-FFF2-40B4-BE49-F238E27FC236}">
                <a16:creationId xmlns:a16="http://schemas.microsoft.com/office/drawing/2014/main" id="{099CAD71-4CD5-4003-9350-76E95FB9550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0666" r="27447"/>
          <a:stretch/>
        </p:blipFill>
        <p:spPr>
          <a:xfrm rot="5400000">
            <a:off x="1948453" y="2982406"/>
            <a:ext cx="2445966" cy="3535576"/>
          </a:xfrm>
          <a:prstGeom prst="rect">
            <a:avLst/>
          </a:prstGeom>
        </p:spPr>
      </p:pic>
      <p:sp>
        <p:nvSpPr>
          <p:cNvPr id="12" name="TextBox 11">
            <a:extLst>
              <a:ext uri="{FF2B5EF4-FFF2-40B4-BE49-F238E27FC236}">
                <a16:creationId xmlns:a16="http://schemas.microsoft.com/office/drawing/2014/main" id="{6B595C3D-080F-48D6-9866-437A844AD1C3}"/>
              </a:ext>
            </a:extLst>
          </p:cNvPr>
          <p:cNvSpPr txBox="1"/>
          <p:nvPr/>
        </p:nvSpPr>
        <p:spPr>
          <a:xfrm>
            <a:off x="0" y="1786636"/>
            <a:ext cx="5577840" cy="2215991"/>
          </a:xfrm>
          <a:prstGeom prst="rect">
            <a:avLst/>
          </a:prstGeom>
          <a:noFill/>
        </p:spPr>
        <p:txBody>
          <a:bodyPr wrap="square" rtlCol="0">
            <a:spAutoFit/>
          </a:bodyPr>
          <a:lstStyle/>
          <a:p>
            <a:pPr marL="457200" indent="-457200">
              <a:buFont typeface="Arial" panose="020B0604020202020204" pitchFamily="34" charset="0"/>
              <a:buChar char="•"/>
            </a:pPr>
            <a:r>
              <a:rPr lang="en-GB" sz="2400" dirty="0"/>
              <a:t>Score each strip on the dotted line </a:t>
            </a:r>
          </a:p>
          <a:p>
            <a:pPr marL="457200" indent="-457200">
              <a:buFont typeface="Arial" panose="020B0604020202020204" pitchFamily="34" charset="0"/>
              <a:buChar char="•"/>
            </a:pPr>
            <a:r>
              <a:rPr lang="en-GB" sz="2400" dirty="0"/>
              <a:t>Fold in half and glue the two halves of each strip together. </a:t>
            </a:r>
          </a:p>
          <a:p>
            <a:pPr marL="457200" indent="-457200">
              <a:buFont typeface="Arial" panose="020B0604020202020204" pitchFamily="34" charset="0"/>
              <a:buChar char="•"/>
            </a:pPr>
            <a:r>
              <a:rPr lang="en-GB" sz="2400" dirty="0"/>
              <a:t>You should have </a:t>
            </a:r>
            <a:r>
              <a:rPr lang="en-GB" sz="2400" b="1" dirty="0"/>
              <a:t>ten</a:t>
            </a:r>
            <a:r>
              <a:rPr lang="en-GB" sz="2400" dirty="0"/>
              <a:t> double-thickness strips</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700351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B28801B9-75E9-4EFE-AB23-8AEFB9268418}"/>
              </a:ext>
            </a:extLst>
          </p:cNvPr>
          <p:cNvSpPr txBox="1">
            <a:spLocks/>
          </p:cNvSpPr>
          <p:nvPr/>
        </p:nvSpPr>
        <p:spPr>
          <a:xfrm>
            <a:off x="54164" y="1222691"/>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2a – Build the Frames</a:t>
            </a:r>
          </a:p>
          <a:p>
            <a:pPr algn="l"/>
            <a:endParaRPr lang="en-GB" sz="3600" dirty="0"/>
          </a:p>
          <a:p>
            <a:pPr algn="l"/>
            <a:endParaRPr lang="en-GB" sz="3600" dirty="0"/>
          </a:p>
          <a:p>
            <a:endParaRPr lang="en-GB" sz="3600" dirty="0"/>
          </a:p>
        </p:txBody>
      </p:sp>
      <p:sp>
        <p:nvSpPr>
          <p:cNvPr id="3" name="TextBox 2">
            <a:extLst>
              <a:ext uri="{FF2B5EF4-FFF2-40B4-BE49-F238E27FC236}">
                <a16:creationId xmlns:a16="http://schemas.microsoft.com/office/drawing/2014/main" id="{7CAD3912-940F-4A3D-B71B-079D6FBBB7BD}"/>
              </a:ext>
            </a:extLst>
          </p:cNvPr>
          <p:cNvSpPr txBox="1"/>
          <p:nvPr/>
        </p:nvSpPr>
        <p:spPr>
          <a:xfrm>
            <a:off x="107504" y="1844824"/>
            <a:ext cx="9682514"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a:t>Use the frame building template</a:t>
            </a:r>
          </a:p>
          <a:p>
            <a:pPr marL="457200" indent="-457200">
              <a:buFont typeface="Arial" panose="020B0604020202020204" pitchFamily="34" charset="0"/>
              <a:buChar char="•"/>
            </a:pPr>
            <a:r>
              <a:rPr lang="en-GB" sz="2400" dirty="0"/>
              <a:t>Place the strips onto the template following the guide </a:t>
            </a:r>
          </a:p>
        </p:txBody>
      </p:sp>
      <p:pic>
        <p:nvPicPr>
          <p:cNvPr id="4" name="Picture 3">
            <a:extLst>
              <a:ext uri="{FF2B5EF4-FFF2-40B4-BE49-F238E27FC236}">
                <a16:creationId xmlns:a16="http://schemas.microsoft.com/office/drawing/2014/main" id="{2CD30E35-102A-4533-A3E2-6578CC80FC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372" t="23414" r="20721" b="10601"/>
          <a:stretch/>
        </p:blipFill>
        <p:spPr>
          <a:xfrm rot="5400000">
            <a:off x="416860" y="3368767"/>
            <a:ext cx="2580500" cy="1908737"/>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4E0E4A7-6E91-40A3-8927-46BE81B4D6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7778" t="19090" r="13504" b="18449"/>
          <a:stretch/>
        </p:blipFill>
        <p:spPr>
          <a:xfrm rot="5400000">
            <a:off x="2942577" y="3443546"/>
            <a:ext cx="2580500" cy="1759180"/>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D0C925FF-876C-40A7-9A91-F8D086DE3BD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3904" t="8198" r="16637" b="12362"/>
          <a:stretch/>
        </p:blipFill>
        <p:spPr>
          <a:xfrm rot="5400000">
            <a:off x="5806782" y="3030279"/>
            <a:ext cx="2580501" cy="2585715"/>
          </a:xfrm>
          <a:prstGeom prst="rect">
            <a:avLst/>
          </a:prstGeom>
        </p:spPr>
      </p:pic>
    </p:spTree>
    <p:extLst>
      <p:ext uri="{BB962C8B-B14F-4D97-AF65-F5344CB8AC3E}">
        <p14:creationId xmlns:p14="http://schemas.microsoft.com/office/powerpoint/2010/main" val="4054729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9CAFF59-7C89-4714-B2EA-F4D8E2F5CA98}"/>
              </a:ext>
            </a:extLst>
          </p:cNvPr>
          <p:cNvSpPr txBox="1"/>
          <p:nvPr/>
        </p:nvSpPr>
        <p:spPr>
          <a:xfrm>
            <a:off x="113802" y="1757200"/>
            <a:ext cx="9682514"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a:t>When complete, glue each strip together at the red      s    </a:t>
            </a:r>
          </a:p>
          <a:p>
            <a:pPr marL="457200" indent="-457200">
              <a:buFont typeface="Arial" panose="020B0604020202020204" pitchFamily="34" charset="0"/>
              <a:buChar char="•"/>
            </a:pPr>
            <a:r>
              <a:rPr lang="en-GB" sz="2400" dirty="0"/>
              <a:t>Repeat steps 1-2 to make the second frame</a:t>
            </a:r>
          </a:p>
        </p:txBody>
      </p:sp>
      <p:pic>
        <p:nvPicPr>
          <p:cNvPr id="2" name="Picture 1" descr="A picture containing text&#10;&#10;Description automatically generated">
            <a:extLst>
              <a:ext uri="{FF2B5EF4-FFF2-40B4-BE49-F238E27FC236}">
                <a16:creationId xmlns:a16="http://schemas.microsoft.com/office/drawing/2014/main" id="{6D4B0497-C83C-4FEC-B828-C3636AD3B3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453" t="8839" r="26727" b="8151"/>
          <a:stretch/>
        </p:blipFill>
        <p:spPr>
          <a:xfrm rot="5400000">
            <a:off x="641927" y="3123726"/>
            <a:ext cx="2580503" cy="2685639"/>
          </a:xfrm>
          <a:prstGeom prst="rect">
            <a:avLst/>
          </a:prstGeom>
        </p:spPr>
      </p:pic>
      <p:grpSp>
        <p:nvGrpSpPr>
          <p:cNvPr id="3" name="Group 2">
            <a:extLst>
              <a:ext uri="{FF2B5EF4-FFF2-40B4-BE49-F238E27FC236}">
                <a16:creationId xmlns:a16="http://schemas.microsoft.com/office/drawing/2014/main" id="{EC018C56-A254-47A1-841C-00BBD74088B2}"/>
              </a:ext>
            </a:extLst>
          </p:cNvPr>
          <p:cNvGrpSpPr/>
          <p:nvPr/>
        </p:nvGrpSpPr>
        <p:grpSpPr>
          <a:xfrm>
            <a:off x="4754811" y="2518825"/>
            <a:ext cx="3511858" cy="3382353"/>
            <a:chOff x="4374292" y="2308233"/>
            <a:chExt cx="3764692" cy="3634378"/>
          </a:xfrm>
        </p:grpSpPr>
        <p:pic>
          <p:nvPicPr>
            <p:cNvPr id="4" name="Picture 3" descr="A picture containing text&#10;&#10;Description automatically generated">
              <a:extLst>
                <a:ext uri="{FF2B5EF4-FFF2-40B4-BE49-F238E27FC236}">
                  <a16:creationId xmlns:a16="http://schemas.microsoft.com/office/drawing/2014/main" id="{B4253E43-7ECE-42A8-81C5-F004D201350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496" t="5956" r="24204" b="10760"/>
            <a:stretch/>
          </p:blipFill>
          <p:spPr>
            <a:xfrm rot="5400000">
              <a:off x="4439449" y="2243076"/>
              <a:ext cx="3634378" cy="3764692"/>
            </a:xfrm>
            <a:prstGeom prst="rect">
              <a:avLst/>
            </a:prstGeom>
          </p:spPr>
        </p:pic>
        <p:sp>
          <p:nvSpPr>
            <p:cNvPr id="5" name="Multiplication Sign 4">
              <a:extLst>
                <a:ext uri="{FF2B5EF4-FFF2-40B4-BE49-F238E27FC236}">
                  <a16:creationId xmlns:a16="http://schemas.microsoft.com/office/drawing/2014/main" id="{F16A8AE5-5D95-4EFE-A940-E5881097D314}"/>
                </a:ext>
              </a:extLst>
            </p:cNvPr>
            <p:cNvSpPr/>
            <p:nvPr/>
          </p:nvSpPr>
          <p:spPr>
            <a:xfrm>
              <a:off x="4386648" y="3579340"/>
              <a:ext cx="370703" cy="32127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ultiplication Sign 5">
              <a:extLst>
                <a:ext uri="{FF2B5EF4-FFF2-40B4-BE49-F238E27FC236}">
                  <a16:creationId xmlns:a16="http://schemas.microsoft.com/office/drawing/2014/main" id="{58C37032-41F7-40B5-BB11-14F102101BDA}"/>
                </a:ext>
              </a:extLst>
            </p:cNvPr>
            <p:cNvSpPr/>
            <p:nvPr/>
          </p:nvSpPr>
          <p:spPr>
            <a:xfrm>
              <a:off x="5665700" y="3571102"/>
              <a:ext cx="370703" cy="32127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Multiplication Sign 6">
              <a:extLst>
                <a:ext uri="{FF2B5EF4-FFF2-40B4-BE49-F238E27FC236}">
                  <a16:creationId xmlns:a16="http://schemas.microsoft.com/office/drawing/2014/main" id="{DAD53640-78B1-495D-8676-7920C4258BE0}"/>
                </a:ext>
              </a:extLst>
            </p:cNvPr>
            <p:cNvSpPr/>
            <p:nvPr/>
          </p:nvSpPr>
          <p:spPr>
            <a:xfrm>
              <a:off x="5099221" y="5499755"/>
              <a:ext cx="370703" cy="32127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ultiplication Sign 7">
              <a:extLst>
                <a:ext uri="{FF2B5EF4-FFF2-40B4-BE49-F238E27FC236}">
                  <a16:creationId xmlns:a16="http://schemas.microsoft.com/office/drawing/2014/main" id="{7513E8AF-17F0-4F9D-85E6-AADB9C9159F7}"/>
                </a:ext>
              </a:extLst>
            </p:cNvPr>
            <p:cNvSpPr/>
            <p:nvPr/>
          </p:nvSpPr>
          <p:spPr>
            <a:xfrm>
              <a:off x="5465805" y="4305908"/>
              <a:ext cx="370703" cy="32127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Multiplication Sign 8">
              <a:extLst>
                <a:ext uri="{FF2B5EF4-FFF2-40B4-BE49-F238E27FC236}">
                  <a16:creationId xmlns:a16="http://schemas.microsoft.com/office/drawing/2014/main" id="{3C26B22C-2E43-4C1A-9FF5-678594939B5A}"/>
                </a:ext>
              </a:extLst>
            </p:cNvPr>
            <p:cNvSpPr/>
            <p:nvPr/>
          </p:nvSpPr>
          <p:spPr>
            <a:xfrm>
              <a:off x="5988908" y="2509736"/>
              <a:ext cx="370703" cy="32127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Multiplication Sign 9">
              <a:extLst>
                <a:ext uri="{FF2B5EF4-FFF2-40B4-BE49-F238E27FC236}">
                  <a16:creationId xmlns:a16="http://schemas.microsoft.com/office/drawing/2014/main" id="{1E7F6F9D-A71D-4ABF-A855-E2F52944A01D}"/>
                </a:ext>
              </a:extLst>
            </p:cNvPr>
            <p:cNvSpPr/>
            <p:nvPr/>
          </p:nvSpPr>
          <p:spPr>
            <a:xfrm>
              <a:off x="6412751" y="3534031"/>
              <a:ext cx="370703" cy="32127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Multiplication Sign 10">
              <a:extLst>
                <a:ext uri="{FF2B5EF4-FFF2-40B4-BE49-F238E27FC236}">
                  <a16:creationId xmlns:a16="http://schemas.microsoft.com/office/drawing/2014/main" id="{D0CB8815-9E6C-461E-BCCC-09A2BD399A3C}"/>
                </a:ext>
              </a:extLst>
            </p:cNvPr>
            <p:cNvSpPr/>
            <p:nvPr/>
          </p:nvSpPr>
          <p:spPr>
            <a:xfrm>
              <a:off x="6071286" y="4738321"/>
              <a:ext cx="370703" cy="32127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ultiplication Sign 11">
              <a:extLst>
                <a:ext uri="{FF2B5EF4-FFF2-40B4-BE49-F238E27FC236}">
                  <a16:creationId xmlns:a16="http://schemas.microsoft.com/office/drawing/2014/main" id="{047F63B6-E279-41D3-BBAC-4922C9CD2E88}"/>
                </a:ext>
              </a:extLst>
            </p:cNvPr>
            <p:cNvSpPr/>
            <p:nvPr/>
          </p:nvSpPr>
          <p:spPr>
            <a:xfrm>
              <a:off x="6643410" y="4272956"/>
              <a:ext cx="370703" cy="32127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Multiplication Sign 12">
              <a:extLst>
                <a:ext uri="{FF2B5EF4-FFF2-40B4-BE49-F238E27FC236}">
                  <a16:creationId xmlns:a16="http://schemas.microsoft.com/office/drawing/2014/main" id="{3DCABAC5-D7FE-4D7B-90BA-8B455390AFFB}"/>
                </a:ext>
              </a:extLst>
            </p:cNvPr>
            <p:cNvSpPr/>
            <p:nvPr/>
          </p:nvSpPr>
          <p:spPr>
            <a:xfrm>
              <a:off x="7619592" y="3429000"/>
              <a:ext cx="370703" cy="32127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Multiplication Sign 13">
              <a:extLst>
                <a:ext uri="{FF2B5EF4-FFF2-40B4-BE49-F238E27FC236}">
                  <a16:creationId xmlns:a16="http://schemas.microsoft.com/office/drawing/2014/main" id="{6395DC3C-D486-4DCA-AD8C-35D9CDA26440}"/>
                </a:ext>
              </a:extLst>
            </p:cNvPr>
            <p:cNvSpPr/>
            <p:nvPr/>
          </p:nvSpPr>
          <p:spPr>
            <a:xfrm>
              <a:off x="7084540" y="5420497"/>
              <a:ext cx="370703" cy="32127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Multiplication Sign 14">
            <a:extLst>
              <a:ext uri="{FF2B5EF4-FFF2-40B4-BE49-F238E27FC236}">
                <a16:creationId xmlns:a16="http://schemas.microsoft.com/office/drawing/2014/main" id="{1AF71826-F8FB-4602-8EAF-E9F43BE34620}"/>
              </a:ext>
            </a:extLst>
          </p:cNvPr>
          <p:cNvSpPr/>
          <p:nvPr/>
        </p:nvSpPr>
        <p:spPr>
          <a:xfrm>
            <a:off x="7089403" y="1842567"/>
            <a:ext cx="370703" cy="32127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4">
            <a:extLst>
              <a:ext uri="{FF2B5EF4-FFF2-40B4-BE49-F238E27FC236}">
                <a16:creationId xmlns:a16="http://schemas.microsoft.com/office/drawing/2014/main" id="{65640C66-C076-4FDC-96E4-50C43E49AF7F}"/>
              </a:ext>
            </a:extLst>
          </p:cNvPr>
          <p:cNvSpPr txBox="1">
            <a:spLocks/>
          </p:cNvSpPr>
          <p:nvPr/>
        </p:nvSpPr>
        <p:spPr>
          <a:xfrm>
            <a:off x="113802" y="1210961"/>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2b – Build the Frames</a:t>
            </a:r>
          </a:p>
          <a:p>
            <a:pPr algn="l"/>
            <a:endParaRPr lang="en-GB" sz="3600" dirty="0"/>
          </a:p>
          <a:p>
            <a:pPr algn="l"/>
            <a:endParaRPr lang="en-GB" sz="3600" dirty="0"/>
          </a:p>
          <a:p>
            <a:endParaRPr lang="en-GB" sz="3600" dirty="0"/>
          </a:p>
        </p:txBody>
      </p:sp>
    </p:spTree>
    <p:extLst>
      <p:ext uri="{BB962C8B-B14F-4D97-AF65-F5344CB8AC3E}">
        <p14:creationId xmlns:p14="http://schemas.microsoft.com/office/powerpoint/2010/main" val="360173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4E6BC96F-FDC5-48D1-A83D-B081A97E1E26}"/>
              </a:ext>
            </a:extLst>
          </p:cNvPr>
          <p:cNvSpPr txBox="1">
            <a:spLocks/>
          </p:cNvSpPr>
          <p:nvPr/>
        </p:nvSpPr>
        <p:spPr>
          <a:xfrm>
            <a:off x="46903" y="1276338"/>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3a – Inner Supports</a:t>
            </a:r>
            <a:endParaRPr lang="en-GB" sz="3600" dirty="0"/>
          </a:p>
          <a:p>
            <a:pPr algn="l"/>
            <a:endParaRPr lang="en-GB" sz="3600" dirty="0"/>
          </a:p>
          <a:p>
            <a:endParaRPr lang="en-GB" sz="3600" dirty="0"/>
          </a:p>
        </p:txBody>
      </p:sp>
      <p:sp>
        <p:nvSpPr>
          <p:cNvPr id="3" name="TextBox 2">
            <a:extLst>
              <a:ext uri="{FF2B5EF4-FFF2-40B4-BE49-F238E27FC236}">
                <a16:creationId xmlns:a16="http://schemas.microsoft.com/office/drawing/2014/main" id="{20F78352-6A5D-43D8-A238-16AC4FB758CF}"/>
              </a:ext>
            </a:extLst>
          </p:cNvPr>
          <p:cNvSpPr txBox="1"/>
          <p:nvPr/>
        </p:nvSpPr>
        <p:spPr>
          <a:xfrm>
            <a:off x="179512" y="1988840"/>
            <a:ext cx="4855140"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Carefully cut the solid line for the </a:t>
            </a:r>
            <a:r>
              <a:rPr lang="en-GB" sz="2400" b="1" dirty="0"/>
              <a:t>five</a:t>
            </a:r>
            <a:r>
              <a:rPr lang="en-GB" sz="2400" dirty="0"/>
              <a:t> supports</a:t>
            </a:r>
          </a:p>
        </p:txBody>
      </p:sp>
      <p:pic>
        <p:nvPicPr>
          <p:cNvPr id="4" name="Picture 3" descr="A picture containing arrow&#10;&#10;Description automatically generated">
            <a:extLst>
              <a:ext uri="{FF2B5EF4-FFF2-40B4-BE49-F238E27FC236}">
                <a16:creationId xmlns:a16="http://schemas.microsoft.com/office/drawing/2014/main" id="{B2E0C3E7-0C94-4614-9FE4-B432B498EF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425" t="3874" r="18222"/>
          <a:stretch/>
        </p:blipFill>
        <p:spPr>
          <a:xfrm rot="5400000">
            <a:off x="1453596" y="3076258"/>
            <a:ext cx="2737336" cy="3216577"/>
          </a:xfrm>
          <a:prstGeom prst="rect">
            <a:avLst/>
          </a:prstGeom>
        </p:spPr>
      </p:pic>
      <p:pic>
        <p:nvPicPr>
          <p:cNvPr id="5" name="Picture 4">
            <a:extLst>
              <a:ext uri="{FF2B5EF4-FFF2-40B4-BE49-F238E27FC236}">
                <a16:creationId xmlns:a16="http://schemas.microsoft.com/office/drawing/2014/main" id="{15544980-FAAE-4917-A26B-F1F9A5FF33FB}"/>
              </a:ext>
            </a:extLst>
          </p:cNvPr>
          <p:cNvPicPr>
            <a:picLocks noChangeAspect="1"/>
          </p:cNvPicPr>
          <p:nvPr/>
        </p:nvPicPr>
        <p:blipFill>
          <a:blip r:embed="rId4"/>
          <a:stretch>
            <a:fillRect/>
          </a:stretch>
        </p:blipFill>
        <p:spPr>
          <a:xfrm>
            <a:off x="5292080" y="1276338"/>
            <a:ext cx="3379011" cy="4873574"/>
          </a:xfrm>
          <a:prstGeom prst="rect">
            <a:avLst/>
          </a:prstGeom>
        </p:spPr>
      </p:pic>
    </p:spTree>
    <p:extLst>
      <p:ext uri="{BB962C8B-B14F-4D97-AF65-F5344CB8AC3E}">
        <p14:creationId xmlns:p14="http://schemas.microsoft.com/office/powerpoint/2010/main" val="3198902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5E9DA1FE-B03F-4E7C-8B5A-27820BAEBC4E}"/>
              </a:ext>
            </a:extLst>
          </p:cNvPr>
          <p:cNvSpPr txBox="1">
            <a:spLocks/>
          </p:cNvSpPr>
          <p:nvPr/>
        </p:nvSpPr>
        <p:spPr>
          <a:xfrm>
            <a:off x="121044" y="1262343"/>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3b – Inner Supports</a:t>
            </a:r>
            <a:endParaRPr lang="en-GB" sz="3600" dirty="0"/>
          </a:p>
          <a:p>
            <a:pPr algn="l"/>
            <a:endParaRPr lang="en-GB" sz="3600" dirty="0"/>
          </a:p>
          <a:p>
            <a:endParaRPr lang="en-GB" sz="3600" dirty="0"/>
          </a:p>
        </p:txBody>
      </p:sp>
      <p:sp>
        <p:nvSpPr>
          <p:cNvPr id="3" name="TextBox 2">
            <a:extLst>
              <a:ext uri="{FF2B5EF4-FFF2-40B4-BE49-F238E27FC236}">
                <a16:creationId xmlns:a16="http://schemas.microsoft.com/office/drawing/2014/main" id="{57A21F23-8A48-4FE0-9540-360B24A0A44A}"/>
              </a:ext>
            </a:extLst>
          </p:cNvPr>
          <p:cNvSpPr txBox="1"/>
          <p:nvPr/>
        </p:nvSpPr>
        <p:spPr>
          <a:xfrm>
            <a:off x="162279" y="1919529"/>
            <a:ext cx="8726082" cy="1569660"/>
          </a:xfrm>
          <a:prstGeom prst="rect">
            <a:avLst/>
          </a:prstGeom>
          <a:noFill/>
        </p:spPr>
        <p:txBody>
          <a:bodyPr wrap="square" rtlCol="0">
            <a:spAutoFit/>
          </a:bodyPr>
          <a:lstStyle/>
          <a:p>
            <a:pPr marL="457200" indent="-457200">
              <a:buFont typeface="Arial" panose="020B0604020202020204" pitchFamily="34" charset="0"/>
              <a:buChar char="•"/>
            </a:pPr>
            <a:r>
              <a:rPr lang="en-GB" sz="2400" dirty="0"/>
              <a:t>Roll each strip tightly around a pencil and glue at the end, to make rolled up pieces as shown in the picture below.</a:t>
            </a:r>
          </a:p>
          <a:p>
            <a:endParaRPr lang="en-GB" sz="2400" dirty="0"/>
          </a:p>
          <a:p>
            <a:pPr marL="457200" indent="-457200">
              <a:buFont typeface="Arial" panose="020B0604020202020204" pitchFamily="34" charset="0"/>
              <a:buChar char="•"/>
            </a:pPr>
            <a:endParaRPr lang="en-GB" sz="2400" dirty="0"/>
          </a:p>
        </p:txBody>
      </p:sp>
      <p:pic>
        <p:nvPicPr>
          <p:cNvPr id="4" name="Picture 3" descr="Text, whiteboard&#10;&#10;Description automatically generated">
            <a:extLst>
              <a:ext uri="{FF2B5EF4-FFF2-40B4-BE49-F238E27FC236}">
                <a16:creationId xmlns:a16="http://schemas.microsoft.com/office/drawing/2014/main" id="{03A73FE2-F83D-4052-A79E-8DE2C37715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607" r="13504" b="8198"/>
          <a:stretch/>
        </p:blipFill>
        <p:spPr>
          <a:xfrm rot="5400000">
            <a:off x="6092" y="3194337"/>
            <a:ext cx="3153300" cy="2356750"/>
          </a:xfrm>
          <a:prstGeom prst="rect">
            <a:avLst/>
          </a:prstGeom>
        </p:spPr>
      </p:pic>
      <p:pic>
        <p:nvPicPr>
          <p:cNvPr id="5" name="Picture 4" descr="A picture containing indoor&#10;&#10;Description automatically generated">
            <a:extLst>
              <a:ext uri="{FF2B5EF4-FFF2-40B4-BE49-F238E27FC236}">
                <a16:creationId xmlns:a16="http://schemas.microsoft.com/office/drawing/2014/main" id="{83254291-EE02-4543-9257-DECAAEF690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2943" t="6115" r="17503" b="20298"/>
          <a:stretch/>
        </p:blipFill>
        <p:spPr>
          <a:xfrm rot="5400000">
            <a:off x="2880510" y="2911601"/>
            <a:ext cx="3153301" cy="2922224"/>
          </a:xfrm>
          <a:prstGeom prst="rect">
            <a:avLst/>
          </a:prstGeom>
        </p:spPr>
      </p:pic>
      <p:pic>
        <p:nvPicPr>
          <p:cNvPr id="6" name="Picture 5">
            <a:extLst>
              <a:ext uri="{FF2B5EF4-FFF2-40B4-BE49-F238E27FC236}">
                <a16:creationId xmlns:a16="http://schemas.microsoft.com/office/drawing/2014/main" id="{16C48B14-0A61-403D-A74F-2F59B277E1E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6036" t="17504" r="15405" b="13504"/>
          <a:stretch/>
        </p:blipFill>
        <p:spPr>
          <a:xfrm rot="10800000">
            <a:off x="6022573" y="2796062"/>
            <a:ext cx="2959148" cy="3153303"/>
          </a:xfrm>
          <a:prstGeom prst="rect">
            <a:avLst/>
          </a:prstGeom>
        </p:spPr>
      </p:pic>
    </p:spTree>
    <p:extLst>
      <p:ext uri="{BB962C8B-B14F-4D97-AF65-F5344CB8AC3E}">
        <p14:creationId xmlns:p14="http://schemas.microsoft.com/office/powerpoint/2010/main" val="9629584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TotalTime>
  <Words>599</Words>
  <Application>Microsoft Office PowerPoint</Application>
  <PresentationFormat>On-screen Show (4:3)</PresentationFormat>
  <Paragraphs>88</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Segoe UI Emoji</vt:lpstr>
      <vt:lpstr>Symbol</vt:lpstr>
      <vt:lpstr>Times New Roman</vt:lpstr>
      <vt:lpstr>Office Theme</vt:lpstr>
      <vt:lpstr>Starry Lights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Peer Review</vt:lpstr>
      <vt:lpstr>Extension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a Christmas star lantern presentation</dc:title>
  <dc:subject>Make a wonderful Christmas star lantern in this fun and festive graphics project</dc:subject>
  <dc:creator>Microsoft Office User</dc:creator>
  <cp:keywords>christmas star lantern, star lantern, make a star lantern, christmas activity for kids, design and technology, engineering, engineering for kids, nets engineering, activity sheet</cp:keywords>
  <cp:lastModifiedBy>Paul Anderson</cp:lastModifiedBy>
  <cp:revision>16</cp:revision>
  <dcterms:created xsi:type="dcterms:W3CDTF">2017-06-28T15:11:57Z</dcterms:created>
  <dcterms:modified xsi:type="dcterms:W3CDTF">2023-11-27T23:47:07Z</dcterms:modified>
</cp:coreProperties>
</file>