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5" r:id="rId3"/>
    <p:sldId id="264" r:id="rId4"/>
    <p:sldId id="263" r:id="rId5"/>
    <p:sldId id="262" r:id="rId6"/>
    <p:sldId id="261" r:id="rId7"/>
    <p:sldId id="260" r:id="rId8"/>
    <p:sldId id="259" r:id="rId9"/>
    <p:sldId id="258" r:id="rId10"/>
    <p:sldId id="25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65"/>
    <p:restoredTop sz="94674"/>
  </p:normalViewPr>
  <p:slideViewPr>
    <p:cSldViewPr snapToGrid="0" snapToObjects="1">
      <p:cViewPr varScale="1">
        <p:scale>
          <a:sx n="111" d="100"/>
          <a:sy n="111" d="100"/>
        </p:scale>
        <p:origin x="126" y="5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paula\Desktop\Lift%20information\lift%20coefficien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Sheet1!$C$5</c:f>
              <c:strCache>
                <c:ptCount val="1"/>
                <c:pt idx="0">
                  <c:v>CL</c:v>
                </c:pt>
              </c:strCache>
            </c:strRef>
          </c:tx>
          <c:spPr>
            <a:ln w="19050" cap="rnd">
              <a:solidFill>
                <a:schemeClr val="accent1"/>
              </a:solidFill>
              <a:round/>
            </a:ln>
            <a:effectLst/>
          </c:spPr>
          <c:marker>
            <c:symbol val="none"/>
          </c:marker>
          <c:xVal>
            <c:numRef>
              <c:f>Sheet1!$B$6:$B$18</c:f>
              <c:numCache>
                <c:formatCode>General</c:formatCode>
                <c:ptCount val="13"/>
                <c:pt idx="0">
                  <c:v>0</c:v>
                </c:pt>
                <c:pt idx="1">
                  <c:v>-4</c:v>
                </c:pt>
                <c:pt idx="2">
                  <c:v>-2</c:v>
                </c:pt>
                <c:pt idx="3">
                  <c:v>0</c:v>
                </c:pt>
                <c:pt idx="4">
                  <c:v>2</c:v>
                </c:pt>
                <c:pt idx="5">
                  <c:v>4</c:v>
                </c:pt>
                <c:pt idx="6">
                  <c:v>6</c:v>
                </c:pt>
                <c:pt idx="7">
                  <c:v>8</c:v>
                </c:pt>
                <c:pt idx="8">
                  <c:v>10</c:v>
                </c:pt>
                <c:pt idx="9">
                  <c:v>12</c:v>
                </c:pt>
                <c:pt idx="10">
                  <c:v>13</c:v>
                </c:pt>
                <c:pt idx="11">
                  <c:v>14</c:v>
                </c:pt>
                <c:pt idx="12">
                  <c:v>15</c:v>
                </c:pt>
              </c:numCache>
            </c:numRef>
          </c:xVal>
          <c:yVal>
            <c:numRef>
              <c:f>Sheet1!$C$6:$C$18</c:f>
              <c:numCache>
                <c:formatCode>General</c:formatCode>
                <c:ptCount val="13"/>
                <c:pt idx="0">
                  <c:v>0.3</c:v>
                </c:pt>
                <c:pt idx="1">
                  <c:v>0</c:v>
                </c:pt>
                <c:pt idx="2">
                  <c:v>0.15</c:v>
                </c:pt>
                <c:pt idx="3">
                  <c:v>0.3</c:v>
                </c:pt>
                <c:pt idx="4">
                  <c:v>0.45</c:v>
                </c:pt>
                <c:pt idx="5">
                  <c:v>0.6</c:v>
                </c:pt>
                <c:pt idx="6">
                  <c:v>0.75</c:v>
                </c:pt>
                <c:pt idx="7">
                  <c:v>0.88</c:v>
                </c:pt>
                <c:pt idx="8">
                  <c:v>0.99</c:v>
                </c:pt>
                <c:pt idx="9">
                  <c:v>1.07</c:v>
                </c:pt>
                <c:pt idx="10">
                  <c:v>1.08</c:v>
                </c:pt>
                <c:pt idx="11">
                  <c:v>1.07</c:v>
                </c:pt>
                <c:pt idx="12">
                  <c:v>1.01</c:v>
                </c:pt>
              </c:numCache>
            </c:numRef>
          </c:yVal>
          <c:smooth val="0"/>
          <c:extLst>
            <c:ext xmlns:c16="http://schemas.microsoft.com/office/drawing/2014/chart" uri="{C3380CC4-5D6E-409C-BE32-E72D297353CC}">
              <c16:uniqueId val="{00000000-5376-4FDF-AE73-20B84B321175}"/>
            </c:ext>
          </c:extLst>
        </c:ser>
        <c:dLbls>
          <c:showLegendKey val="0"/>
          <c:showVal val="0"/>
          <c:showCatName val="0"/>
          <c:showSerName val="0"/>
          <c:showPercent val="0"/>
          <c:showBubbleSize val="0"/>
        </c:dLbls>
        <c:axId val="452699472"/>
        <c:axId val="452698488"/>
      </c:scatterChart>
      <c:valAx>
        <c:axId val="452699472"/>
        <c:scaling>
          <c:orientation val="minMax"/>
          <c:max val="16"/>
          <c:min val="-4"/>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52698488"/>
        <c:crosses val="autoZero"/>
        <c:crossBetween val="midCat"/>
        <c:majorUnit val="2"/>
        <c:minorUnit val="0.5"/>
      </c:valAx>
      <c:valAx>
        <c:axId val="4526984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52699472"/>
        <c:crosses val="autoZero"/>
        <c:crossBetween val="midCat"/>
        <c:majorUnit val="0.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9/25/2024</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9/25/2024</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9/25/2024</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9/25/2024</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9/25/2024</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9/25/2024</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9/25/2024</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9/25/2024</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9/25/2024</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9/25/2024</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9/25/2024</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C8762-BDF1-E7E8-4A3F-2F0BA098F941}"/>
              </a:ext>
            </a:extLst>
          </p:cNvPr>
          <p:cNvSpPr>
            <a:spLocks noGrp="1"/>
          </p:cNvSpPr>
          <p:nvPr>
            <p:ph type="ctrTitle"/>
          </p:nvPr>
        </p:nvSpPr>
        <p:spPr>
          <a:xfrm>
            <a:off x="580103" y="1235935"/>
            <a:ext cx="7973962" cy="1581911"/>
          </a:xfrm>
        </p:spPr>
        <p:txBody>
          <a:bodyPr>
            <a:normAutofit fontScale="90000"/>
          </a:bodyPr>
          <a:lstStyle/>
          <a:p>
            <a:r>
              <a:rPr lang="en-GB" b="1" dirty="0"/>
              <a:t>Flying by Numbers with the lift equation </a:t>
            </a:r>
          </a:p>
        </p:txBody>
      </p:sp>
      <p:pic>
        <p:nvPicPr>
          <p:cNvPr id="3" name="Picture 2" descr="Airplane, Flying, Plane, Aircraft, Air, Flight">
            <a:extLst>
              <a:ext uri="{FF2B5EF4-FFF2-40B4-BE49-F238E27FC236}">
                <a16:creationId xmlns:a16="http://schemas.microsoft.com/office/drawing/2014/main" id="{F8303FAB-67D3-74C6-EC93-934E8F6597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6398" y="2817846"/>
            <a:ext cx="4331203" cy="2165602"/>
          </a:xfrm>
          <a:prstGeom prst="rect">
            <a:avLst/>
          </a:prstGeom>
          <a:noFill/>
          <a:extLst>
            <a:ext uri="{909E8E84-426E-40DD-AFC4-6F175D3DCCD1}">
              <a14:hiddenFill xmlns:a14="http://schemas.microsoft.com/office/drawing/2010/main">
                <a:solidFill>
                  <a:srgbClr val="FFFFFF"/>
                </a:solidFill>
              </a14:hiddenFill>
            </a:ext>
          </a:extLst>
        </p:spPr>
      </p:pic>
      <p:sp>
        <p:nvSpPr>
          <p:cNvPr id="4" name="Subtitle 2">
            <a:extLst>
              <a:ext uri="{FF2B5EF4-FFF2-40B4-BE49-F238E27FC236}">
                <a16:creationId xmlns:a16="http://schemas.microsoft.com/office/drawing/2014/main" id="{7FED0667-861E-E35B-8CE0-8ADE571E9179}"/>
              </a:ext>
            </a:extLst>
          </p:cNvPr>
          <p:cNvSpPr>
            <a:spLocks noGrp="1"/>
          </p:cNvSpPr>
          <p:nvPr>
            <p:ph type="subTitle" idx="1"/>
          </p:nvPr>
        </p:nvSpPr>
        <p:spPr>
          <a:xfrm>
            <a:off x="1138084" y="4983448"/>
            <a:ext cx="6858000" cy="1217645"/>
          </a:xfrm>
        </p:spPr>
        <p:txBody>
          <a:bodyPr/>
          <a:lstStyle/>
          <a:p>
            <a:r>
              <a:rPr lang="en-GB" dirty="0"/>
              <a:t>Using and rearranging the lift calculation</a:t>
            </a:r>
          </a:p>
        </p:txBody>
      </p:sp>
    </p:spTree>
    <p:extLst>
      <p:ext uri="{BB962C8B-B14F-4D97-AF65-F5344CB8AC3E}">
        <p14:creationId xmlns:p14="http://schemas.microsoft.com/office/powerpoint/2010/main" val="1123473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E0B54-6B77-A052-C23A-C59A0527A360}"/>
              </a:ext>
            </a:extLst>
          </p:cNvPr>
          <p:cNvSpPr txBox="1">
            <a:spLocks/>
          </p:cNvSpPr>
          <p:nvPr/>
        </p:nvSpPr>
        <p:spPr>
          <a:xfrm>
            <a:off x="543306" y="1370633"/>
            <a:ext cx="7886700" cy="762968"/>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b="1"/>
              <a:t>Now do this: </a:t>
            </a:r>
            <a:endParaRPr lang="en-GB" b="1" dirty="0"/>
          </a:p>
        </p:txBody>
      </p:sp>
      <p:sp>
        <p:nvSpPr>
          <p:cNvPr id="3" name="Content Placeholder 2">
            <a:extLst>
              <a:ext uri="{FF2B5EF4-FFF2-40B4-BE49-F238E27FC236}">
                <a16:creationId xmlns:a16="http://schemas.microsoft.com/office/drawing/2014/main" id="{D4730B71-D56D-F5FC-CE2D-48AFC6BF991E}"/>
              </a:ext>
            </a:extLst>
          </p:cNvPr>
          <p:cNvSpPr txBox="1">
            <a:spLocks/>
          </p:cNvSpPr>
          <p:nvPr/>
        </p:nvSpPr>
        <p:spPr>
          <a:xfrm>
            <a:off x="543306" y="2266547"/>
            <a:ext cx="7886700" cy="367893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spcBef>
                <a:spcPts val="300"/>
              </a:spcBef>
              <a:buFont typeface="Arial" panose="020B0604020202020204" pitchFamily="34" charset="0"/>
              <a:buChar char="•"/>
            </a:pPr>
            <a:r>
              <a:rPr lang="en-GB" dirty="0"/>
              <a:t>Using the data provided, answer the questions on the worksheet</a:t>
            </a:r>
          </a:p>
          <a:p>
            <a:pPr marL="342900" indent="-342900" algn="l">
              <a:buFont typeface="Arial" panose="020B0604020202020204" pitchFamily="34" charset="0"/>
              <a:buChar char="•"/>
            </a:pPr>
            <a:r>
              <a:rPr lang="en-GB" dirty="0"/>
              <a:t>For one of the listed aircraft, produce a graph showing how changing the angle of attack affects the velocity needed to achieve level flight</a:t>
            </a:r>
          </a:p>
          <a:p>
            <a:pPr marL="342900" indent="-342900" algn="l">
              <a:buFont typeface="Arial" panose="020B0604020202020204" pitchFamily="34" charset="0"/>
              <a:buChar char="•"/>
            </a:pPr>
            <a:r>
              <a:rPr lang="en-GB" dirty="0"/>
              <a:t>Identify the design characteristics in a typical aircraft that you can change to improve the lift. Explain, in detail, the changes that you could make to improve the lift.</a:t>
            </a:r>
          </a:p>
        </p:txBody>
      </p:sp>
    </p:spTree>
    <p:extLst>
      <p:ext uri="{BB962C8B-B14F-4D97-AF65-F5344CB8AC3E}">
        <p14:creationId xmlns:p14="http://schemas.microsoft.com/office/powerpoint/2010/main" val="2283579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8F9C65-F8A3-8BEE-3E56-C5FF35AF8206}"/>
              </a:ext>
            </a:extLst>
          </p:cNvPr>
          <p:cNvSpPr txBox="1"/>
          <p:nvPr/>
        </p:nvSpPr>
        <p:spPr>
          <a:xfrm>
            <a:off x="560717" y="1519095"/>
            <a:ext cx="7901796" cy="3693319"/>
          </a:xfrm>
          <a:prstGeom prst="rect">
            <a:avLst/>
          </a:prstGeom>
          <a:noFill/>
        </p:spPr>
        <p:txBody>
          <a:bodyPr wrap="square">
            <a:spAutoFit/>
          </a:bodyPr>
          <a:lstStyle/>
          <a:p>
            <a:pPr marL="0" marR="0">
              <a:spcBef>
                <a:spcPts val="0"/>
              </a:spcBef>
              <a:spcAft>
                <a:spcPts val="0"/>
              </a:spcAft>
            </a:pPr>
            <a:r>
              <a:rPr lang="en-GB" sz="1800" b="1" dirty="0">
                <a:effectLst/>
                <a:latin typeface="Arial" panose="020B0604020202020204" pitchFamily="34" charset="0"/>
              </a:rPr>
              <a:t>Stay safe  </a:t>
            </a:r>
            <a:endParaRPr lang="en-GB" sz="1800" dirty="0">
              <a:effectLst/>
              <a:latin typeface="Arial" panose="020B0604020202020204" pitchFamily="34" charset="0"/>
            </a:endParaRPr>
          </a:p>
          <a:p>
            <a:pPr marL="0" marR="0">
              <a:spcBef>
                <a:spcPts val="0"/>
              </a:spcBef>
              <a:spcAft>
                <a:spcPts val="0"/>
              </a:spcAft>
            </a:pPr>
            <a:r>
              <a:rPr lang="en-GB" sz="1800" dirty="0">
                <a:effectLst/>
                <a:latin typeface="Arial" panose="020B0604020202020204" pitchFamily="34" charset="0"/>
              </a:rPr>
              <a:t>Whether you are a scientist researching a new medicine or an engineer solving climate change, safety always comes first. An adult must always be around and supervising when doing this activity. You are responsible for:</a:t>
            </a:r>
          </a:p>
          <a:p>
            <a:pPr marL="0" marR="0">
              <a:spcBef>
                <a:spcPts val="0"/>
              </a:spcBef>
              <a:spcAft>
                <a:spcPts val="0"/>
              </a:spcAft>
            </a:pPr>
            <a:r>
              <a:rPr lang="en-GB" sz="1800" dirty="0">
                <a:effectLst/>
                <a:latin typeface="Arial" panose="020B0604020202020204" pitchFamily="34" charset="0"/>
              </a:rPr>
              <a:t> </a:t>
            </a:r>
          </a:p>
          <a:p>
            <a:pPr marL="0" marR="0">
              <a:spcBef>
                <a:spcPts val="0"/>
              </a:spcBef>
              <a:spcAft>
                <a:spcPts val="0"/>
              </a:spcAft>
            </a:pPr>
            <a:r>
              <a:rPr lang="en-GB" sz="1800" dirty="0">
                <a:effectLst/>
                <a:latin typeface="Arial" panose="020B0604020202020204" pitchFamily="34" charset="0"/>
              </a:rPr>
              <a:t>•        ensuring that any equipment used for this activity is in good working condition</a:t>
            </a:r>
          </a:p>
          <a:p>
            <a:pPr marL="0" marR="0">
              <a:spcBef>
                <a:spcPts val="0"/>
              </a:spcBef>
              <a:spcAft>
                <a:spcPts val="0"/>
              </a:spcAft>
            </a:pPr>
            <a:r>
              <a:rPr lang="en-GB" sz="1800" dirty="0">
                <a:effectLst/>
                <a:latin typeface="Arial" panose="020B0604020202020204" pitchFamily="34" charset="0"/>
              </a:rPr>
              <a:t>•        behaving sensibly and following any safety instructions so as not to hurt or injure yourself or others </a:t>
            </a:r>
          </a:p>
          <a:p>
            <a:pPr marL="0" marR="0">
              <a:spcBef>
                <a:spcPts val="0"/>
              </a:spcBef>
              <a:spcAft>
                <a:spcPts val="0"/>
              </a:spcAft>
            </a:pPr>
            <a:r>
              <a:rPr lang="en-GB" sz="1800" dirty="0">
                <a:effectLst/>
                <a:latin typeface="Arial" panose="020B0604020202020204" pitchFamily="34" charset="0"/>
              </a:rPr>
              <a:t> </a:t>
            </a:r>
          </a:p>
          <a:p>
            <a:pPr marL="0" marR="0">
              <a:spcBef>
                <a:spcPts val="0"/>
              </a:spcBef>
              <a:spcAft>
                <a:spcPts val="0"/>
              </a:spcAft>
            </a:pPr>
            <a:r>
              <a:rPr lang="en-GB" sz="1800" dirty="0">
                <a:effectLst/>
                <a:latin typeface="Arial" panose="020B0604020202020204" pitchFamily="34" charset="0"/>
              </a:rPr>
              <a:t>Please note that in the absence of any negligence or other breach of duty by us, this activity is carried out at your own risk. It is important to take extra care at the stages marked with this symbol </a:t>
            </a:r>
            <a:r>
              <a:rPr lang="en-GB" sz="1800" dirty="0">
                <a:effectLst/>
                <a:latin typeface="Segoe UI Emoji" panose="020B0502040204020203" pitchFamily="34" charset="0"/>
              </a:rPr>
              <a:t>⚠</a:t>
            </a:r>
            <a:endParaRPr lang="en-GB" sz="1800" dirty="0">
              <a:effectLst/>
              <a:latin typeface="Arial" panose="020B0604020202020204" pitchFamily="34" charset="0"/>
            </a:endParaRPr>
          </a:p>
        </p:txBody>
      </p:sp>
    </p:spTree>
    <p:extLst>
      <p:ext uri="{BB962C8B-B14F-4D97-AF65-F5344CB8AC3E}">
        <p14:creationId xmlns:p14="http://schemas.microsoft.com/office/powerpoint/2010/main" val="1683251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5921F-FFFF-A164-7614-92BEC75F44F1}"/>
              </a:ext>
            </a:extLst>
          </p:cNvPr>
          <p:cNvSpPr txBox="1">
            <a:spLocks/>
          </p:cNvSpPr>
          <p:nvPr/>
        </p:nvSpPr>
        <p:spPr>
          <a:xfrm>
            <a:off x="445770" y="1370633"/>
            <a:ext cx="7886700" cy="762968"/>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b="1"/>
              <a:t>What is Lift?</a:t>
            </a:r>
            <a:endParaRPr lang="en-GB" b="1" dirty="0"/>
          </a:p>
        </p:txBody>
      </p:sp>
      <p:sp>
        <p:nvSpPr>
          <p:cNvPr id="3" name="Content Placeholder 2">
            <a:extLst>
              <a:ext uri="{FF2B5EF4-FFF2-40B4-BE49-F238E27FC236}">
                <a16:creationId xmlns:a16="http://schemas.microsoft.com/office/drawing/2014/main" id="{D8C37571-9B5A-7D31-A2C1-7D2E37B50372}"/>
              </a:ext>
            </a:extLst>
          </p:cNvPr>
          <p:cNvSpPr txBox="1">
            <a:spLocks/>
          </p:cNvSpPr>
          <p:nvPr/>
        </p:nvSpPr>
        <p:spPr>
          <a:xfrm>
            <a:off x="460629" y="2372870"/>
            <a:ext cx="5685635" cy="33528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0850" indent="-450850" algn="l">
              <a:buFont typeface="Arial" panose="020B0604020202020204" pitchFamily="34" charset="0"/>
              <a:buChar char="•"/>
            </a:pPr>
            <a:r>
              <a:rPr lang="en-GB" b="1" dirty="0"/>
              <a:t>Lift</a:t>
            </a:r>
            <a:r>
              <a:rPr lang="en-GB" dirty="0"/>
              <a:t> is the force that holds an airplane in the air</a:t>
            </a:r>
          </a:p>
          <a:p>
            <a:pPr marL="450850" indent="-450850" algn="l">
              <a:buFont typeface="Arial" panose="020B0604020202020204" pitchFamily="34" charset="0"/>
              <a:buChar char="•"/>
            </a:pPr>
            <a:r>
              <a:rPr lang="en-GB" dirty="0"/>
              <a:t>For level flight, the lift must equal the weight of the aircraft</a:t>
            </a:r>
          </a:p>
          <a:p>
            <a:pPr marL="450850" indent="-450850" algn="l">
              <a:buFont typeface="Arial" panose="020B0604020202020204" pitchFamily="34" charset="0"/>
              <a:buChar char="•"/>
            </a:pPr>
            <a:r>
              <a:rPr lang="en-GB" dirty="0"/>
              <a:t>Making an aircraft lift off the ground needs careful calculations</a:t>
            </a:r>
          </a:p>
          <a:p>
            <a:pPr marL="450850" indent="-450850" algn="l">
              <a:buFont typeface="Arial" panose="020B0604020202020204" pitchFamily="34" charset="0"/>
              <a:buChar char="•"/>
            </a:pPr>
            <a:r>
              <a:rPr lang="en-GB" dirty="0"/>
              <a:t>Which factors do you think influence the lift of an airplane?</a:t>
            </a:r>
          </a:p>
          <a:p>
            <a:endParaRPr lang="en-GB" dirty="0"/>
          </a:p>
          <a:p>
            <a:endParaRPr lang="en-GB" dirty="0"/>
          </a:p>
          <a:p>
            <a:endParaRPr lang="en-GB" dirty="0"/>
          </a:p>
        </p:txBody>
      </p:sp>
      <p:sp>
        <p:nvSpPr>
          <p:cNvPr id="4" name="Arrow: Up 3">
            <a:extLst>
              <a:ext uri="{FF2B5EF4-FFF2-40B4-BE49-F238E27FC236}">
                <a16:creationId xmlns:a16="http://schemas.microsoft.com/office/drawing/2014/main" id="{86F590CF-F747-8EB2-EA66-2C5088232934}"/>
              </a:ext>
            </a:extLst>
          </p:cNvPr>
          <p:cNvSpPr/>
          <p:nvPr/>
        </p:nvSpPr>
        <p:spPr>
          <a:xfrm>
            <a:off x="6502499" y="2535936"/>
            <a:ext cx="2180872" cy="893064"/>
          </a:xfrm>
          <a:prstGeom prst="upArrow">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 descr="Aeroplane, Airliner, Airbus, Airplane, Fly, Jet, Plane">
            <a:extLst>
              <a:ext uri="{FF2B5EF4-FFF2-40B4-BE49-F238E27FC236}">
                <a16:creationId xmlns:a16="http://schemas.microsoft.com/office/drawing/2014/main" id="{58F0F4EF-2955-6240-7230-4EB9625473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5992" y="3344430"/>
            <a:ext cx="2673886" cy="1754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0677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11DF6-C86F-D91C-C1CA-7D9A016378FA}"/>
              </a:ext>
            </a:extLst>
          </p:cNvPr>
          <p:cNvSpPr txBox="1">
            <a:spLocks/>
          </p:cNvSpPr>
          <p:nvPr/>
        </p:nvSpPr>
        <p:spPr>
          <a:xfrm>
            <a:off x="457962" y="1280213"/>
            <a:ext cx="7886700" cy="762968"/>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b="1"/>
              <a:t>The Lift Formula</a:t>
            </a:r>
            <a:endParaRPr lang="en-GB" b="1" dirty="0"/>
          </a:p>
        </p:txBody>
      </p:sp>
      <p:sp>
        <p:nvSpPr>
          <p:cNvPr id="3" name="Content Placeholder 2">
            <a:extLst>
              <a:ext uri="{FF2B5EF4-FFF2-40B4-BE49-F238E27FC236}">
                <a16:creationId xmlns:a16="http://schemas.microsoft.com/office/drawing/2014/main" id="{54D6EFF9-7C07-669B-E133-23085AABC5B6}"/>
              </a:ext>
            </a:extLst>
          </p:cNvPr>
          <p:cNvSpPr txBox="1">
            <a:spLocks/>
          </p:cNvSpPr>
          <p:nvPr/>
        </p:nvSpPr>
        <p:spPr>
          <a:xfrm>
            <a:off x="543306" y="2050298"/>
            <a:ext cx="8198358" cy="367893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GB" sz="4800" dirty="0">
                <a:solidFill>
                  <a:schemeClr val="accent5"/>
                </a:solidFill>
              </a:rPr>
              <a:t>L = d x v</a:t>
            </a:r>
            <a:r>
              <a:rPr lang="en-GB" sz="4800" baseline="30000" dirty="0">
                <a:solidFill>
                  <a:schemeClr val="accent5"/>
                </a:solidFill>
              </a:rPr>
              <a:t>2</a:t>
            </a:r>
            <a:r>
              <a:rPr lang="en-GB" sz="4800" dirty="0">
                <a:solidFill>
                  <a:schemeClr val="accent5"/>
                </a:solidFill>
              </a:rPr>
              <a:t> x s x C</a:t>
            </a:r>
            <a:r>
              <a:rPr lang="en-GB" sz="4800" baseline="-25000" dirty="0">
                <a:solidFill>
                  <a:schemeClr val="accent5"/>
                </a:solidFill>
              </a:rPr>
              <a:t>L</a:t>
            </a:r>
            <a:r>
              <a:rPr lang="en-GB" sz="4800" dirty="0">
                <a:solidFill>
                  <a:schemeClr val="accent5"/>
                </a:solidFill>
              </a:rPr>
              <a:t> / 2</a:t>
            </a:r>
          </a:p>
          <a:p>
            <a:pPr algn="l">
              <a:lnSpc>
                <a:spcPct val="100000"/>
              </a:lnSpc>
              <a:spcBef>
                <a:spcPts val="0"/>
              </a:spcBef>
            </a:pPr>
            <a:r>
              <a:rPr lang="en-GB" dirty="0"/>
              <a:t>Where:</a:t>
            </a:r>
          </a:p>
          <a:p>
            <a:pPr algn="l">
              <a:lnSpc>
                <a:spcPct val="100000"/>
              </a:lnSpc>
              <a:spcBef>
                <a:spcPts val="300"/>
              </a:spcBef>
            </a:pPr>
            <a:r>
              <a:rPr lang="en-GB" dirty="0"/>
              <a:t>L = lift; for level flight this equals the weight of the aircraft</a:t>
            </a:r>
          </a:p>
          <a:p>
            <a:pPr algn="l">
              <a:lnSpc>
                <a:spcPct val="100000"/>
              </a:lnSpc>
              <a:spcBef>
                <a:spcPts val="300"/>
              </a:spcBef>
            </a:pPr>
            <a:r>
              <a:rPr lang="en-GB" dirty="0"/>
              <a:t>d = density of the air. This changes with altitude – the higher you get, the ‘thinner’ (less dense) the air is</a:t>
            </a:r>
          </a:p>
          <a:p>
            <a:pPr algn="l">
              <a:lnSpc>
                <a:spcPct val="100000"/>
              </a:lnSpc>
              <a:spcBef>
                <a:spcPts val="300"/>
              </a:spcBef>
            </a:pPr>
            <a:r>
              <a:rPr lang="en-GB" dirty="0"/>
              <a:t>v = velocity of the aircraft</a:t>
            </a:r>
          </a:p>
          <a:p>
            <a:pPr algn="l">
              <a:lnSpc>
                <a:spcPct val="100000"/>
              </a:lnSpc>
              <a:spcBef>
                <a:spcPts val="300"/>
              </a:spcBef>
            </a:pPr>
            <a:r>
              <a:rPr lang="en-GB" dirty="0"/>
              <a:t>s = wing area of the aircraft</a:t>
            </a:r>
          </a:p>
          <a:p>
            <a:pPr algn="l">
              <a:lnSpc>
                <a:spcPct val="100000"/>
              </a:lnSpc>
              <a:spcBef>
                <a:spcPts val="300"/>
              </a:spcBef>
            </a:pPr>
            <a:r>
              <a:rPr lang="en-GB" dirty="0"/>
              <a:t>C</a:t>
            </a:r>
            <a:r>
              <a:rPr lang="en-GB" baseline="-25000" dirty="0"/>
              <a:t>L</a:t>
            </a:r>
            <a:r>
              <a:rPr lang="en-GB" dirty="0"/>
              <a:t> = coefficient of lift. This is read from a graph</a:t>
            </a:r>
          </a:p>
          <a:p>
            <a:endParaRPr lang="en-GB" dirty="0"/>
          </a:p>
        </p:txBody>
      </p:sp>
    </p:spTree>
    <p:extLst>
      <p:ext uri="{BB962C8B-B14F-4D97-AF65-F5344CB8AC3E}">
        <p14:creationId xmlns:p14="http://schemas.microsoft.com/office/powerpoint/2010/main" val="1271002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AD9DD-B470-33FB-2F13-0021A8054273}"/>
              </a:ext>
            </a:extLst>
          </p:cNvPr>
          <p:cNvSpPr txBox="1">
            <a:spLocks/>
          </p:cNvSpPr>
          <p:nvPr/>
        </p:nvSpPr>
        <p:spPr>
          <a:xfrm>
            <a:off x="543306" y="1577667"/>
            <a:ext cx="7886700" cy="76296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3600" b="1"/>
              <a:t>Changing the subject of the Lift Formula: Wing area</a:t>
            </a:r>
            <a:endParaRPr lang="en-GB" sz="3600" b="1" dirty="0"/>
          </a:p>
        </p:txBody>
      </p:sp>
      <p:sp>
        <p:nvSpPr>
          <p:cNvPr id="3" name="Content Placeholder 2">
            <a:extLst>
              <a:ext uri="{FF2B5EF4-FFF2-40B4-BE49-F238E27FC236}">
                <a16:creationId xmlns:a16="http://schemas.microsoft.com/office/drawing/2014/main" id="{43FEA5AC-6FE1-AB27-ADEC-5EFE24E7A286}"/>
              </a:ext>
            </a:extLst>
          </p:cNvPr>
          <p:cNvSpPr txBox="1">
            <a:spLocks/>
          </p:cNvSpPr>
          <p:nvPr/>
        </p:nvSpPr>
        <p:spPr>
          <a:xfrm>
            <a:off x="543306" y="2826741"/>
            <a:ext cx="7886700" cy="338125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b="1" dirty="0"/>
              <a:t>Wing area:</a:t>
            </a:r>
          </a:p>
          <a:p>
            <a:r>
              <a:rPr lang="en-GB" sz="4800" dirty="0">
                <a:solidFill>
                  <a:schemeClr val="accent5"/>
                </a:solidFill>
              </a:rPr>
              <a:t>s = 2 L / (d x v</a:t>
            </a:r>
            <a:r>
              <a:rPr lang="en-GB" sz="4800" baseline="30000" dirty="0">
                <a:solidFill>
                  <a:schemeClr val="accent5"/>
                </a:solidFill>
              </a:rPr>
              <a:t>2</a:t>
            </a:r>
            <a:r>
              <a:rPr lang="en-GB" sz="4800" dirty="0">
                <a:solidFill>
                  <a:schemeClr val="accent5"/>
                </a:solidFill>
              </a:rPr>
              <a:t> x C</a:t>
            </a:r>
            <a:r>
              <a:rPr lang="en-GB" sz="4800" baseline="-25000" dirty="0">
                <a:solidFill>
                  <a:schemeClr val="accent5"/>
                </a:solidFill>
              </a:rPr>
              <a:t>L</a:t>
            </a:r>
            <a:r>
              <a:rPr lang="en-GB" sz="4800" dirty="0">
                <a:solidFill>
                  <a:schemeClr val="accent5"/>
                </a:solidFill>
              </a:rPr>
              <a:t>)</a:t>
            </a:r>
          </a:p>
          <a:p>
            <a:endParaRPr lang="en-GB" dirty="0"/>
          </a:p>
          <a:p>
            <a:pPr marL="342900" indent="-342900" algn="l">
              <a:buFont typeface="Arial" panose="020B0604020202020204" pitchFamily="34" charset="0"/>
              <a:buChar char="•"/>
            </a:pPr>
            <a:r>
              <a:rPr lang="en-GB" dirty="0"/>
              <a:t>How might this be used?</a:t>
            </a:r>
          </a:p>
          <a:p>
            <a:endParaRPr lang="en-GB" dirty="0"/>
          </a:p>
        </p:txBody>
      </p:sp>
    </p:spTree>
    <p:extLst>
      <p:ext uri="{BB962C8B-B14F-4D97-AF65-F5344CB8AC3E}">
        <p14:creationId xmlns:p14="http://schemas.microsoft.com/office/powerpoint/2010/main" val="600776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477EC-E132-E90D-DAD6-E02B9CBC5989}"/>
              </a:ext>
            </a:extLst>
          </p:cNvPr>
          <p:cNvSpPr txBox="1">
            <a:spLocks/>
          </p:cNvSpPr>
          <p:nvPr/>
        </p:nvSpPr>
        <p:spPr>
          <a:xfrm>
            <a:off x="329184" y="1594920"/>
            <a:ext cx="8412480" cy="76296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3500" b="1" dirty="0"/>
              <a:t>Changing the subject of the Lift Formula: Velocity</a:t>
            </a:r>
          </a:p>
        </p:txBody>
      </p:sp>
      <p:sp>
        <p:nvSpPr>
          <p:cNvPr id="3" name="Content Placeholder 2">
            <a:extLst>
              <a:ext uri="{FF2B5EF4-FFF2-40B4-BE49-F238E27FC236}">
                <a16:creationId xmlns:a16="http://schemas.microsoft.com/office/drawing/2014/main" id="{CE759EAA-C16E-F23B-D7CE-AE3E983CEC42}"/>
              </a:ext>
            </a:extLst>
          </p:cNvPr>
          <p:cNvSpPr txBox="1">
            <a:spLocks/>
          </p:cNvSpPr>
          <p:nvPr/>
        </p:nvSpPr>
        <p:spPr>
          <a:xfrm>
            <a:off x="543306" y="2660647"/>
            <a:ext cx="7886700" cy="367893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b="1" dirty="0"/>
              <a:t>Velocity:</a:t>
            </a:r>
          </a:p>
          <a:p>
            <a:r>
              <a:rPr lang="en-GB" sz="4800" dirty="0">
                <a:solidFill>
                  <a:schemeClr val="accent5"/>
                </a:solidFill>
              </a:rPr>
              <a:t>v = √(2L / (d x s x C</a:t>
            </a:r>
            <a:r>
              <a:rPr lang="en-GB" sz="4800" baseline="-25000" dirty="0">
                <a:solidFill>
                  <a:schemeClr val="accent5"/>
                </a:solidFill>
              </a:rPr>
              <a:t>L </a:t>
            </a:r>
            <a:r>
              <a:rPr lang="en-GB" sz="4800" dirty="0">
                <a:solidFill>
                  <a:schemeClr val="accent5"/>
                </a:solidFill>
              </a:rPr>
              <a:t>))</a:t>
            </a:r>
          </a:p>
          <a:p>
            <a:endParaRPr lang="en-GB" dirty="0"/>
          </a:p>
          <a:p>
            <a:pPr marL="342900" indent="-342900" algn="l">
              <a:buFont typeface="Arial" panose="020B0604020202020204" pitchFamily="34" charset="0"/>
              <a:buChar char="•"/>
            </a:pPr>
            <a:r>
              <a:rPr lang="en-GB" dirty="0"/>
              <a:t>What will happen if the velocity is higher than, lower than or equal to this value?</a:t>
            </a:r>
          </a:p>
        </p:txBody>
      </p:sp>
    </p:spTree>
    <p:extLst>
      <p:ext uri="{BB962C8B-B14F-4D97-AF65-F5344CB8AC3E}">
        <p14:creationId xmlns:p14="http://schemas.microsoft.com/office/powerpoint/2010/main" val="1038083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C3F76-10C0-E59D-A405-EE39F1204B1E}"/>
              </a:ext>
            </a:extLst>
          </p:cNvPr>
          <p:cNvSpPr txBox="1">
            <a:spLocks/>
          </p:cNvSpPr>
          <p:nvPr/>
        </p:nvSpPr>
        <p:spPr>
          <a:xfrm>
            <a:off x="438912" y="1365557"/>
            <a:ext cx="8161782" cy="762968"/>
          </a:xfrm>
          <a:prstGeom prst="rect">
            <a:avLst/>
          </a:prstGeom>
        </p:spPr>
        <p:txBody>
          <a:bodyPr vert="horz" lIns="91440" tIns="45720" rIns="91440" bIns="45720" rtlCol="0" anchor="b">
            <a:normAutofit fontScale="6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b="1"/>
              <a:t>How Air Density Changes with Altitude</a:t>
            </a:r>
            <a:endParaRPr lang="en-GB" b="1" dirty="0"/>
          </a:p>
        </p:txBody>
      </p:sp>
      <p:graphicFrame>
        <p:nvGraphicFramePr>
          <p:cNvPr id="4" name="Content Placeholder 3">
            <a:extLst>
              <a:ext uri="{FF2B5EF4-FFF2-40B4-BE49-F238E27FC236}">
                <a16:creationId xmlns:a16="http://schemas.microsoft.com/office/drawing/2014/main" id="{1DB4A29D-5D27-72C5-8A4F-F4D88AF64544}"/>
              </a:ext>
            </a:extLst>
          </p:cNvPr>
          <p:cNvGraphicFramePr>
            <a:graphicFrameLocks/>
          </p:cNvGraphicFramePr>
          <p:nvPr>
            <p:extLst>
              <p:ext uri="{D42A27DB-BD31-4B8C-83A1-F6EECF244321}">
                <p14:modId xmlns:p14="http://schemas.microsoft.com/office/powerpoint/2010/main" val="2319056417"/>
              </p:ext>
            </p:extLst>
          </p:nvPr>
        </p:nvGraphicFramePr>
        <p:xfrm>
          <a:off x="1170241" y="2311718"/>
          <a:ext cx="6699123" cy="2743200"/>
        </p:xfrm>
        <a:graphic>
          <a:graphicData uri="http://schemas.openxmlformats.org/drawingml/2006/table">
            <a:tbl>
              <a:tblPr firstRow="1" bandRow="1">
                <a:tableStyleId>{5C22544A-7EE6-4342-B048-85BDC9FD1C3A}</a:tableStyleId>
              </a:tblPr>
              <a:tblGrid>
                <a:gridCol w="3175635">
                  <a:extLst>
                    <a:ext uri="{9D8B030D-6E8A-4147-A177-3AD203B41FA5}">
                      <a16:colId xmlns:a16="http://schemas.microsoft.com/office/drawing/2014/main" val="4213594936"/>
                    </a:ext>
                  </a:extLst>
                </a:gridCol>
                <a:gridCol w="3523488">
                  <a:extLst>
                    <a:ext uri="{9D8B030D-6E8A-4147-A177-3AD203B41FA5}">
                      <a16:colId xmlns:a16="http://schemas.microsoft.com/office/drawing/2014/main" val="956919034"/>
                    </a:ext>
                  </a:extLst>
                </a:gridCol>
              </a:tblGrid>
              <a:tr h="370840">
                <a:tc>
                  <a:txBody>
                    <a:bodyPr/>
                    <a:lstStyle/>
                    <a:p>
                      <a:pPr algn="ctr"/>
                      <a:r>
                        <a:rPr lang="en-GB" sz="2400" dirty="0"/>
                        <a:t>Altitude, meters</a:t>
                      </a:r>
                    </a:p>
                  </a:txBody>
                  <a:tcPr/>
                </a:tc>
                <a:tc>
                  <a:txBody>
                    <a:bodyPr/>
                    <a:lstStyle/>
                    <a:p>
                      <a:pPr algn="ctr"/>
                      <a:r>
                        <a:rPr lang="en-GB" sz="2400" dirty="0"/>
                        <a:t>Air density, kg m</a:t>
                      </a:r>
                      <a:r>
                        <a:rPr lang="en-GB" sz="2400" baseline="30000" dirty="0"/>
                        <a:t>-3</a:t>
                      </a:r>
                    </a:p>
                  </a:txBody>
                  <a:tcPr/>
                </a:tc>
                <a:extLst>
                  <a:ext uri="{0D108BD9-81ED-4DB2-BD59-A6C34878D82A}">
                    <a16:rowId xmlns:a16="http://schemas.microsoft.com/office/drawing/2014/main" val="2311959681"/>
                  </a:ext>
                </a:extLst>
              </a:tr>
              <a:tr h="370840">
                <a:tc>
                  <a:txBody>
                    <a:bodyPr/>
                    <a:lstStyle/>
                    <a:p>
                      <a:pPr algn="ctr"/>
                      <a:r>
                        <a:rPr lang="en-GB" sz="2400" dirty="0"/>
                        <a:t>0</a:t>
                      </a:r>
                    </a:p>
                  </a:txBody>
                  <a:tcPr/>
                </a:tc>
                <a:tc>
                  <a:txBody>
                    <a:bodyPr/>
                    <a:lstStyle/>
                    <a:p>
                      <a:pPr algn="ctr"/>
                      <a:r>
                        <a:rPr lang="en-GB" sz="2400" dirty="0"/>
                        <a:t>1.225</a:t>
                      </a:r>
                    </a:p>
                  </a:txBody>
                  <a:tcPr/>
                </a:tc>
                <a:extLst>
                  <a:ext uri="{0D108BD9-81ED-4DB2-BD59-A6C34878D82A}">
                    <a16:rowId xmlns:a16="http://schemas.microsoft.com/office/drawing/2014/main" val="2611927338"/>
                  </a:ext>
                </a:extLst>
              </a:tr>
              <a:tr h="370840">
                <a:tc>
                  <a:txBody>
                    <a:bodyPr/>
                    <a:lstStyle/>
                    <a:p>
                      <a:pPr algn="ctr"/>
                      <a:r>
                        <a:rPr lang="en-GB" sz="2400" dirty="0"/>
                        <a:t>1,000</a:t>
                      </a:r>
                    </a:p>
                  </a:txBody>
                  <a:tcPr/>
                </a:tc>
                <a:tc>
                  <a:txBody>
                    <a:bodyPr/>
                    <a:lstStyle/>
                    <a:p>
                      <a:pPr algn="ctr"/>
                      <a:r>
                        <a:rPr lang="en-GB" sz="2400" dirty="0"/>
                        <a:t>1.112</a:t>
                      </a:r>
                    </a:p>
                  </a:txBody>
                  <a:tcPr/>
                </a:tc>
                <a:extLst>
                  <a:ext uri="{0D108BD9-81ED-4DB2-BD59-A6C34878D82A}">
                    <a16:rowId xmlns:a16="http://schemas.microsoft.com/office/drawing/2014/main" val="2473429560"/>
                  </a:ext>
                </a:extLst>
              </a:tr>
              <a:tr h="370840">
                <a:tc>
                  <a:txBody>
                    <a:bodyPr/>
                    <a:lstStyle/>
                    <a:p>
                      <a:pPr algn="ctr"/>
                      <a:r>
                        <a:rPr lang="en-GB" sz="2400" dirty="0"/>
                        <a:t>5,000</a:t>
                      </a:r>
                    </a:p>
                  </a:txBody>
                  <a:tcPr/>
                </a:tc>
                <a:tc>
                  <a:txBody>
                    <a:bodyPr/>
                    <a:lstStyle/>
                    <a:p>
                      <a:pPr algn="ctr"/>
                      <a:r>
                        <a:rPr lang="en-GB" sz="2400" dirty="0"/>
                        <a:t>0.7365</a:t>
                      </a:r>
                    </a:p>
                  </a:txBody>
                  <a:tcPr/>
                </a:tc>
                <a:extLst>
                  <a:ext uri="{0D108BD9-81ED-4DB2-BD59-A6C34878D82A}">
                    <a16:rowId xmlns:a16="http://schemas.microsoft.com/office/drawing/2014/main" val="341950144"/>
                  </a:ext>
                </a:extLst>
              </a:tr>
              <a:tr h="370840">
                <a:tc>
                  <a:txBody>
                    <a:bodyPr/>
                    <a:lstStyle/>
                    <a:p>
                      <a:pPr algn="ctr"/>
                      <a:r>
                        <a:rPr lang="en-GB" sz="2400" dirty="0"/>
                        <a:t>10,000</a:t>
                      </a:r>
                    </a:p>
                  </a:txBody>
                  <a:tcPr/>
                </a:tc>
                <a:tc>
                  <a:txBody>
                    <a:bodyPr/>
                    <a:lstStyle/>
                    <a:p>
                      <a:pPr algn="ctr"/>
                      <a:r>
                        <a:rPr lang="en-GB" sz="2400" dirty="0"/>
                        <a:t>0.4136</a:t>
                      </a:r>
                    </a:p>
                  </a:txBody>
                  <a:tcPr/>
                </a:tc>
                <a:extLst>
                  <a:ext uri="{0D108BD9-81ED-4DB2-BD59-A6C34878D82A}">
                    <a16:rowId xmlns:a16="http://schemas.microsoft.com/office/drawing/2014/main" val="3258377479"/>
                  </a:ext>
                </a:extLst>
              </a:tr>
              <a:tr h="370840">
                <a:tc>
                  <a:txBody>
                    <a:bodyPr/>
                    <a:lstStyle/>
                    <a:p>
                      <a:pPr algn="ctr"/>
                      <a:r>
                        <a:rPr lang="en-GB" sz="2400" dirty="0"/>
                        <a:t>15,000</a:t>
                      </a:r>
                    </a:p>
                  </a:txBody>
                  <a:tcPr/>
                </a:tc>
                <a:tc>
                  <a:txBody>
                    <a:bodyPr/>
                    <a:lstStyle/>
                    <a:p>
                      <a:pPr algn="ctr"/>
                      <a:r>
                        <a:rPr lang="en-GB" sz="2400" dirty="0"/>
                        <a:t>0.1948</a:t>
                      </a:r>
                    </a:p>
                  </a:txBody>
                  <a:tcPr/>
                </a:tc>
                <a:extLst>
                  <a:ext uri="{0D108BD9-81ED-4DB2-BD59-A6C34878D82A}">
                    <a16:rowId xmlns:a16="http://schemas.microsoft.com/office/drawing/2014/main" val="3107691488"/>
                  </a:ext>
                </a:extLst>
              </a:tr>
            </a:tbl>
          </a:graphicData>
        </a:graphic>
      </p:graphicFrame>
      <p:sp>
        <p:nvSpPr>
          <p:cNvPr id="5" name="Content Placeholder 2">
            <a:extLst>
              <a:ext uri="{FF2B5EF4-FFF2-40B4-BE49-F238E27FC236}">
                <a16:creationId xmlns:a16="http://schemas.microsoft.com/office/drawing/2014/main" id="{5EDECF5E-720E-B57D-68F0-DEE5FB4316AD}"/>
              </a:ext>
            </a:extLst>
          </p:cNvPr>
          <p:cNvSpPr txBox="1">
            <a:spLocks/>
          </p:cNvSpPr>
          <p:nvPr/>
        </p:nvSpPr>
        <p:spPr>
          <a:xfrm>
            <a:off x="829056" y="5643881"/>
            <a:ext cx="7193280" cy="6664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None/>
            </a:pPr>
            <a:r>
              <a:rPr lang="en-GB" sz="1400" i="1" dirty="0"/>
              <a:t>Note: altitude is based on zero = mean sea level; figures were adapted to metric values from an International Standard Atmosphere table</a:t>
            </a:r>
          </a:p>
        </p:txBody>
      </p:sp>
    </p:spTree>
    <p:extLst>
      <p:ext uri="{BB962C8B-B14F-4D97-AF65-F5344CB8AC3E}">
        <p14:creationId xmlns:p14="http://schemas.microsoft.com/office/powerpoint/2010/main" val="1690275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2B43F-ED78-C2FE-D2D1-74E3E5DAAFAD}"/>
              </a:ext>
            </a:extLst>
          </p:cNvPr>
          <p:cNvSpPr txBox="1">
            <a:spLocks/>
          </p:cNvSpPr>
          <p:nvPr/>
        </p:nvSpPr>
        <p:spPr>
          <a:xfrm>
            <a:off x="144780" y="1334057"/>
            <a:ext cx="7886700" cy="81173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5100" dirty="0"/>
              <a:t>Coefficient of Lift</a:t>
            </a:r>
          </a:p>
        </p:txBody>
      </p:sp>
      <p:sp>
        <p:nvSpPr>
          <p:cNvPr id="3" name="Content Placeholder 2">
            <a:extLst>
              <a:ext uri="{FF2B5EF4-FFF2-40B4-BE49-F238E27FC236}">
                <a16:creationId xmlns:a16="http://schemas.microsoft.com/office/drawing/2014/main" id="{CA4FE105-DF88-DC76-20DF-841F912E1D34}"/>
              </a:ext>
            </a:extLst>
          </p:cNvPr>
          <p:cNvSpPr txBox="1">
            <a:spLocks/>
          </p:cNvSpPr>
          <p:nvPr/>
        </p:nvSpPr>
        <p:spPr>
          <a:xfrm>
            <a:off x="257938" y="2128525"/>
            <a:ext cx="4417580" cy="367893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spcBef>
                <a:spcPts val="300"/>
              </a:spcBef>
              <a:buFont typeface="Arial" panose="020B0604020202020204" pitchFamily="34" charset="0"/>
              <a:buChar char="•"/>
            </a:pPr>
            <a:r>
              <a:rPr lang="en-GB" dirty="0"/>
              <a:t>The coefficient of lift, CL, depends on the angle of attack</a:t>
            </a:r>
          </a:p>
          <a:p>
            <a:pPr marL="342900" indent="-342900" algn="l">
              <a:lnSpc>
                <a:spcPct val="100000"/>
              </a:lnSpc>
              <a:spcBef>
                <a:spcPts val="300"/>
              </a:spcBef>
              <a:buFont typeface="Arial" panose="020B0604020202020204" pitchFamily="34" charset="0"/>
              <a:buChar char="•"/>
            </a:pPr>
            <a:r>
              <a:rPr lang="en-GB" dirty="0"/>
              <a:t>In simple terms, the angle of attack is the angle that the wing is at to the air flowing against its front edge</a:t>
            </a:r>
          </a:p>
          <a:p>
            <a:pPr marL="342900" indent="-342900" algn="l">
              <a:lnSpc>
                <a:spcPct val="100000"/>
              </a:lnSpc>
              <a:spcBef>
                <a:spcPts val="300"/>
              </a:spcBef>
              <a:buFont typeface="Arial" panose="020B0604020202020204" pitchFamily="34" charset="0"/>
              <a:buChar char="•"/>
            </a:pPr>
            <a:r>
              <a:rPr lang="en-GB" dirty="0"/>
              <a:t>Different wing shapes give different graphs – we are using this graph to give a general approximation</a:t>
            </a:r>
          </a:p>
          <a:p>
            <a:endParaRPr lang="en-GB" dirty="0"/>
          </a:p>
        </p:txBody>
      </p:sp>
      <p:grpSp>
        <p:nvGrpSpPr>
          <p:cNvPr id="4" name="Group 3">
            <a:extLst>
              <a:ext uri="{FF2B5EF4-FFF2-40B4-BE49-F238E27FC236}">
                <a16:creationId xmlns:a16="http://schemas.microsoft.com/office/drawing/2014/main" id="{27195EC4-7454-40F4-7E39-97A2438B26F0}"/>
              </a:ext>
            </a:extLst>
          </p:cNvPr>
          <p:cNvGrpSpPr/>
          <p:nvPr/>
        </p:nvGrpSpPr>
        <p:grpSpPr>
          <a:xfrm>
            <a:off x="4572000" y="1355803"/>
            <a:ext cx="4427220" cy="4568926"/>
            <a:chOff x="4572000" y="1355803"/>
            <a:chExt cx="4427220" cy="4568926"/>
          </a:xfrm>
        </p:grpSpPr>
        <p:graphicFrame>
          <p:nvGraphicFramePr>
            <p:cNvPr id="5" name="Chart 4">
              <a:extLst>
                <a:ext uri="{FF2B5EF4-FFF2-40B4-BE49-F238E27FC236}">
                  <a16:creationId xmlns:a16="http://schemas.microsoft.com/office/drawing/2014/main" id="{9ECF5EAC-DE05-FCF9-B398-F260BC176013}"/>
                </a:ext>
              </a:extLst>
            </p:cNvPr>
            <p:cNvGraphicFramePr>
              <a:graphicFrameLocks/>
            </p:cNvGraphicFramePr>
            <p:nvPr>
              <p:extLst>
                <p:ext uri="{D42A27DB-BD31-4B8C-83A1-F6EECF244321}">
                  <p14:modId xmlns:p14="http://schemas.microsoft.com/office/powerpoint/2010/main" val="641008723"/>
                </p:ext>
              </p:extLst>
            </p:nvPr>
          </p:nvGraphicFramePr>
          <p:xfrm>
            <a:off x="4572000" y="1355803"/>
            <a:ext cx="4427220" cy="416814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DB6F7188-D9C2-DEB7-AA43-8E6CF7029C26}"/>
                </a:ext>
              </a:extLst>
            </p:cNvPr>
            <p:cNvSpPr txBox="1"/>
            <p:nvPr/>
          </p:nvSpPr>
          <p:spPr>
            <a:xfrm>
              <a:off x="4812411" y="3075972"/>
              <a:ext cx="475488" cy="461665"/>
            </a:xfrm>
            <a:prstGeom prst="rect">
              <a:avLst/>
            </a:prstGeom>
            <a:noFill/>
          </p:spPr>
          <p:txBody>
            <a:bodyPr wrap="square" rtlCol="0">
              <a:spAutoFit/>
            </a:bodyPr>
            <a:lstStyle/>
            <a:p>
              <a:r>
                <a:rPr lang="en-GB" sz="2400" dirty="0"/>
                <a:t>C</a:t>
              </a:r>
              <a:r>
                <a:rPr lang="en-GB" sz="2400" baseline="-25000" dirty="0"/>
                <a:t>L</a:t>
              </a:r>
            </a:p>
          </p:txBody>
        </p:sp>
        <p:sp>
          <p:nvSpPr>
            <p:cNvPr id="7" name="TextBox 6">
              <a:extLst>
                <a:ext uri="{FF2B5EF4-FFF2-40B4-BE49-F238E27FC236}">
                  <a16:creationId xmlns:a16="http://schemas.microsoft.com/office/drawing/2014/main" id="{FA43D5B0-6C7E-0333-EFB6-2F307F564FD8}"/>
                </a:ext>
              </a:extLst>
            </p:cNvPr>
            <p:cNvSpPr txBox="1"/>
            <p:nvPr/>
          </p:nvSpPr>
          <p:spPr>
            <a:xfrm>
              <a:off x="5382768" y="5463064"/>
              <a:ext cx="3273552" cy="461665"/>
            </a:xfrm>
            <a:prstGeom prst="rect">
              <a:avLst/>
            </a:prstGeom>
            <a:noFill/>
          </p:spPr>
          <p:txBody>
            <a:bodyPr wrap="square" rtlCol="0">
              <a:spAutoFit/>
            </a:bodyPr>
            <a:lstStyle/>
            <a:p>
              <a:r>
                <a:rPr lang="en-GB" sz="2400" dirty="0"/>
                <a:t>Angle of Attack, degrees</a:t>
              </a:r>
              <a:endParaRPr lang="en-GB" sz="2400" baseline="-25000" dirty="0"/>
            </a:p>
          </p:txBody>
        </p:sp>
      </p:grpSp>
    </p:spTree>
    <p:extLst>
      <p:ext uri="{BB962C8B-B14F-4D97-AF65-F5344CB8AC3E}">
        <p14:creationId xmlns:p14="http://schemas.microsoft.com/office/powerpoint/2010/main" val="2879441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26744-1985-28AC-F773-211D17E4033C}"/>
              </a:ext>
            </a:extLst>
          </p:cNvPr>
          <p:cNvSpPr txBox="1">
            <a:spLocks/>
          </p:cNvSpPr>
          <p:nvPr/>
        </p:nvSpPr>
        <p:spPr>
          <a:xfrm>
            <a:off x="628650" y="1288288"/>
            <a:ext cx="7886700" cy="762968"/>
          </a:xfrm>
          <a:prstGeom prst="rect">
            <a:avLst/>
          </a:prstGeom>
        </p:spPr>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b="1"/>
              <a:t>Characteristics of Selected Aircraft</a:t>
            </a:r>
            <a:endParaRPr lang="en-GB" b="1" dirty="0"/>
          </a:p>
        </p:txBody>
      </p:sp>
      <p:graphicFrame>
        <p:nvGraphicFramePr>
          <p:cNvPr id="3" name="Content Placeholder 5">
            <a:extLst>
              <a:ext uri="{FF2B5EF4-FFF2-40B4-BE49-F238E27FC236}">
                <a16:creationId xmlns:a16="http://schemas.microsoft.com/office/drawing/2014/main" id="{2B71D3B7-E80D-22DA-E12D-28F5645DA5FF}"/>
              </a:ext>
            </a:extLst>
          </p:cNvPr>
          <p:cNvGraphicFramePr>
            <a:graphicFrameLocks/>
          </p:cNvGraphicFramePr>
          <p:nvPr>
            <p:extLst>
              <p:ext uri="{D42A27DB-BD31-4B8C-83A1-F6EECF244321}">
                <p14:modId xmlns:p14="http://schemas.microsoft.com/office/powerpoint/2010/main" val="2765812128"/>
              </p:ext>
            </p:extLst>
          </p:nvPr>
        </p:nvGraphicFramePr>
        <p:xfrm>
          <a:off x="347471" y="2051256"/>
          <a:ext cx="8449057" cy="3566160"/>
        </p:xfrm>
        <a:graphic>
          <a:graphicData uri="http://schemas.openxmlformats.org/drawingml/2006/table">
            <a:tbl>
              <a:tblPr firstRow="1" bandRow="1">
                <a:tableStyleId>{5C22544A-7EE6-4342-B048-85BDC9FD1C3A}</a:tableStyleId>
              </a:tblPr>
              <a:tblGrid>
                <a:gridCol w="2755392">
                  <a:extLst>
                    <a:ext uri="{9D8B030D-6E8A-4147-A177-3AD203B41FA5}">
                      <a16:colId xmlns:a16="http://schemas.microsoft.com/office/drawing/2014/main" val="1588822703"/>
                    </a:ext>
                  </a:extLst>
                </a:gridCol>
                <a:gridCol w="2292096">
                  <a:extLst>
                    <a:ext uri="{9D8B030D-6E8A-4147-A177-3AD203B41FA5}">
                      <a16:colId xmlns:a16="http://schemas.microsoft.com/office/drawing/2014/main" val="185903887"/>
                    </a:ext>
                  </a:extLst>
                </a:gridCol>
                <a:gridCol w="1572768">
                  <a:extLst>
                    <a:ext uri="{9D8B030D-6E8A-4147-A177-3AD203B41FA5}">
                      <a16:colId xmlns:a16="http://schemas.microsoft.com/office/drawing/2014/main" val="1067375293"/>
                    </a:ext>
                  </a:extLst>
                </a:gridCol>
                <a:gridCol w="1828801">
                  <a:extLst>
                    <a:ext uri="{9D8B030D-6E8A-4147-A177-3AD203B41FA5}">
                      <a16:colId xmlns:a16="http://schemas.microsoft.com/office/drawing/2014/main" val="3808348984"/>
                    </a:ext>
                  </a:extLst>
                </a:gridCol>
              </a:tblGrid>
              <a:tr h="370840">
                <a:tc>
                  <a:txBody>
                    <a:bodyPr/>
                    <a:lstStyle/>
                    <a:p>
                      <a:r>
                        <a:rPr lang="en-GB" sz="2400" dirty="0"/>
                        <a:t>Airplane:</a:t>
                      </a:r>
                    </a:p>
                  </a:txBody>
                  <a:tcPr/>
                </a:tc>
                <a:tc>
                  <a:txBody>
                    <a:bodyPr/>
                    <a:lstStyle/>
                    <a:p>
                      <a:pPr algn="ctr"/>
                      <a:r>
                        <a:rPr lang="en-GB" sz="2400" dirty="0"/>
                        <a:t>Maximum Take off Weight, kg</a:t>
                      </a:r>
                    </a:p>
                  </a:txBody>
                  <a:tcPr/>
                </a:tc>
                <a:tc>
                  <a:txBody>
                    <a:bodyPr/>
                    <a:lstStyle/>
                    <a:p>
                      <a:pPr algn="ctr"/>
                      <a:r>
                        <a:rPr lang="en-GB" sz="2400" dirty="0"/>
                        <a:t>Wing area, m</a:t>
                      </a:r>
                      <a:r>
                        <a:rPr lang="en-GB" sz="2400" baseline="30000" dirty="0"/>
                        <a:t>2</a:t>
                      </a:r>
                    </a:p>
                  </a:txBody>
                  <a:tcPr/>
                </a:tc>
                <a:tc>
                  <a:txBody>
                    <a:bodyPr/>
                    <a:lstStyle/>
                    <a:p>
                      <a:pPr algn="ctr"/>
                      <a:r>
                        <a:rPr lang="en-GB" sz="2400" dirty="0"/>
                        <a:t>Top speed, m s</a:t>
                      </a:r>
                      <a:r>
                        <a:rPr lang="en-GB" sz="2400" baseline="30000" dirty="0"/>
                        <a:t>-1</a:t>
                      </a:r>
                    </a:p>
                  </a:txBody>
                  <a:tcPr/>
                </a:tc>
                <a:extLst>
                  <a:ext uri="{0D108BD9-81ED-4DB2-BD59-A6C34878D82A}">
                    <a16:rowId xmlns:a16="http://schemas.microsoft.com/office/drawing/2014/main" val="2505448819"/>
                  </a:ext>
                </a:extLst>
              </a:tr>
              <a:tr h="370840">
                <a:tc>
                  <a:txBody>
                    <a:bodyPr/>
                    <a:lstStyle/>
                    <a:p>
                      <a:r>
                        <a:rPr lang="en-GB" sz="2400" dirty="0"/>
                        <a:t>Airbus A380</a:t>
                      </a:r>
                    </a:p>
                  </a:txBody>
                  <a:tcPr/>
                </a:tc>
                <a:tc>
                  <a:txBody>
                    <a:bodyPr/>
                    <a:lstStyle/>
                    <a:p>
                      <a:pPr algn="ctr"/>
                      <a:r>
                        <a:rPr lang="en-GB" sz="2400" dirty="0"/>
                        <a:t>550,000</a:t>
                      </a:r>
                    </a:p>
                  </a:txBody>
                  <a:tcPr/>
                </a:tc>
                <a:tc>
                  <a:txBody>
                    <a:bodyPr/>
                    <a:lstStyle/>
                    <a:p>
                      <a:pPr algn="ctr"/>
                      <a:r>
                        <a:rPr lang="en-GB" sz="2400" dirty="0"/>
                        <a:t>850</a:t>
                      </a:r>
                    </a:p>
                  </a:txBody>
                  <a:tcPr/>
                </a:tc>
                <a:tc>
                  <a:txBody>
                    <a:bodyPr/>
                    <a:lstStyle/>
                    <a:p>
                      <a:pPr algn="ctr"/>
                      <a:r>
                        <a:rPr lang="en-GB" sz="2400" dirty="0"/>
                        <a:t>280</a:t>
                      </a:r>
                    </a:p>
                  </a:txBody>
                  <a:tcPr/>
                </a:tc>
                <a:extLst>
                  <a:ext uri="{0D108BD9-81ED-4DB2-BD59-A6C34878D82A}">
                    <a16:rowId xmlns:a16="http://schemas.microsoft.com/office/drawing/2014/main" val="3137291618"/>
                  </a:ext>
                </a:extLst>
              </a:tr>
              <a:tr h="370840">
                <a:tc>
                  <a:txBody>
                    <a:bodyPr/>
                    <a:lstStyle/>
                    <a:p>
                      <a:r>
                        <a:rPr lang="en-GB" sz="2400" dirty="0"/>
                        <a:t>Airbus A340</a:t>
                      </a:r>
                    </a:p>
                  </a:txBody>
                  <a:tcPr/>
                </a:tc>
                <a:tc>
                  <a:txBody>
                    <a:bodyPr/>
                    <a:lstStyle/>
                    <a:p>
                      <a:pPr algn="ctr"/>
                      <a:r>
                        <a:rPr lang="en-GB" sz="2400" dirty="0"/>
                        <a:t>280,000</a:t>
                      </a:r>
                    </a:p>
                  </a:txBody>
                  <a:tcPr/>
                </a:tc>
                <a:tc>
                  <a:txBody>
                    <a:bodyPr/>
                    <a:lstStyle/>
                    <a:p>
                      <a:pPr algn="ctr"/>
                      <a:r>
                        <a:rPr lang="en-GB" sz="2400" dirty="0"/>
                        <a:t>360</a:t>
                      </a:r>
                    </a:p>
                  </a:txBody>
                  <a:tcPr/>
                </a:tc>
                <a:tc>
                  <a:txBody>
                    <a:bodyPr/>
                    <a:lstStyle/>
                    <a:p>
                      <a:pPr algn="ctr"/>
                      <a:r>
                        <a:rPr lang="en-GB" sz="2400" dirty="0"/>
                        <a:t>250</a:t>
                      </a:r>
                    </a:p>
                  </a:txBody>
                  <a:tcPr/>
                </a:tc>
                <a:extLst>
                  <a:ext uri="{0D108BD9-81ED-4DB2-BD59-A6C34878D82A}">
                    <a16:rowId xmlns:a16="http://schemas.microsoft.com/office/drawing/2014/main" val="3019686536"/>
                  </a:ext>
                </a:extLst>
              </a:tr>
              <a:tr h="370840">
                <a:tc>
                  <a:txBody>
                    <a:bodyPr/>
                    <a:lstStyle/>
                    <a:p>
                      <a:r>
                        <a:rPr lang="en-GB" sz="2400" dirty="0"/>
                        <a:t>Boeing 747</a:t>
                      </a:r>
                    </a:p>
                  </a:txBody>
                  <a:tcPr/>
                </a:tc>
                <a:tc>
                  <a:txBody>
                    <a:bodyPr/>
                    <a:lstStyle/>
                    <a:p>
                      <a:pPr algn="ctr"/>
                      <a:r>
                        <a:rPr lang="en-GB" sz="2400" dirty="0"/>
                        <a:t>400,000</a:t>
                      </a:r>
                    </a:p>
                  </a:txBody>
                  <a:tcPr/>
                </a:tc>
                <a:tc>
                  <a:txBody>
                    <a:bodyPr/>
                    <a:lstStyle/>
                    <a:p>
                      <a:pPr algn="ctr"/>
                      <a:r>
                        <a:rPr lang="en-GB" sz="2400" dirty="0"/>
                        <a:t>510</a:t>
                      </a:r>
                    </a:p>
                  </a:txBody>
                  <a:tcPr/>
                </a:tc>
                <a:tc>
                  <a:txBody>
                    <a:bodyPr/>
                    <a:lstStyle/>
                    <a:p>
                      <a:pPr algn="ctr"/>
                      <a:r>
                        <a:rPr lang="en-GB" sz="2400" dirty="0"/>
                        <a:t>270</a:t>
                      </a:r>
                    </a:p>
                  </a:txBody>
                  <a:tcPr/>
                </a:tc>
                <a:extLst>
                  <a:ext uri="{0D108BD9-81ED-4DB2-BD59-A6C34878D82A}">
                    <a16:rowId xmlns:a16="http://schemas.microsoft.com/office/drawing/2014/main" val="2226756406"/>
                  </a:ext>
                </a:extLst>
              </a:tr>
              <a:tr h="370840">
                <a:tc>
                  <a:txBody>
                    <a:bodyPr/>
                    <a:lstStyle/>
                    <a:p>
                      <a:r>
                        <a:rPr lang="en-GB" sz="2400" dirty="0"/>
                        <a:t>Boeing 777</a:t>
                      </a:r>
                    </a:p>
                  </a:txBody>
                  <a:tcPr/>
                </a:tc>
                <a:tc>
                  <a:txBody>
                    <a:bodyPr/>
                    <a:lstStyle/>
                    <a:p>
                      <a:pPr algn="ctr"/>
                      <a:r>
                        <a:rPr lang="en-GB" sz="2400" dirty="0"/>
                        <a:t>350,000</a:t>
                      </a:r>
                    </a:p>
                  </a:txBody>
                  <a:tcPr/>
                </a:tc>
                <a:tc>
                  <a:txBody>
                    <a:bodyPr/>
                    <a:lstStyle/>
                    <a:p>
                      <a:pPr algn="ctr"/>
                      <a:r>
                        <a:rPr lang="en-GB" sz="2400" dirty="0"/>
                        <a:t>430</a:t>
                      </a:r>
                    </a:p>
                  </a:txBody>
                  <a:tcPr/>
                </a:tc>
                <a:tc>
                  <a:txBody>
                    <a:bodyPr/>
                    <a:lstStyle/>
                    <a:p>
                      <a:pPr algn="ctr"/>
                      <a:r>
                        <a:rPr lang="en-GB" sz="2400" dirty="0"/>
                        <a:t>260</a:t>
                      </a:r>
                    </a:p>
                  </a:txBody>
                  <a:tcPr/>
                </a:tc>
                <a:extLst>
                  <a:ext uri="{0D108BD9-81ED-4DB2-BD59-A6C34878D82A}">
                    <a16:rowId xmlns:a16="http://schemas.microsoft.com/office/drawing/2014/main" val="2706424139"/>
                  </a:ext>
                </a:extLst>
              </a:tr>
              <a:tr h="370840">
                <a:tc>
                  <a:txBody>
                    <a:bodyPr/>
                    <a:lstStyle/>
                    <a:p>
                      <a:r>
                        <a:rPr lang="en-GB" sz="2400" dirty="0"/>
                        <a:t>Concorde</a:t>
                      </a:r>
                    </a:p>
                  </a:txBody>
                  <a:tcPr/>
                </a:tc>
                <a:tc>
                  <a:txBody>
                    <a:bodyPr/>
                    <a:lstStyle/>
                    <a:p>
                      <a:pPr algn="ctr"/>
                      <a:r>
                        <a:rPr lang="en-GB" sz="2400" dirty="0"/>
                        <a:t>190,000</a:t>
                      </a:r>
                    </a:p>
                  </a:txBody>
                  <a:tcPr/>
                </a:tc>
                <a:tc>
                  <a:txBody>
                    <a:bodyPr/>
                    <a:lstStyle/>
                    <a:p>
                      <a:pPr algn="ctr"/>
                      <a:r>
                        <a:rPr lang="en-GB" sz="2400" dirty="0"/>
                        <a:t>360</a:t>
                      </a:r>
                    </a:p>
                  </a:txBody>
                  <a:tcPr/>
                </a:tc>
                <a:tc>
                  <a:txBody>
                    <a:bodyPr/>
                    <a:lstStyle/>
                    <a:p>
                      <a:pPr algn="ctr"/>
                      <a:r>
                        <a:rPr lang="en-GB" sz="2400" dirty="0"/>
                        <a:t>600</a:t>
                      </a:r>
                    </a:p>
                  </a:txBody>
                  <a:tcPr/>
                </a:tc>
                <a:extLst>
                  <a:ext uri="{0D108BD9-81ED-4DB2-BD59-A6C34878D82A}">
                    <a16:rowId xmlns:a16="http://schemas.microsoft.com/office/drawing/2014/main" val="1962053765"/>
                  </a:ext>
                </a:extLst>
              </a:tr>
              <a:tr h="0">
                <a:tc>
                  <a:txBody>
                    <a:bodyPr/>
                    <a:lstStyle/>
                    <a:p>
                      <a:r>
                        <a:rPr lang="en-GB" sz="2400" dirty="0" err="1"/>
                        <a:t>Supermarine</a:t>
                      </a:r>
                      <a:r>
                        <a:rPr lang="en-GB" sz="2400" dirty="0"/>
                        <a:t> spitfire</a:t>
                      </a:r>
                    </a:p>
                  </a:txBody>
                  <a:tcPr/>
                </a:tc>
                <a:tc>
                  <a:txBody>
                    <a:bodyPr/>
                    <a:lstStyle/>
                    <a:p>
                      <a:pPr algn="ctr"/>
                      <a:r>
                        <a:rPr lang="en-GB" sz="2400" dirty="0"/>
                        <a:t>3,000</a:t>
                      </a:r>
                    </a:p>
                  </a:txBody>
                  <a:tcPr/>
                </a:tc>
                <a:tc>
                  <a:txBody>
                    <a:bodyPr/>
                    <a:lstStyle/>
                    <a:p>
                      <a:pPr algn="ctr"/>
                      <a:r>
                        <a:rPr lang="en-GB" sz="2400" dirty="0"/>
                        <a:t>22</a:t>
                      </a:r>
                    </a:p>
                  </a:txBody>
                  <a:tcPr/>
                </a:tc>
                <a:tc>
                  <a:txBody>
                    <a:bodyPr/>
                    <a:lstStyle/>
                    <a:p>
                      <a:pPr algn="ctr"/>
                      <a:r>
                        <a:rPr lang="en-GB" sz="2400" dirty="0"/>
                        <a:t>160</a:t>
                      </a:r>
                    </a:p>
                  </a:txBody>
                  <a:tcPr/>
                </a:tc>
                <a:extLst>
                  <a:ext uri="{0D108BD9-81ED-4DB2-BD59-A6C34878D82A}">
                    <a16:rowId xmlns:a16="http://schemas.microsoft.com/office/drawing/2014/main" val="1806864382"/>
                  </a:ext>
                </a:extLst>
              </a:tr>
            </a:tbl>
          </a:graphicData>
        </a:graphic>
      </p:graphicFrame>
      <p:sp>
        <p:nvSpPr>
          <p:cNvPr id="4" name="Content Placeholder 2">
            <a:extLst>
              <a:ext uri="{FF2B5EF4-FFF2-40B4-BE49-F238E27FC236}">
                <a16:creationId xmlns:a16="http://schemas.microsoft.com/office/drawing/2014/main" id="{CDE6F437-64C3-79DE-B62A-EF47FC94F538}"/>
              </a:ext>
            </a:extLst>
          </p:cNvPr>
          <p:cNvSpPr txBox="1">
            <a:spLocks/>
          </p:cNvSpPr>
          <p:nvPr/>
        </p:nvSpPr>
        <p:spPr>
          <a:xfrm>
            <a:off x="628650" y="5643881"/>
            <a:ext cx="7886700" cy="6664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None/>
            </a:pPr>
            <a:r>
              <a:rPr lang="en-GB" sz="1400" i="1" dirty="0"/>
              <a:t>Note: exact values will vary depending upon different models of the aircraft; </a:t>
            </a:r>
          </a:p>
          <a:p>
            <a:pPr marL="0" indent="0" algn="ctr">
              <a:spcBef>
                <a:spcPts val="0"/>
              </a:spcBef>
              <a:buNone/>
            </a:pPr>
            <a:r>
              <a:rPr lang="en-GB" sz="1400" i="1" dirty="0"/>
              <a:t>figures are shown to two significant figures only</a:t>
            </a:r>
          </a:p>
        </p:txBody>
      </p:sp>
    </p:spTree>
    <p:extLst>
      <p:ext uri="{BB962C8B-B14F-4D97-AF65-F5344CB8AC3E}">
        <p14:creationId xmlns:p14="http://schemas.microsoft.com/office/powerpoint/2010/main" val="4226418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TotalTime>
  <Words>592</Words>
  <Application>Microsoft Office PowerPoint</Application>
  <PresentationFormat>On-screen Show (4:3)</PresentationFormat>
  <Paragraphs>88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Segoe UI Emoji</vt:lpstr>
      <vt:lpstr>Office Theme</vt:lpstr>
      <vt:lpstr>Flying by Numbers with the lift equation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lift equation presentation</dc:title>
  <dc:creator>Microsoft Office User</dc:creator>
  <cp:lastModifiedBy>Marie Neighbour</cp:lastModifiedBy>
  <cp:revision>11</cp:revision>
  <dcterms:created xsi:type="dcterms:W3CDTF">2017-06-28T15:11:57Z</dcterms:created>
  <dcterms:modified xsi:type="dcterms:W3CDTF">2024-09-25T10:53:29Z</dcterms:modified>
</cp:coreProperties>
</file>