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8" r:id="rId3"/>
    <p:sldId id="275" r:id="rId4"/>
    <p:sldId id="322" r:id="rId5"/>
    <p:sldId id="323" r:id="rId6"/>
    <p:sldId id="324" r:id="rId7"/>
    <p:sldId id="328" r:id="rId8"/>
    <p:sldId id="329" r:id="rId9"/>
    <p:sldId id="337" r:id="rId10"/>
    <p:sldId id="330" r:id="rId11"/>
    <p:sldId id="326" r:id="rId12"/>
    <p:sldId id="332" r:id="rId13"/>
    <p:sldId id="331" r:id="rId14"/>
    <p:sldId id="333" r:id="rId15"/>
    <p:sldId id="334" r:id="rId16"/>
    <p:sldId id="335" r:id="rId17"/>
    <p:sldId id="336" r:id="rId18"/>
    <p:sldId id="338" r:id="rId19"/>
    <p:sldId id="33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7582" autoAdjust="0"/>
  </p:normalViewPr>
  <p:slideViewPr>
    <p:cSldViewPr snapToGrid="0" snapToObjects="1">
      <p:cViewPr varScale="1">
        <p:scale>
          <a:sx n="100" d="100"/>
          <a:sy n="100" d="100"/>
        </p:scale>
        <p:origin x="1914" y="7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13/11/2023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Extension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could ask students to download and save the CSV file of their data and load it into Excel; there they can plot graphs that could be shown to the other astronauts back at base camp, or scientists on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Extension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LiberationSans"/>
              </a:rPr>
              <a:t>Ask learners how long it took to complete all the challenges and can if they could do it faster and with less trips than their classmates? A score could be attached to the time used, the number of challenges completed, and whether they run out of oxygen or not.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10</a:t>
            </a:fld>
            <a:endParaRPr lang="en-GB" dirty="0"/>
          </a:p>
        </p:txBody>
      </p:sp>
    </p:spTree>
    <p:extLst>
      <p:ext uri="{BB962C8B-B14F-4D97-AF65-F5344CB8AC3E}">
        <p14:creationId xmlns:p14="http://schemas.microsoft.com/office/powerpoint/2010/main" val="42937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program is for the starter activity (slide 3).</a:t>
            </a:r>
          </a:p>
          <a:p>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41806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The basecamp program is provided for teachers to download onto the </a:t>
            </a:r>
            <a:r>
              <a:rPr lang="en-GB" b="0" i="0" dirty="0" err="1">
                <a:latin typeface="+mj-lt"/>
              </a:rPr>
              <a:t>micro:bit</a:t>
            </a:r>
            <a:r>
              <a:rPr lang="en-GB" b="0" i="0" dirty="0">
                <a:latin typeface="+mj-lt"/>
              </a:rPr>
              <a:t> acting as the ‘base camp’. It provides a range measurement feature if the challenge is posed to get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back to base camp before the oxygen runs out. Teachers should place this </a:t>
            </a:r>
            <a:r>
              <a:rPr lang="en-GB" b="0" i="0" dirty="0" err="1">
                <a:latin typeface="+mj-lt"/>
              </a:rPr>
              <a:t>micro:bit</a:t>
            </a:r>
            <a:r>
              <a:rPr lang="en-GB" b="0" i="0" dirty="0">
                <a:latin typeface="+mj-lt"/>
              </a:rPr>
              <a:t> at the location of the base camp. This will work well within a typically sized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167861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program is for the main activity and for the learners to use when gathering data and then finding their way back to base camp. The </a:t>
            </a:r>
            <a:r>
              <a:rPr lang="en-GB" b="0" i="0" dirty="0" err="1">
                <a:latin typeface="+mj-lt"/>
              </a:rPr>
              <a:t>micro:bit</a:t>
            </a:r>
            <a:r>
              <a:rPr lang="en-GB" b="0" i="0" dirty="0">
                <a:latin typeface="+mj-lt"/>
              </a:rPr>
              <a:t> is to be worn on the suit (or on their arm like a watch). Some aspects of this program are pre-provided as part of the suit-template HEX file, so learners can fill in the gaps. E.g. the oxygen simulator and value display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The simplest version of this program will make the </a:t>
            </a:r>
            <a:r>
              <a:rPr lang="en-GB" b="0" i="0" dirty="0" err="1">
                <a:latin typeface="+mj-lt"/>
              </a:rPr>
              <a:t>micro:bit</a:t>
            </a:r>
            <a:r>
              <a:rPr lang="en-GB" b="0" i="0" dirty="0">
                <a:latin typeface="+mj-lt"/>
              </a:rPr>
              <a:t> into a sensing device that can take readings whilst the astronaut is out on a mission. Holding A shows the temperature, holding B shows a light reading. Both use the </a:t>
            </a:r>
            <a:r>
              <a:rPr lang="en-GB" b="0" i="0" dirty="0" err="1">
                <a:latin typeface="+mj-lt"/>
              </a:rPr>
              <a:t>whaleysans</a:t>
            </a:r>
            <a:r>
              <a:rPr lang="en-GB" b="0" i="0" dirty="0">
                <a:latin typeface="+mj-lt"/>
              </a:rPr>
              <a:t> package built in to avoid scrolling the two digits. Teachers should explain that </a:t>
            </a:r>
            <a:r>
              <a:rPr lang="en-GB" b="0" i="0" dirty="0" err="1">
                <a:latin typeface="+mj-lt"/>
              </a:rPr>
              <a:t>whaleysans</a:t>
            </a:r>
            <a:r>
              <a:rPr lang="en-GB" b="0" i="0" dirty="0">
                <a:latin typeface="+mj-lt"/>
              </a:rPr>
              <a:t> only shows 2 digits and a light reading is between 0 and 255; students could either divide by 10 and round it, or use the 'map' block to map it from 0..255 to 0..99 for display as 2 digits.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The activity monitor is easy to add and acts like a step counter – every time a shake is detected, add 1 to the movement variable. This variable is used by the oxygen simulator in the template, to 'spend' oxygen at a higher rate when moving more. </a:t>
            </a:r>
            <a:r>
              <a:rPr lang="en-GB" sz="1800" dirty="0">
                <a:effectLst/>
                <a:latin typeface="Arial" panose="020B0604020202020204" pitchFamily="34" charset="0"/>
                <a:ea typeface="Times New Roman" panose="02020603050405020304" pitchFamily="18" charset="0"/>
              </a:rPr>
              <a:t>The oxygen level is automatically displayed when nothing else is on the screen. Teachers should get learners to use our </a:t>
            </a:r>
            <a:r>
              <a:rPr lang="en-GB" sz="1800" dirty="0" err="1">
                <a:effectLst/>
                <a:latin typeface="Arial" panose="020B0604020202020204" pitchFamily="34" charset="0"/>
                <a:ea typeface="Times New Roman" panose="02020603050405020304" pitchFamily="18" charset="0"/>
              </a:rPr>
              <a:t>showValue</a:t>
            </a:r>
            <a:r>
              <a:rPr lang="en-GB" sz="1800" dirty="0">
                <a:effectLst/>
                <a:latin typeface="Arial" panose="020B0604020202020204" pitchFamily="34" charset="0"/>
                <a:ea typeface="Times New Roman" panose="02020603050405020304" pitchFamily="18" charset="0"/>
              </a:rPr>
              <a:t> function, as that deals with the difficulty of only displaying the oxygen reading if nothing else is on the display. Teachers could explain here that as coders in industry, they could often be expected to modify and improve existing programs, and not always be able to start from an empty page.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For more challenge the program can be modified to include radio messaging. This requires learners to store the radio range in a variable every time a new message is received and convert it using the MAP block into a distance 0..9. Then, when the logo is touched they use our </a:t>
            </a:r>
            <a:r>
              <a:rPr lang="en-GB" b="0" i="0" dirty="0" err="1">
                <a:latin typeface="+mj-lt"/>
              </a:rPr>
              <a:t>showValue</a:t>
            </a:r>
            <a:r>
              <a:rPr lang="en-GB" b="0" i="0" dirty="0">
                <a:latin typeface="+mj-lt"/>
              </a:rPr>
              <a:t> function to show the range to basecamp.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The most level of challenge can be found by building in the data logging feature to log the data recorded. The data must be logged at regular intervals, multiple columns must be logged, and an A+B delete-log feature must be added. Teachers could get students to try the standard </a:t>
            </a:r>
            <a:r>
              <a:rPr lang="en-GB" b="0" i="0" dirty="0" err="1">
                <a:latin typeface="+mj-lt"/>
              </a:rPr>
              <a:t>micro:bit</a:t>
            </a:r>
            <a:r>
              <a:rPr lang="en-GB" b="0" i="0" dirty="0">
                <a:latin typeface="+mj-lt"/>
              </a:rPr>
              <a:t> data logging video on the microbit.org website to understand how this works, or demonstrate clicking on data.htm on the MICROBIT drive, and looking at the numbers and the graph preview.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It is recommended that when showing the program to learners the teacher loads this onto the </a:t>
            </a:r>
            <a:r>
              <a:rPr lang="en-GB" b="0" i="0" dirty="0" err="1">
                <a:latin typeface="+mj-lt"/>
              </a:rPr>
              <a:t>micro:bit</a:t>
            </a:r>
            <a:r>
              <a:rPr lang="en-GB" b="0" i="0" dirty="0">
                <a:latin typeface="+mj-lt"/>
              </a:rPr>
              <a:t> </a:t>
            </a:r>
            <a:r>
              <a:rPr lang="en-GB" b="0" i="0" dirty="0" err="1">
                <a:latin typeface="+mj-lt"/>
              </a:rPr>
              <a:t>makecode</a:t>
            </a:r>
            <a:r>
              <a:rPr lang="en-GB" b="0" i="0" dirty="0">
                <a:latin typeface="+mj-lt"/>
              </a:rPr>
              <a:t> editor and zooms into the different groups of code so learners can see them clearly, or use the following slides which break this down into more manageable chunks.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13</a:t>
            </a:fld>
            <a:endParaRPr lang="en-GB"/>
          </a:p>
        </p:txBody>
      </p:sp>
    </p:spTree>
    <p:extLst>
      <p:ext uri="{BB962C8B-B14F-4D97-AF65-F5344CB8AC3E}">
        <p14:creationId xmlns:p14="http://schemas.microsoft.com/office/powerpoint/2010/main" val="271517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14</a:t>
            </a:fld>
            <a:endParaRPr lang="en-GB"/>
          </a:p>
        </p:txBody>
      </p:sp>
    </p:spTree>
    <p:extLst>
      <p:ext uri="{BB962C8B-B14F-4D97-AF65-F5344CB8AC3E}">
        <p14:creationId xmlns:p14="http://schemas.microsoft.com/office/powerpoint/2010/main" val="139001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15</a:t>
            </a:fld>
            <a:endParaRPr lang="en-GB"/>
          </a:p>
        </p:txBody>
      </p:sp>
    </p:spTree>
    <p:extLst>
      <p:ext uri="{BB962C8B-B14F-4D97-AF65-F5344CB8AC3E}">
        <p14:creationId xmlns:p14="http://schemas.microsoft.com/office/powerpoint/2010/main" val="258906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16</a:t>
            </a:fld>
            <a:endParaRPr lang="en-GB"/>
          </a:p>
        </p:txBody>
      </p:sp>
    </p:spTree>
    <p:extLst>
      <p:ext uri="{BB962C8B-B14F-4D97-AF65-F5344CB8AC3E}">
        <p14:creationId xmlns:p14="http://schemas.microsoft.com/office/powerpoint/2010/main" val="10524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17</a:t>
            </a:fld>
            <a:endParaRPr lang="en-GB"/>
          </a:p>
        </p:txBody>
      </p:sp>
    </p:spTree>
    <p:extLst>
      <p:ext uri="{BB962C8B-B14F-4D97-AF65-F5344CB8AC3E}">
        <p14:creationId xmlns:p14="http://schemas.microsoft.com/office/powerpoint/2010/main" val="49418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is the first part of the template program. It has an ADD_ME comment against each part of the code that learners will need to work out what code to add for each interactive part of the project.</a:t>
            </a:r>
          </a:p>
        </p:txBody>
      </p:sp>
      <p:sp>
        <p:nvSpPr>
          <p:cNvPr id="4" name="Slide Number Placeholder 3"/>
          <p:cNvSpPr>
            <a:spLocks noGrp="1"/>
          </p:cNvSpPr>
          <p:nvPr>
            <p:ph type="sldNum" sz="quarter" idx="5"/>
          </p:nvPr>
        </p:nvSpPr>
        <p:spPr/>
        <p:txBody>
          <a:bodyPr/>
          <a:lstStyle/>
          <a:p>
            <a:fld id="{36FFA728-7C25-4CCC-8013-DCE6384EC718}" type="slidenum">
              <a:rPr lang="en-GB" smtClean="0"/>
              <a:t>18</a:t>
            </a:fld>
            <a:endParaRPr lang="en-GB"/>
          </a:p>
        </p:txBody>
      </p:sp>
    </p:spTree>
    <p:extLst>
      <p:ext uri="{BB962C8B-B14F-4D97-AF65-F5344CB8AC3E}">
        <p14:creationId xmlns:p14="http://schemas.microsoft.com/office/powerpoint/2010/main" val="2238335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is the second part of the template program. This has a yellow comment block for the two provides functions, that explains what the functions do. </a:t>
            </a:r>
          </a:p>
        </p:txBody>
      </p:sp>
      <p:sp>
        <p:nvSpPr>
          <p:cNvPr id="4" name="Slide Number Placeholder 3"/>
          <p:cNvSpPr>
            <a:spLocks noGrp="1"/>
          </p:cNvSpPr>
          <p:nvPr>
            <p:ph type="sldNum" sz="quarter" idx="5"/>
          </p:nvPr>
        </p:nvSpPr>
        <p:spPr/>
        <p:txBody>
          <a:bodyPr/>
          <a:lstStyle/>
          <a:p>
            <a:fld id="{36FFA728-7C25-4CCC-8013-DCE6384EC718}" type="slidenum">
              <a:rPr lang="en-GB" smtClean="0"/>
              <a:t>19</a:t>
            </a:fld>
            <a:endParaRPr lang="en-GB"/>
          </a:p>
        </p:txBody>
      </p:sp>
    </p:spTree>
    <p:extLst>
      <p:ext uri="{BB962C8B-B14F-4D97-AF65-F5344CB8AC3E}">
        <p14:creationId xmlns:p14="http://schemas.microsoft.com/office/powerpoint/2010/main" val="22950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deliver this starter using the PR of the PRIMM (</a:t>
            </a:r>
            <a:r>
              <a:rPr lang="en-GB" b="0" i="0" dirty="0">
                <a:solidFill>
                  <a:srgbClr val="040C28"/>
                </a:solidFill>
                <a:effectLst/>
                <a:latin typeface="Google Sans"/>
              </a:rPr>
              <a:t>Predict-Run-Investigate-Modify-Make)</a:t>
            </a:r>
            <a:r>
              <a:rPr lang="en-GB" dirty="0"/>
              <a:t> process: </a:t>
            </a:r>
          </a:p>
          <a:p>
            <a:r>
              <a:rPr lang="en-GB" dirty="0"/>
              <a:t>Predict – show the code and ask students what it does.</a:t>
            </a:r>
          </a:p>
          <a:p>
            <a:r>
              <a:rPr lang="en-GB" dirty="0"/>
              <a:t>Run – enter the code and run it in the simulator and then on the </a:t>
            </a:r>
            <a:r>
              <a:rPr lang="en-GB" dirty="0" err="1"/>
              <a:t>micro:bit</a:t>
            </a:r>
            <a:r>
              <a:rPr lang="en-GB" dirty="0"/>
              <a:t> and observe what it actually does. </a:t>
            </a:r>
          </a:p>
          <a:p>
            <a:endParaRPr lang="en-GB" dirty="0"/>
          </a:p>
          <a:p>
            <a:r>
              <a:rPr lang="en-GB" dirty="0"/>
              <a:t>The starter program  leads into the main activity. It shows how a light reading can be taken and displayed in graphical form, in real-time.</a:t>
            </a:r>
          </a:p>
          <a:p>
            <a:r>
              <a:rPr lang="en-GB" dirty="0"/>
              <a:t>The ‘plot bar graph’ block is used for this program, but in some projects the </a:t>
            </a:r>
            <a:r>
              <a:rPr lang="en-GB" dirty="0" err="1"/>
              <a:t>whaleysans</a:t>
            </a:r>
            <a:r>
              <a:rPr lang="en-GB" dirty="0"/>
              <a:t> font extension is used to show a 2 digit number on the display - </a:t>
            </a:r>
            <a:r>
              <a:rPr lang="en-GB" sz="1800" b="0" i="0" u="none" strike="noStrike" baseline="0" dirty="0">
                <a:latin typeface="LiberationSans"/>
              </a:rPr>
              <a:t>teachers might choose to use the </a:t>
            </a:r>
            <a:r>
              <a:rPr lang="en-GB" sz="1800" b="0" i="0" u="none" strike="noStrike" baseline="0" dirty="0" err="1">
                <a:latin typeface="LiberationSans"/>
              </a:rPr>
              <a:t>whaleysans</a:t>
            </a:r>
            <a:r>
              <a:rPr lang="en-GB" sz="1800" b="0" i="0" u="none" strike="noStrike" baseline="0" dirty="0">
                <a:latin typeface="LiberationSans"/>
              </a:rPr>
              <a:t> extension here instead, although note that it only shows 2 digits, so the light reading would have to be scaled and rounded to be of use, and that might be too much detail for a starter.</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learners </a:t>
            </a:r>
            <a:r>
              <a:rPr lang="en-GB"/>
              <a:t>that the </a:t>
            </a:r>
            <a:r>
              <a:rPr lang="en-GB" dirty="0"/>
              <a:t>design context is what sets the scene for the project that they will be working on.</a:t>
            </a:r>
          </a:p>
          <a:p>
            <a:r>
              <a:rPr lang="en-GB" dirty="0"/>
              <a:t>In response to the questions asked, the teacher could discuss how we would need to know information about temperature, light levels, oxygen, gravity etc. We could use sensors and programmable systems to gather and log this data.</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design brief describes what it is they are going to do in their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brief with learners and check they understand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analyse the design brief and/or criteria by producing a mind map or spider chart of their initial thoughts on how to solve the problem given.</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18050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advice – learners could be assessed on how many of the design criteria they have managed to fulfil with their devices.</a:t>
            </a:r>
          </a:p>
          <a:p>
            <a:r>
              <a:rPr lang="en-GB" dirty="0"/>
              <a:t>The ‘it could also’ criteria is intended to be harder and provide more challenge.</a:t>
            </a:r>
          </a:p>
          <a:p>
            <a:r>
              <a:rPr lang="en-GB" dirty="0"/>
              <a:t>Learners could analyse the design brief and/or criteria by producing a mind map or spider chart of their initial thoughts on how to solve the problem given.</a:t>
            </a:r>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30830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 1 – Learners themselves complete the suit-template file to create the code to meet the design brief, with help as required from the teacher. In this instance the main focus is the programming activity and completing a partially written program.</a:t>
            </a:r>
          </a:p>
          <a:p>
            <a:r>
              <a:rPr lang="en-GB" dirty="0"/>
              <a:t>Option 2 – The example code is treated as pre-written and downloaded onto the </a:t>
            </a:r>
            <a:r>
              <a:rPr lang="en-GB" dirty="0" err="1"/>
              <a:t>micro:bits</a:t>
            </a:r>
            <a:r>
              <a:rPr lang="en-GB" dirty="0"/>
              <a:t> ‘as is’. In this instance the main focus is on the overall system and the use of the device in context.</a:t>
            </a:r>
          </a:p>
          <a:p>
            <a:endParaRPr lang="en-GB" dirty="0"/>
          </a:p>
          <a:p>
            <a:r>
              <a:rPr lang="en-GB" dirty="0"/>
              <a:t>Route option 1:</a:t>
            </a:r>
          </a:p>
          <a:p>
            <a:r>
              <a:rPr lang="en-GB" dirty="0"/>
              <a:t>For lower ability learners the teacher could show the learners how to use the template to create the program step-by step.</a:t>
            </a:r>
          </a:p>
          <a:p>
            <a:r>
              <a:rPr lang="en-GB" dirty="0"/>
              <a:t>The example </a:t>
            </a:r>
            <a:r>
              <a:rPr lang="en-GB" dirty="0" err="1"/>
              <a:t>suit:bit</a:t>
            </a:r>
            <a:r>
              <a:rPr lang="en-GB" dirty="0"/>
              <a:t> program can be used to help with this and to give an example for learners to follow as needed. This could be demonstrated working, prior to learners producing their own program, so they know what they are aiming to achieve. </a:t>
            </a:r>
          </a:p>
          <a:p>
            <a:r>
              <a:rPr lang="en-GB" dirty="0"/>
              <a:t>Safety – always take care when using electrical or electronic devices. If something does not seem right, e.g. the circuit board is getting hot, take the power off and tell an adult immediately.</a:t>
            </a:r>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32139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complete the suit-template file to create the code to meet the design brief, with help as required from the teacher. In this instance the main focus is the programming activity and completing a partially written program.</a:t>
            </a:r>
          </a:p>
          <a:p>
            <a:r>
              <a:rPr lang="en-GB" dirty="0"/>
              <a:t>Option 2 – The example code is treated as pre-written and downloaded onto the </a:t>
            </a:r>
            <a:r>
              <a:rPr lang="en-GB" dirty="0" err="1"/>
              <a:t>micro:bits</a:t>
            </a:r>
            <a:r>
              <a:rPr lang="en-GB" dirty="0"/>
              <a:t> ‘as is’. In this instance the main focus is on the overall system and the use of the device in context.</a:t>
            </a:r>
          </a:p>
          <a:p>
            <a:endParaRPr lang="en-GB" dirty="0"/>
          </a:p>
          <a:p>
            <a:r>
              <a:rPr lang="en-GB" dirty="0"/>
              <a:t>Route option 2:</a:t>
            </a:r>
          </a:p>
          <a:p>
            <a:r>
              <a:rPr lang="en-GB" dirty="0"/>
              <a:t>Teacher will need to place the </a:t>
            </a:r>
            <a:r>
              <a:rPr lang="en-GB" dirty="0" err="1"/>
              <a:t>suit:bit</a:t>
            </a:r>
            <a:r>
              <a:rPr lang="en-GB" dirty="0"/>
              <a:t> example program in a shared drive for learners to access and drag on screen, or have it opened and ready on screen for them in advance.</a:t>
            </a:r>
          </a:p>
          <a:p>
            <a:r>
              <a:rPr lang="en-GB" dirty="0"/>
              <a:t>Safety – always take care when using electrical or electronic devices. If something does not seem right, e.g. the circuit board is getting hot, take the power off and tell an adult immediately.</a:t>
            </a:r>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307458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mission challenge is for learners to leave the base camp with a full oxygen tank, explore the terrain, take light and temperature readings, and get back to base camp before the oxygen runs out. This can be set up as  role play within the classroom. The teacher could also add some extra tasks to complete along the way as desired.</a:t>
            </a:r>
          </a:p>
          <a:p>
            <a:endParaRPr lang="en-GB" dirty="0"/>
          </a:p>
          <a:p>
            <a:pPr algn="l"/>
            <a:r>
              <a:rPr lang="en-GB" sz="1200" b="0" i="0" u="none" strike="noStrike" baseline="0" dirty="0">
                <a:latin typeface="LiberationSans"/>
              </a:rPr>
              <a:t>Explain that if it is hotter, oxygen is spent faster. Also if the learner is active, oxygen is spent faster. If learners are a long way from base camp, it will take longer to get back to camp when the oxygen runs low. If learners get the X and the alarm signal, the oxygen has run out and they have failed the challenge. Explain that learners can use the logo-press to measure the distance to base camp, but if they are too far from camp they won't get a signal, and they will need to leave some 'breadcrumbs' along the way to find their way back. The beeping of the beacon will stop if they are out of range of the base camp, so this would alert them to the fact that they are a long way away. Explain that when oxygen is getting low, learners must decide whether to continue with their tasks and collect more readings and samples, or head back to basecamp and recharge their oxygen tanks, then do another run when recharged. </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13165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25243"/>
            <a:ext cx="9144000" cy="1323439"/>
          </a:xfrm>
          <a:prstGeom prst="rect">
            <a:avLst/>
          </a:prstGeom>
          <a:noFill/>
        </p:spPr>
        <p:txBody>
          <a:bodyPr wrap="square" rtlCol="0">
            <a:spAutoFit/>
          </a:bodyPr>
          <a:lstStyle/>
          <a:p>
            <a:pPr algn="ctr"/>
            <a:r>
              <a:rPr lang="en-GB" sz="4000" b="1" dirty="0">
                <a:cs typeface="Arial"/>
              </a:rPr>
              <a:t>Learning to live on mars</a:t>
            </a:r>
          </a:p>
          <a:p>
            <a:pPr algn="ctr"/>
            <a:r>
              <a:rPr lang="en-GB" sz="4000" b="1" dirty="0">
                <a:cs typeface="Arial"/>
              </a:rPr>
              <a:t>with the BBC micro:bit</a:t>
            </a:r>
            <a:endParaRPr lang="en-US" sz="40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18659" y="5084225"/>
            <a:ext cx="8706678"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and programming a device that can help an astronaut living on the surface of Mars</a:t>
            </a:r>
          </a:p>
        </p:txBody>
      </p:sp>
      <p:pic>
        <p:nvPicPr>
          <p:cNvPr id="2" name="Picture 2" descr="Free Cosmonaut Astronaut photo and picture">
            <a:extLst>
              <a:ext uri="{FF2B5EF4-FFF2-40B4-BE49-F238E27FC236}">
                <a16:creationId xmlns:a16="http://schemas.microsoft.com/office/drawing/2014/main" id="{9712C319-1FE4-5FB7-A9F7-7291A6628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52" y="2399727"/>
            <a:ext cx="3472148" cy="25824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Mars Red Planet photo and picture">
            <a:extLst>
              <a:ext uri="{FF2B5EF4-FFF2-40B4-BE49-F238E27FC236}">
                <a16:creationId xmlns:a16="http://schemas.microsoft.com/office/drawing/2014/main" id="{FD56C461-498B-5BC8-EC80-9DD89308D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056" y="2399725"/>
            <a:ext cx="2582411" cy="258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4521833" cy="2887298"/>
          </a:xfrm>
        </p:spPr>
        <p:txBody>
          <a:bodyPr>
            <a:noAutofit/>
          </a:bodyPr>
          <a:lstStyle/>
          <a:p>
            <a:pPr marL="457200" indent="-457200">
              <a:buFont typeface="+mj-lt"/>
              <a:buAutoNum type="arabicParenR"/>
            </a:pPr>
            <a:r>
              <a:rPr lang="en-GB" sz="2400" dirty="0"/>
              <a:t>Download the CSV file of your data and load into Excel - use the data to plot graphs for scientists back on Earth</a:t>
            </a:r>
          </a:p>
          <a:p>
            <a:pPr marL="457200" indent="-457200">
              <a:buFont typeface="+mj-lt"/>
              <a:buAutoNum type="arabicParenR"/>
            </a:pPr>
            <a:r>
              <a:rPr lang="en-GB" sz="2400" dirty="0"/>
              <a:t>Think about how you could complete the mission challenges faster</a:t>
            </a:r>
          </a:p>
          <a:p>
            <a:pPr>
              <a:buFont typeface="Arial" panose="020B0604020202020204" pitchFamily="34" charset="0"/>
              <a:buChar char="•"/>
            </a:pPr>
            <a:endParaRPr lang="en-GB" sz="2400" dirty="0"/>
          </a:p>
          <a:p>
            <a:pPr>
              <a:buFont typeface="Arial" panose="020B0604020202020204" pitchFamily="34" charset="0"/>
              <a:buChar char="•"/>
            </a:pP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Extension</a:t>
            </a:r>
          </a:p>
        </p:txBody>
      </p:sp>
      <p:pic>
        <p:nvPicPr>
          <p:cNvPr id="1026" name="Picture 2" descr="Free accounting statistics excel illustration">
            <a:extLst>
              <a:ext uri="{FF2B5EF4-FFF2-40B4-BE49-F238E27FC236}">
                <a16:creationId xmlns:a16="http://schemas.microsoft.com/office/drawing/2014/main" id="{DC6A6615-C710-53A7-C660-646B274F9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6" y="1699083"/>
            <a:ext cx="4154163" cy="311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4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 example program</a:t>
            </a:r>
          </a:p>
        </p:txBody>
      </p:sp>
      <p:pic>
        <p:nvPicPr>
          <p:cNvPr id="4" name="Picture 3">
            <a:extLst>
              <a:ext uri="{FF2B5EF4-FFF2-40B4-BE49-F238E27FC236}">
                <a16:creationId xmlns:a16="http://schemas.microsoft.com/office/drawing/2014/main" id="{39B2593D-B5CE-4473-193E-184AAAB40A62}"/>
              </a:ext>
            </a:extLst>
          </p:cNvPr>
          <p:cNvPicPr>
            <a:picLocks noChangeAspect="1"/>
          </p:cNvPicPr>
          <p:nvPr/>
        </p:nvPicPr>
        <p:blipFill>
          <a:blip r:embed="rId3"/>
          <a:stretch>
            <a:fillRect/>
          </a:stretch>
        </p:blipFill>
        <p:spPr>
          <a:xfrm>
            <a:off x="390563" y="2161821"/>
            <a:ext cx="3706689" cy="2780017"/>
          </a:xfrm>
          <a:prstGeom prst="rect">
            <a:avLst/>
          </a:prstGeom>
        </p:spPr>
      </p:pic>
    </p:spTree>
    <p:extLst>
      <p:ext uri="{BB962C8B-B14F-4D97-AF65-F5344CB8AC3E}">
        <p14:creationId xmlns:p14="http://schemas.microsoft.com/office/powerpoint/2010/main" val="376972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basecamp:bit</a:t>
            </a:r>
            <a:r>
              <a:rPr lang="en-GB" sz="3600" b="1" dirty="0">
                <a:latin typeface="Calibri" panose="020F0502020204030204" pitchFamily="34" charset="0"/>
                <a:ea typeface="Calibri" panose="020F0502020204030204" pitchFamily="34" charset="0"/>
                <a:cs typeface="Calibri" panose="020F0502020204030204" pitchFamily="34" charset="0"/>
              </a:rPr>
              <a:t> program</a:t>
            </a:r>
          </a:p>
        </p:txBody>
      </p:sp>
      <p:pic>
        <p:nvPicPr>
          <p:cNvPr id="6" name="Picture 5">
            <a:extLst>
              <a:ext uri="{FF2B5EF4-FFF2-40B4-BE49-F238E27FC236}">
                <a16:creationId xmlns:a16="http://schemas.microsoft.com/office/drawing/2014/main" id="{AE67E33B-20A8-EA1D-ECD5-12094D806BD2}"/>
              </a:ext>
            </a:extLst>
          </p:cNvPr>
          <p:cNvPicPr>
            <a:picLocks noChangeAspect="1"/>
          </p:cNvPicPr>
          <p:nvPr/>
        </p:nvPicPr>
        <p:blipFill>
          <a:blip r:embed="rId3"/>
          <a:stretch>
            <a:fillRect/>
          </a:stretch>
        </p:blipFill>
        <p:spPr>
          <a:xfrm>
            <a:off x="509004" y="1963803"/>
            <a:ext cx="5602710" cy="3462828"/>
          </a:xfrm>
          <a:prstGeom prst="rect">
            <a:avLst/>
          </a:prstGeom>
        </p:spPr>
      </p:pic>
    </p:spTree>
    <p:extLst>
      <p:ext uri="{BB962C8B-B14F-4D97-AF65-F5344CB8AC3E}">
        <p14:creationId xmlns:p14="http://schemas.microsoft.com/office/powerpoint/2010/main" val="349124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075601"/>
            <a:ext cx="8321949"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suit:bit</a:t>
            </a:r>
            <a:r>
              <a:rPr lang="en-GB" sz="3600" b="1" dirty="0">
                <a:latin typeface="Calibri" panose="020F0502020204030204" pitchFamily="34" charset="0"/>
                <a:ea typeface="Calibri" panose="020F0502020204030204" pitchFamily="34" charset="0"/>
                <a:cs typeface="Calibri" panose="020F0502020204030204" pitchFamily="34" charset="0"/>
              </a:rPr>
              <a:t> example program – full program</a:t>
            </a:r>
          </a:p>
        </p:txBody>
      </p:sp>
      <p:pic>
        <p:nvPicPr>
          <p:cNvPr id="2" name="Picture 1">
            <a:extLst>
              <a:ext uri="{FF2B5EF4-FFF2-40B4-BE49-F238E27FC236}">
                <a16:creationId xmlns:a16="http://schemas.microsoft.com/office/drawing/2014/main" id="{CDE30D6A-2003-6270-18D5-77CCB7B4191E}"/>
              </a:ext>
            </a:extLst>
          </p:cNvPr>
          <p:cNvPicPr>
            <a:picLocks noChangeAspect="1"/>
          </p:cNvPicPr>
          <p:nvPr/>
        </p:nvPicPr>
        <p:blipFill rotWithShape="1">
          <a:blip r:embed="rId3"/>
          <a:srcRect l="42368" t="16378" r="16382" b="16378"/>
          <a:stretch/>
        </p:blipFill>
        <p:spPr>
          <a:xfrm>
            <a:off x="337456" y="1837685"/>
            <a:ext cx="4392501" cy="4027706"/>
          </a:xfrm>
          <a:prstGeom prst="rect">
            <a:avLst/>
          </a:prstGeom>
        </p:spPr>
      </p:pic>
    </p:spTree>
    <p:extLst>
      <p:ext uri="{BB962C8B-B14F-4D97-AF65-F5344CB8AC3E}">
        <p14:creationId xmlns:p14="http://schemas.microsoft.com/office/powerpoint/2010/main" val="193638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suit:bit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4" name="Picture 3">
            <a:extLst>
              <a:ext uri="{FF2B5EF4-FFF2-40B4-BE49-F238E27FC236}">
                <a16:creationId xmlns:a16="http://schemas.microsoft.com/office/drawing/2014/main" id="{EAC05E3A-63B4-42B2-7D9F-7CA33090F599}"/>
              </a:ext>
            </a:extLst>
          </p:cNvPr>
          <p:cNvPicPr>
            <a:picLocks noChangeAspect="1"/>
          </p:cNvPicPr>
          <p:nvPr/>
        </p:nvPicPr>
        <p:blipFill>
          <a:blip r:embed="rId3"/>
          <a:stretch>
            <a:fillRect/>
          </a:stretch>
        </p:blipFill>
        <p:spPr>
          <a:xfrm>
            <a:off x="358676" y="1756120"/>
            <a:ext cx="2830838" cy="4243062"/>
          </a:xfrm>
          <a:prstGeom prst="rect">
            <a:avLst/>
          </a:prstGeom>
        </p:spPr>
      </p:pic>
    </p:spTree>
    <p:extLst>
      <p:ext uri="{BB962C8B-B14F-4D97-AF65-F5344CB8AC3E}">
        <p14:creationId xmlns:p14="http://schemas.microsoft.com/office/powerpoint/2010/main" val="271274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suit:bit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2" name="Picture 1">
            <a:extLst>
              <a:ext uri="{FF2B5EF4-FFF2-40B4-BE49-F238E27FC236}">
                <a16:creationId xmlns:a16="http://schemas.microsoft.com/office/drawing/2014/main" id="{CECAE2F2-20F2-7003-990D-6BC31DF9F6A1}"/>
              </a:ext>
            </a:extLst>
          </p:cNvPr>
          <p:cNvPicPr>
            <a:picLocks noChangeAspect="1"/>
          </p:cNvPicPr>
          <p:nvPr/>
        </p:nvPicPr>
        <p:blipFill>
          <a:blip r:embed="rId3"/>
          <a:stretch>
            <a:fillRect/>
          </a:stretch>
        </p:blipFill>
        <p:spPr>
          <a:xfrm>
            <a:off x="348065" y="1892814"/>
            <a:ext cx="6401355" cy="3889585"/>
          </a:xfrm>
          <a:prstGeom prst="rect">
            <a:avLst/>
          </a:prstGeom>
        </p:spPr>
      </p:pic>
    </p:spTree>
    <p:extLst>
      <p:ext uri="{BB962C8B-B14F-4D97-AF65-F5344CB8AC3E}">
        <p14:creationId xmlns:p14="http://schemas.microsoft.com/office/powerpoint/2010/main" val="85743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suit:bit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4" name="Picture 3">
            <a:extLst>
              <a:ext uri="{FF2B5EF4-FFF2-40B4-BE49-F238E27FC236}">
                <a16:creationId xmlns:a16="http://schemas.microsoft.com/office/drawing/2014/main" id="{E011831D-8525-1C9A-824D-41B351BBE41B}"/>
              </a:ext>
            </a:extLst>
          </p:cNvPr>
          <p:cNvPicPr>
            <a:picLocks noChangeAspect="1"/>
          </p:cNvPicPr>
          <p:nvPr/>
        </p:nvPicPr>
        <p:blipFill>
          <a:blip r:embed="rId3"/>
          <a:stretch>
            <a:fillRect/>
          </a:stretch>
        </p:blipFill>
        <p:spPr>
          <a:xfrm>
            <a:off x="273382" y="1756120"/>
            <a:ext cx="3361079" cy="4190293"/>
          </a:xfrm>
          <a:prstGeom prst="rect">
            <a:avLst/>
          </a:prstGeom>
        </p:spPr>
      </p:pic>
    </p:spTree>
    <p:extLst>
      <p:ext uri="{BB962C8B-B14F-4D97-AF65-F5344CB8AC3E}">
        <p14:creationId xmlns:p14="http://schemas.microsoft.com/office/powerpoint/2010/main" val="378290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suit:bit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2" name="Picture 1">
            <a:extLst>
              <a:ext uri="{FF2B5EF4-FFF2-40B4-BE49-F238E27FC236}">
                <a16:creationId xmlns:a16="http://schemas.microsoft.com/office/drawing/2014/main" id="{E16CA634-3396-F0DD-C611-DAE9973A1A94}"/>
              </a:ext>
            </a:extLst>
          </p:cNvPr>
          <p:cNvPicPr>
            <a:picLocks noChangeAspect="1"/>
          </p:cNvPicPr>
          <p:nvPr/>
        </p:nvPicPr>
        <p:blipFill>
          <a:blip r:embed="rId3"/>
          <a:stretch>
            <a:fillRect/>
          </a:stretch>
        </p:blipFill>
        <p:spPr>
          <a:xfrm>
            <a:off x="346291" y="1927233"/>
            <a:ext cx="5068989" cy="3628843"/>
          </a:xfrm>
          <a:prstGeom prst="rect">
            <a:avLst/>
          </a:prstGeom>
        </p:spPr>
      </p:pic>
    </p:spTree>
    <p:extLst>
      <p:ext uri="{BB962C8B-B14F-4D97-AF65-F5344CB8AC3E}">
        <p14:creationId xmlns:p14="http://schemas.microsoft.com/office/powerpoint/2010/main" val="286877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Suit-template program</a:t>
            </a:r>
          </a:p>
        </p:txBody>
      </p:sp>
      <p:pic>
        <p:nvPicPr>
          <p:cNvPr id="4" name="Picture 3">
            <a:extLst>
              <a:ext uri="{FF2B5EF4-FFF2-40B4-BE49-F238E27FC236}">
                <a16:creationId xmlns:a16="http://schemas.microsoft.com/office/drawing/2014/main" id="{6373A165-5B89-31E7-69B2-EC0588DFD796}"/>
              </a:ext>
            </a:extLst>
          </p:cNvPr>
          <p:cNvPicPr>
            <a:picLocks noChangeAspect="1"/>
          </p:cNvPicPr>
          <p:nvPr/>
        </p:nvPicPr>
        <p:blipFill>
          <a:blip r:embed="rId3"/>
          <a:stretch>
            <a:fillRect/>
          </a:stretch>
        </p:blipFill>
        <p:spPr>
          <a:xfrm>
            <a:off x="347911" y="1837945"/>
            <a:ext cx="8035224" cy="3944454"/>
          </a:xfrm>
          <a:prstGeom prst="rect">
            <a:avLst/>
          </a:prstGeom>
        </p:spPr>
      </p:pic>
    </p:spTree>
    <p:extLst>
      <p:ext uri="{BB962C8B-B14F-4D97-AF65-F5344CB8AC3E}">
        <p14:creationId xmlns:p14="http://schemas.microsoft.com/office/powerpoint/2010/main" val="393033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Suit-template program</a:t>
            </a:r>
          </a:p>
        </p:txBody>
      </p:sp>
      <p:pic>
        <p:nvPicPr>
          <p:cNvPr id="2" name="Picture 1">
            <a:extLst>
              <a:ext uri="{FF2B5EF4-FFF2-40B4-BE49-F238E27FC236}">
                <a16:creationId xmlns:a16="http://schemas.microsoft.com/office/drawing/2014/main" id="{90322652-4B37-B309-CC81-DC8CB576942D}"/>
              </a:ext>
            </a:extLst>
          </p:cNvPr>
          <p:cNvPicPr>
            <a:picLocks noChangeAspect="1"/>
          </p:cNvPicPr>
          <p:nvPr/>
        </p:nvPicPr>
        <p:blipFill>
          <a:blip r:embed="rId3"/>
          <a:stretch>
            <a:fillRect/>
          </a:stretch>
        </p:blipFill>
        <p:spPr>
          <a:xfrm>
            <a:off x="393290" y="1756120"/>
            <a:ext cx="5234878" cy="4084086"/>
          </a:xfrm>
          <a:prstGeom prst="rect">
            <a:avLst/>
          </a:prstGeom>
        </p:spPr>
      </p:pic>
    </p:spTree>
    <p:extLst>
      <p:ext uri="{BB962C8B-B14F-4D97-AF65-F5344CB8AC3E}">
        <p14:creationId xmlns:p14="http://schemas.microsoft.com/office/powerpoint/2010/main" val="38155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2096269"/>
            <a:ext cx="4118226" cy="3046988"/>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Look at the code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do you think it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Run the code and see what it really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p:txBody>
      </p:sp>
      <p:pic>
        <p:nvPicPr>
          <p:cNvPr id="2" name="Picture 1">
            <a:extLst>
              <a:ext uri="{FF2B5EF4-FFF2-40B4-BE49-F238E27FC236}">
                <a16:creationId xmlns:a16="http://schemas.microsoft.com/office/drawing/2014/main" id="{60926F99-2BE5-96F4-49DD-E9B417A49C39}"/>
              </a:ext>
            </a:extLst>
          </p:cNvPr>
          <p:cNvPicPr>
            <a:picLocks noChangeAspect="1"/>
          </p:cNvPicPr>
          <p:nvPr/>
        </p:nvPicPr>
        <p:blipFill>
          <a:blip r:embed="rId3"/>
          <a:stretch>
            <a:fillRect/>
          </a:stretch>
        </p:blipFill>
        <p:spPr>
          <a:xfrm>
            <a:off x="4682922" y="1914814"/>
            <a:ext cx="3706689" cy="2780017"/>
          </a:xfrm>
          <a:prstGeom prst="rect">
            <a:avLst/>
          </a:prstGeom>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context</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975873"/>
            <a:ext cx="473099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Mars is a very different planet to the Earth</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If we are to live there, we will need to understand its environment</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would we need to know about Mars to live there? How could we get this data?</a:t>
            </a:r>
          </a:p>
        </p:txBody>
      </p:sp>
      <p:pic>
        <p:nvPicPr>
          <p:cNvPr id="2" name="Picture 4" descr="Free Mars Red Planet photo and picture">
            <a:extLst>
              <a:ext uri="{FF2B5EF4-FFF2-40B4-BE49-F238E27FC236}">
                <a16:creationId xmlns:a16="http://schemas.microsoft.com/office/drawing/2014/main" id="{EA6D7D36-B403-85BF-9D1B-2676F8CC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521" y="2075177"/>
            <a:ext cx="2906960" cy="290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67973"/>
            <a:ext cx="4854883" cy="3512831"/>
          </a:xfrm>
        </p:spPr>
        <p:txBody>
          <a:bodyPr>
            <a:noAutofit/>
          </a:bodyPr>
          <a:lstStyle/>
          <a:p>
            <a:pPr marL="0" indent="0">
              <a:buNone/>
            </a:pPr>
            <a:r>
              <a:rPr lang="en-GB" sz="2400" dirty="0"/>
              <a:t>Using the BBC </a:t>
            </a:r>
            <a:r>
              <a:rPr lang="en-GB" sz="2400" dirty="0" err="1"/>
              <a:t>micro:bit</a:t>
            </a:r>
            <a:r>
              <a:rPr lang="en-GB" sz="2400" dirty="0"/>
              <a:t>:</a:t>
            </a:r>
          </a:p>
          <a:p>
            <a:pPr>
              <a:buFont typeface="Arial" panose="020B0604020202020204" pitchFamily="34" charset="0"/>
              <a:buChar char="•"/>
            </a:pPr>
            <a:r>
              <a:rPr lang="en-GB" sz="2400" dirty="0"/>
              <a:t>Design a programmable device that an astronaut can use on a mission to gather information about the planet Mars</a:t>
            </a:r>
          </a:p>
          <a:p>
            <a:pPr>
              <a:buFont typeface="Arial" panose="020B0604020202020204" pitchFamily="34" charset="0"/>
              <a:buChar char="•"/>
            </a:pPr>
            <a:r>
              <a:rPr lang="en-GB" sz="2400" dirty="0"/>
              <a:t>The device will also need to keep track of how much oxygen is left in their space suit whilst away from base camp</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brief</a:t>
            </a:r>
          </a:p>
        </p:txBody>
      </p:sp>
      <p:pic>
        <p:nvPicPr>
          <p:cNvPr id="2" name="Picture 2" descr="Free Cosmonaut Astronaut photo and picture">
            <a:extLst>
              <a:ext uri="{FF2B5EF4-FFF2-40B4-BE49-F238E27FC236}">
                <a16:creationId xmlns:a16="http://schemas.microsoft.com/office/drawing/2014/main" id="{548E01BF-CB99-B99E-4787-78F473521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359" y="2146369"/>
            <a:ext cx="3449092" cy="256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0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32" y="1813634"/>
            <a:ext cx="6519990" cy="4130776"/>
          </a:xfrm>
        </p:spPr>
        <p:txBody>
          <a:bodyPr>
            <a:noAutofit/>
          </a:bodyPr>
          <a:lstStyle/>
          <a:p>
            <a:pPr marL="0" indent="0">
              <a:buNone/>
            </a:pPr>
            <a:r>
              <a:rPr lang="en-GB" sz="2400" dirty="0"/>
              <a:t>Your device must be able to:</a:t>
            </a:r>
          </a:p>
          <a:p>
            <a:pPr>
              <a:buFont typeface="Arial" panose="020B0604020202020204" pitchFamily="34" charset="0"/>
              <a:buChar char="•"/>
            </a:pPr>
            <a:r>
              <a:rPr lang="en-GB" sz="2400" dirty="0"/>
              <a:t>Record the light and temperature levels on the planet</a:t>
            </a:r>
          </a:p>
          <a:p>
            <a:pPr>
              <a:buFont typeface="Arial" panose="020B0604020202020204" pitchFamily="34" charset="0"/>
              <a:buChar char="•"/>
            </a:pPr>
            <a:r>
              <a:rPr lang="en-GB" sz="2400" dirty="0"/>
              <a:t>Track the amount of oxygen left in the space suit whilst away from base camp</a:t>
            </a:r>
          </a:p>
          <a:p>
            <a:pPr>
              <a:buFont typeface="Arial" panose="020B0604020202020204" pitchFamily="34" charset="0"/>
              <a:buChar char="•"/>
            </a:pPr>
            <a:endParaRPr lang="en-GB" sz="1100" dirty="0"/>
          </a:p>
          <a:p>
            <a:pPr marL="0" indent="0">
              <a:buNone/>
            </a:pPr>
            <a:r>
              <a:rPr lang="en-GB" sz="2400" dirty="0"/>
              <a:t>It could also:</a:t>
            </a:r>
          </a:p>
          <a:p>
            <a:pPr>
              <a:buFont typeface="Arial" panose="020B0604020202020204" pitchFamily="34" charset="0"/>
              <a:buChar char="•"/>
            </a:pPr>
            <a:r>
              <a:rPr lang="en-GB" sz="2400" dirty="0"/>
              <a:t>Help the astronaut to find their way back to base camp once they have collected their data</a:t>
            </a:r>
          </a:p>
          <a:p>
            <a:pPr>
              <a:buFont typeface="Arial" panose="020B0604020202020204" pitchFamily="34" charset="0"/>
              <a:buChar char="•"/>
            </a:pPr>
            <a:r>
              <a:rPr lang="en-GB" sz="2400" dirty="0"/>
              <a:t>Log the data collected</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2" name="Picture 2" descr="Free Mars Planet photo and picture">
            <a:extLst>
              <a:ext uri="{FF2B5EF4-FFF2-40B4-BE49-F238E27FC236}">
                <a16:creationId xmlns:a16="http://schemas.microsoft.com/office/drawing/2014/main" id="{CCBCEFC2-C150-5E39-041F-37C8FD7C5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811" y="2261484"/>
            <a:ext cx="1998557" cy="1537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Cosmonaut Astronaut photo and picture">
            <a:extLst>
              <a:ext uri="{FF2B5EF4-FFF2-40B4-BE49-F238E27FC236}">
                <a16:creationId xmlns:a16="http://schemas.microsoft.com/office/drawing/2014/main" id="{7DE7935E-F4C6-200E-2ED4-37E96F55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811" y="4196823"/>
            <a:ext cx="1998557" cy="148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5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5185803" cy="3659587"/>
          </a:xfrm>
        </p:spPr>
        <p:txBody>
          <a:bodyPr>
            <a:noAutofit/>
          </a:bodyPr>
          <a:lstStyle/>
          <a:p>
            <a:pPr>
              <a:buFont typeface="Arial" panose="020B0604020202020204" pitchFamily="34" charset="0"/>
              <a:buChar char="•"/>
            </a:pPr>
            <a:r>
              <a:rPr lang="en-GB" sz="2400" dirty="0"/>
              <a:t>Go to </a:t>
            </a:r>
            <a:r>
              <a:rPr lang="en-GB" sz="2400" dirty="0">
                <a:hlinkClick r:id="rId3"/>
              </a:rPr>
              <a:t>https://makecode.microbit.org</a:t>
            </a:r>
            <a:r>
              <a:rPr lang="en-GB" sz="2400" dirty="0"/>
              <a:t> </a:t>
            </a:r>
          </a:p>
          <a:p>
            <a:pPr>
              <a:buFont typeface="Arial" panose="020B0604020202020204" pitchFamily="34" charset="0"/>
              <a:buChar char="•"/>
            </a:pPr>
            <a:r>
              <a:rPr lang="en-GB" sz="2400" dirty="0"/>
              <a:t>Drag the </a:t>
            </a:r>
            <a:r>
              <a:rPr lang="en-GB" sz="2400" dirty="0" err="1"/>
              <a:t>suit-template:bit</a:t>
            </a:r>
            <a:r>
              <a:rPr lang="en-GB" sz="2400" dirty="0"/>
              <a:t> HEX file into the project homepage to open it</a:t>
            </a:r>
          </a:p>
          <a:p>
            <a:pPr>
              <a:buFont typeface="Arial" panose="020B0604020202020204" pitchFamily="34" charset="0"/>
              <a:buChar char="•"/>
            </a:pPr>
            <a:r>
              <a:rPr lang="en-GB" sz="2400" dirty="0"/>
              <a:t>Use the template to write your code to meet the brief</a:t>
            </a:r>
          </a:p>
          <a:p>
            <a:pPr>
              <a:buFont typeface="Arial" panose="020B0604020202020204" pitchFamily="34" charset="0"/>
              <a:buChar char="•"/>
            </a:pPr>
            <a:r>
              <a:rPr lang="en-GB" sz="2400" dirty="0"/>
              <a:t>Download it to your </a:t>
            </a:r>
            <a:r>
              <a:rPr lang="en-GB" sz="2400" dirty="0" err="1"/>
              <a:t>micro:bit</a:t>
            </a:r>
            <a:endParaRPr lang="en-GB" sz="2400" dirty="0"/>
          </a:p>
          <a:p>
            <a:pPr>
              <a:buFont typeface="Arial" panose="020B0604020202020204" pitchFamily="34" charset="0"/>
              <a:buChar char="•"/>
            </a:pPr>
            <a:r>
              <a:rPr lang="en-GB" sz="2400" dirty="0"/>
              <a:t>Go on your mission!</a:t>
            </a:r>
          </a:p>
          <a:p>
            <a:pPr>
              <a:buFont typeface="Arial" panose="020B0604020202020204" pitchFamily="34" charset="0"/>
              <a:buChar char="•"/>
            </a:pPr>
            <a:r>
              <a:rPr lang="en-GB" sz="2400" dirty="0"/>
              <a:t>View the data recorded on the MICROBIT drive</a:t>
            </a:r>
          </a:p>
          <a:p>
            <a:pPr>
              <a:buFont typeface="Arial" panose="020B0604020202020204" pitchFamily="34" charset="0"/>
              <a:buChar char="•"/>
            </a:pP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1)</a:t>
            </a:r>
          </a:p>
        </p:txBody>
      </p:sp>
      <p:pic>
        <p:nvPicPr>
          <p:cNvPr id="2" name="Picture 1">
            <a:extLst>
              <a:ext uri="{FF2B5EF4-FFF2-40B4-BE49-F238E27FC236}">
                <a16:creationId xmlns:a16="http://schemas.microsoft.com/office/drawing/2014/main" id="{015DCAAA-5381-357C-69E4-16C1C468A273}"/>
              </a:ext>
            </a:extLst>
          </p:cNvPr>
          <p:cNvPicPr>
            <a:picLocks noChangeAspect="1"/>
          </p:cNvPicPr>
          <p:nvPr/>
        </p:nvPicPr>
        <p:blipFill>
          <a:blip r:embed="rId4"/>
          <a:stretch>
            <a:fillRect/>
          </a:stretch>
        </p:blipFill>
        <p:spPr>
          <a:xfrm>
            <a:off x="5684919" y="2266972"/>
            <a:ext cx="2736592" cy="2581606"/>
          </a:xfrm>
          <a:prstGeom prst="rect">
            <a:avLst/>
          </a:prstGeom>
        </p:spPr>
      </p:pic>
      <p:sp>
        <p:nvSpPr>
          <p:cNvPr id="4" name="TextBox 3">
            <a:extLst>
              <a:ext uri="{FF2B5EF4-FFF2-40B4-BE49-F238E27FC236}">
                <a16:creationId xmlns:a16="http://schemas.microsoft.com/office/drawing/2014/main" id="{C392EAD6-72F0-3B84-FCF0-2889E6BBA77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8797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8" y="2138197"/>
            <a:ext cx="5392206" cy="3682165"/>
          </a:xfrm>
        </p:spPr>
        <p:txBody>
          <a:bodyPr>
            <a:noAutofit/>
          </a:bodyPr>
          <a:lstStyle/>
          <a:p>
            <a:pPr>
              <a:buFont typeface="Arial" panose="020B0604020202020204" pitchFamily="34" charset="0"/>
              <a:buChar char="•"/>
            </a:pPr>
            <a:r>
              <a:rPr lang="en-GB" sz="2400" dirty="0"/>
              <a:t>Go to </a:t>
            </a:r>
            <a:r>
              <a:rPr lang="en-GB" sz="2400" dirty="0">
                <a:hlinkClick r:id="rId3"/>
              </a:rPr>
              <a:t>https://makecode.microbit.org</a:t>
            </a:r>
            <a:r>
              <a:rPr lang="en-GB" sz="2400" dirty="0"/>
              <a:t> </a:t>
            </a:r>
          </a:p>
          <a:p>
            <a:pPr>
              <a:buFont typeface="Arial" panose="020B0604020202020204" pitchFamily="34" charset="0"/>
              <a:buChar char="•"/>
            </a:pPr>
            <a:r>
              <a:rPr lang="en-GB" sz="2400" dirty="0"/>
              <a:t>Drag the </a:t>
            </a:r>
            <a:r>
              <a:rPr lang="en-GB" sz="2400" dirty="0" err="1"/>
              <a:t>suit:bit</a:t>
            </a:r>
            <a:r>
              <a:rPr lang="en-GB" sz="2400" dirty="0"/>
              <a:t> HEX file into the project homepage to open it</a:t>
            </a:r>
          </a:p>
          <a:p>
            <a:pPr>
              <a:buFont typeface="Arial" panose="020B0604020202020204" pitchFamily="34" charset="0"/>
              <a:buChar char="•"/>
            </a:pPr>
            <a:r>
              <a:rPr lang="en-GB" sz="2400" dirty="0"/>
              <a:t>Download it to your </a:t>
            </a:r>
            <a:r>
              <a:rPr lang="en-GB" sz="2400" dirty="0" err="1"/>
              <a:t>micro:bit</a:t>
            </a:r>
            <a:endParaRPr lang="en-GB" sz="2400" dirty="0"/>
          </a:p>
          <a:p>
            <a:pPr>
              <a:buFont typeface="Arial" panose="020B0604020202020204" pitchFamily="34" charset="0"/>
              <a:buChar char="•"/>
            </a:pPr>
            <a:r>
              <a:rPr lang="en-GB" sz="2400" dirty="0"/>
              <a:t>Go on your mission!</a:t>
            </a:r>
          </a:p>
          <a:p>
            <a:pPr>
              <a:buFont typeface="Arial" panose="020B0604020202020204" pitchFamily="34" charset="0"/>
              <a:buChar char="•"/>
            </a:pPr>
            <a:r>
              <a:rPr lang="en-GB" sz="2400" dirty="0"/>
              <a:t>View the data recorded on the MICROBIT drive</a:t>
            </a:r>
          </a:p>
          <a:p>
            <a:pPr>
              <a:buFont typeface="Arial" panose="020B0604020202020204" pitchFamily="34" charset="0"/>
              <a:buChar char="•"/>
            </a:pP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2)</a:t>
            </a:r>
          </a:p>
        </p:txBody>
      </p:sp>
      <p:pic>
        <p:nvPicPr>
          <p:cNvPr id="2" name="Picture 1">
            <a:extLst>
              <a:ext uri="{FF2B5EF4-FFF2-40B4-BE49-F238E27FC236}">
                <a16:creationId xmlns:a16="http://schemas.microsoft.com/office/drawing/2014/main" id="{3F241006-FEDD-E39F-5DF9-264D9CE6F343}"/>
              </a:ext>
            </a:extLst>
          </p:cNvPr>
          <p:cNvPicPr>
            <a:picLocks noChangeAspect="1"/>
          </p:cNvPicPr>
          <p:nvPr/>
        </p:nvPicPr>
        <p:blipFill>
          <a:blip r:embed="rId4"/>
          <a:stretch>
            <a:fillRect/>
          </a:stretch>
        </p:blipFill>
        <p:spPr>
          <a:xfrm>
            <a:off x="5684919" y="2289550"/>
            <a:ext cx="2736592" cy="2581606"/>
          </a:xfrm>
          <a:prstGeom prst="rect">
            <a:avLst/>
          </a:prstGeom>
        </p:spPr>
      </p:pic>
      <p:sp>
        <p:nvSpPr>
          <p:cNvPr id="4" name="TextBox 3">
            <a:extLst>
              <a:ext uri="{FF2B5EF4-FFF2-40B4-BE49-F238E27FC236}">
                <a16:creationId xmlns:a16="http://schemas.microsoft.com/office/drawing/2014/main" id="{7977ED14-09DD-92DF-9A58-9D1DB66C600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61807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8" y="1976561"/>
            <a:ext cx="4543603" cy="3682165"/>
          </a:xfrm>
        </p:spPr>
        <p:txBody>
          <a:bodyPr>
            <a:noAutofit/>
          </a:bodyPr>
          <a:lstStyle/>
          <a:p>
            <a:pPr marL="0" indent="0">
              <a:buNone/>
            </a:pPr>
            <a:r>
              <a:rPr lang="en-GB" sz="2400" dirty="0"/>
              <a:t>Your challenge is to:</a:t>
            </a:r>
          </a:p>
          <a:p>
            <a:pPr>
              <a:buFont typeface="Arial" panose="020B0604020202020204" pitchFamily="34" charset="0"/>
              <a:buChar char="•"/>
            </a:pPr>
            <a:r>
              <a:rPr lang="en-GB" sz="2400" dirty="0"/>
              <a:t>Leave base camp with a full oxygen tank</a:t>
            </a:r>
          </a:p>
          <a:p>
            <a:pPr>
              <a:buFont typeface="Arial" panose="020B0604020202020204" pitchFamily="34" charset="0"/>
              <a:buChar char="•"/>
            </a:pPr>
            <a:r>
              <a:rPr lang="en-GB" sz="2400" dirty="0"/>
              <a:t>Explore the Martian surface</a:t>
            </a:r>
          </a:p>
          <a:p>
            <a:pPr>
              <a:buFont typeface="Arial" panose="020B0604020202020204" pitchFamily="34" charset="0"/>
              <a:buChar char="•"/>
            </a:pPr>
            <a:r>
              <a:rPr lang="en-GB" sz="2400" dirty="0"/>
              <a:t>Take light and temperature readings</a:t>
            </a:r>
          </a:p>
          <a:p>
            <a:pPr>
              <a:buFont typeface="Arial" panose="020B0604020202020204" pitchFamily="34" charset="0"/>
              <a:buChar char="•"/>
            </a:pPr>
            <a:r>
              <a:rPr lang="en-GB" sz="2400" dirty="0"/>
              <a:t>Get back to base camp when your oxygen runs low! </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The mission!</a:t>
            </a:r>
          </a:p>
        </p:txBody>
      </p:sp>
      <p:pic>
        <p:nvPicPr>
          <p:cNvPr id="5" name="Picture 2" descr="Free Cosmonaut Astronaut photo and picture">
            <a:extLst>
              <a:ext uri="{FF2B5EF4-FFF2-40B4-BE49-F238E27FC236}">
                <a16:creationId xmlns:a16="http://schemas.microsoft.com/office/drawing/2014/main" id="{D9B98390-C368-6CF6-541E-82B62B143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21136"/>
            <a:ext cx="4087775" cy="304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095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2605</Words>
  <Application>Microsoft Office PowerPoint</Application>
  <PresentationFormat>On-screen Show (4:3)</PresentationFormat>
  <Paragraphs>161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Google Sans</vt:lpstr>
      <vt:lpstr>LiberationSans</vt:lpstr>
      <vt:lpstr>Symbol</vt:lpstr>
      <vt:lpstr>Times New Roman</vt:lpstr>
      <vt:lpstr>Office Theme</vt:lpstr>
      <vt:lpstr>PowerPoint Presentation</vt:lpstr>
      <vt:lpstr>PowerPoint Presentation</vt:lpstr>
      <vt:lpstr>Starter</vt:lpstr>
      <vt:lpstr>Design context</vt:lpstr>
      <vt:lpstr>PowerPoint Presentation</vt:lpstr>
      <vt:lpstr>PowerPoint Presentation</vt:lpstr>
      <vt:lpstr>PowerPoint Presentation</vt:lpstr>
      <vt:lpstr>PowerPoint Presentation</vt:lpstr>
      <vt:lpstr>PowerPoint Presentation</vt:lpstr>
      <vt:lpstr>PowerPoint Presentation</vt:lpstr>
      <vt:lpstr>Starter example program</vt:lpstr>
      <vt:lpstr>basecamp:bit program</vt:lpstr>
      <vt:lpstr>suit:bit example program – full program</vt:lpstr>
      <vt:lpstr>suit:bit example program</vt:lpstr>
      <vt:lpstr>suit:bit example program</vt:lpstr>
      <vt:lpstr>suit:bit example program</vt:lpstr>
      <vt:lpstr>suit:bit example program</vt:lpstr>
      <vt:lpstr>Suit-template program</vt:lpstr>
      <vt:lpstr>Suit-template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on mars presentation</dc:title>
  <dc:creator>Attainment in Education Ltd</dc:creator>
  <cp:lastModifiedBy>Holly Margerison-Smith</cp:lastModifiedBy>
  <cp:revision>119</cp:revision>
  <dcterms:created xsi:type="dcterms:W3CDTF">2017-06-28T15:11:57Z</dcterms:created>
  <dcterms:modified xsi:type="dcterms:W3CDTF">2023-11-13T11:37:28Z</dcterms:modified>
</cp:coreProperties>
</file>