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Lst>
  <p:notesMasterIdLst>
    <p:notesMasterId r:id="rId9"/>
  </p:notesMasterIdLst>
  <p:sldIdLst>
    <p:sldId id="256" r:id="rId3"/>
    <p:sldId id="280" r:id="rId4"/>
    <p:sldId id="281" r:id="rId5"/>
    <p:sldId id="282" r:id="rId6"/>
    <p:sldId id="287" r:id="rId7"/>
    <p:sldId id="28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9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4" autoAdjust="0"/>
    <p:restoredTop sz="83794" autoAdjust="0"/>
  </p:normalViewPr>
  <p:slideViewPr>
    <p:cSldViewPr snapToObjects="1" showGuides="1">
      <p:cViewPr varScale="1">
        <p:scale>
          <a:sx n="95" d="100"/>
          <a:sy n="95" d="100"/>
        </p:scale>
        <p:origin x="2124" y="90"/>
      </p:cViewPr>
      <p:guideLst>
        <p:guide orient="horz"/>
        <p:guide/>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49028-C136-4B59-AFEB-A2A783CA1FA5}" type="datetimeFigureOut">
              <a:rPr lang="en-GB" smtClean="0"/>
              <a:pPr/>
              <a:t>29/01/2024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513D1-043E-4418-B60F-DDDC6CA78FAA}" type="slidenum">
              <a:rPr lang="en-GB" smtClean="0"/>
              <a:pPr/>
              <a:t>‹#›</a:t>
            </a:fld>
            <a:endParaRPr lang="en-GB"/>
          </a:p>
        </p:txBody>
      </p:sp>
    </p:spTree>
    <p:extLst>
      <p:ext uri="{BB962C8B-B14F-4D97-AF65-F5344CB8AC3E}">
        <p14:creationId xmlns:p14="http://schemas.microsoft.com/office/powerpoint/2010/main" val="252345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5513D1-043E-4418-B60F-DDDC6CA78FAA}" type="slidenum">
              <a:rPr lang="en-GB" smtClean="0"/>
              <a:pPr/>
              <a:t>1</a:t>
            </a:fld>
            <a:endParaRPr lang="en-GB"/>
          </a:p>
        </p:txBody>
      </p:sp>
    </p:spTree>
    <p:extLst>
      <p:ext uri="{BB962C8B-B14F-4D97-AF65-F5344CB8AC3E}">
        <p14:creationId xmlns:p14="http://schemas.microsoft.com/office/powerpoint/2010/main" val="138325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Example words have been given for magnets and electricity topics. These could, for example, be used to help students recap key terms following completion of the IET Faraday activities – Marvellous Magnets, Magnetic Materials, Magnet Maze, Not Newton’s Cradle, Exciting Electricity, Fruit Lights, Clever Circuits and Investigating Electricity. Teacher could create different example words for different topics studied, or learners could come up with their own.</a:t>
            </a:r>
          </a:p>
        </p:txBody>
      </p:sp>
      <p:sp>
        <p:nvSpPr>
          <p:cNvPr id="4" name="Slide Number Placeholder 3"/>
          <p:cNvSpPr>
            <a:spLocks noGrp="1"/>
          </p:cNvSpPr>
          <p:nvPr>
            <p:ph type="sldNum" sz="quarter" idx="10"/>
          </p:nvPr>
        </p:nvSpPr>
        <p:spPr/>
        <p:txBody>
          <a:bodyPr/>
          <a:lstStyle/>
          <a:p>
            <a:fld id="{F05513D1-043E-4418-B60F-DDDC6CA78FAA}" type="slidenum">
              <a:rPr lang="en-GB" smtClean="0"/>
              <a:pPr/>
              <a:t>2</a:t>
            </a:fld>
            <a:endParaRPr lang="en-GB"/>
          </a:p>
        </p:txBody>
      </p:sp>
    </p:spTree>
    <p:extLst>
      <p:ext uri="{BB962C8B-B14F-4D97-AF65-F5344CB8AC3E}">
        <p14:creationId xmlns:p14="http://schemas.microsoft.com/office/powerpoint/2010/main" val="406375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For weaker learners, a template could be handed out with the grid pre-drawn. If the words selected by learners do not easily fit into the grid, they may need to go back and choose alternative words.</a:t>
            </a:r>
          </a:p>
        </p:txBody>
      </p:sp>
      <p:sp>
        <p:nvSpPr>
          <p:cNvPr id="4" name="Slide Number Placeholder 3"/>
          <p:cNvSpPr>
            <a:spLocks noGrp="1"/>
          </p:cNvSpPr>
          <p:nvPr>
            <p:ph type="sldNum" sz="quarter" idx="10"/>
          </p:nvPr>
        </p:nvSpPr>
        <p:spPr/>
        <p:txBody>
          <a:bodyPr/>
          <a:lstStyle/>
          <a:p>
            <a:fld id="{F05513D1-043E-4418-B60F-DDDC6CA78FAA}" type="slidenum">
              <a:rPr lang="en-GB" smtClean="0"/>
              <a:pPr/>
              <a:t>3</a:t>
            </a:fld>
            <a:endParaRPr lang="en-GB"/>
          </a:p>
        </p:txBody>
      </p:sp>
    </p:spTree>
    <p:extLst>
      <p:ext uri="{BB962C8B-B14F-4D97-AF65-F5344CB8AC3E}">
        <p14:creationId xmlns:p14="http://schemas.microsoft.com/office/powerpoint/2010/main" val="2643640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5513D1-043E-4418-B60F-DDDC6CA78FAA}" type="slidenum">
              <a:rPr lang="en-GB" smtClean="0"/>
              <a:pPr/>
              <a:t>4</a:t>
            </a:fld>
            <a:endParaRPr lang="en-GB"/>
          </a:p>
        </p:txBody>
      </p:sp>
    </p:spTree>
    <p:extLst>
      <p:ext uri="{BB962C8B-B14F-4D97-AF65-F5344CB8AC3E}">
        <p14:creationId xmlns:p14="http://schemas.microsoft.com/office/powerpoint/2010/main" val="2417334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Number for the clues should match the numbers for the answers words. For example: </a:t>
            </a:r>
          </a:p>
          <a:p>
            <a:r>
              <a:rPr lang="en-GB" dirty="0"/>
              <a:t>Clue:  7 across ‘powers electrical circuits’, answer: battery.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Encourage learners to come up with a mixture of simple clues and more challenging ones.</a:t>
            </a:r>
          </a:p>
        </p:txBody>
      </p:sp>
      <p:sp>
        <p:nvSpPr>
          <p:cNvPr id="4" name="Slide Number Placeholder 3"/>
          <p:cNvSpPr>
            <a:spLocks noGrp="1"/>
          </p:cNvSpPr>
          <p:nvPr>
            <p:ph type="sldNum" sz="quarter" idx="10"/>
          </p:nvPr>
        </p:nvSpPr>
        <p:spPr/>
        <p:txBody>
          <a:bodyPr/>
          <a:lstStyle/>
          <a:p>
            <a:fld id="{F05513D1-043E-4418-B60F-DDDC6CA78FAA}" type="slidenum">
              <a:rPr lang="en-GB" smtClean="0"/>
              <a:pPr/>
              <a:t>5</a:t>
            </a:fld>
            <a:endParaRPr lang="en-GB"/>
          </a:p>
        </p:txBody>
      </p:sp>
    </p:spTree>
    <p:extLst>
      <p:ext uri="{BB962C8B-B14F-4D97-AF65-F5344CB8AC3E}">
        <p14:creationId xmlns:p14="http://schemas.microsoft.com/office/powerpoint/2010/main" val="1453751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Learners could peer assess each others’ responses. They could provide feedback, for example, on how well the clues matched the key words and how easy/difficult the puzzle was to solve.</a:t>
            </a:r>
          </a:p>
        </p:txBody>
      </p:sp>
      <p:sp>
        <p:nvSpPr>
          <p:cNvPr id="4" name="Slide Number Placeholder 3"/>
          <p:cNvSpPr>
            <a:spLocks noGrp="1"/>
          </p:cNvSpPr>
          <p:nvPr>
            <p:ph type="sldNum" sz="quarter" idx="10"/>
          </p:nvPr>
        </p:nvSpPr>
        <p:spPr/>
        <p:txBody>
          <a:bodyPr/>
          <a:lstStyle/>
          <a:p>
            <a:fld id="{F05513D1-043E-4418-B60F-DDDC6CA78FAA}" type="slidenum">
              <a:rPr lang="en-GB" smtClean="0"/>
              <a:pPr/>
              <a:t>6</a:t>
            </a:fld>
            <a:endParaRPr lang="en-GB"/>
          </a:p>
        </p:txBody>
      </p:sp>
    </p:spTree>
    <p:extLst>
      <p:ext uri="{BB962C8B-B14F-4D97-AF65-F5344CB8AC3E}">
        <p14:creationId xmlns:p14="http://schemas.microsoft.com/office/powerpoint/2010/main" val="1053019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25A7-1FCF-4218-B6CF-653056D0AAC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F8BA6E-02EE-4B15-A4E6-05734FA5B6D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682F4F-CFA7-4E19-B4FE-00788CFC7816}"/>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5" name="Footer Placeholder 4">
            <a:extLst>
              <a:ext uri="{FF2B5EF4-FFF2-40B4-BE49-F238E27FC236}">
                <a16:creationId xmlns:a16="http://schemas.microsoft.com/office/drawing/2014/main" id="{2B62784F-07F3-4BEB-90B5-6D835F9D6C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B2E747-6920-41A8-B783-1CE4BB4816A5}"/>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05472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ED71-AF02-49C8-99B1-EAD22473A5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B0719B-FB10-474C-B863-6E05E9CF32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2D224D-A115-4B9B-AC4D-1231CE3A0B14}"/>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5" name="Footer Placeholder 4">
            <a:extLst>
              <a:ext uri="{FF2B5EF4-FFF2-40B4-BE49-F238E27FC236}">
                <a16:creationId xmlns:a16="http://schemas.microsoft.com/office/drawing/2014/main" id="{23CEDD1A-54B6-4337-8E56-85CFA6BBF9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61CE53-A9C4-43C2-A397-8043F22E114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87684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2C6C72-4BE9-4350-9645-89CB9844423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3BF05-212A-4C62-9DBD-23DAE21129F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721974-F671-486D-ADB7-528DAC5A3545}"/>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5" name="Footer Placeholder 4">
            <a:extLst>
              <a:ext uri="{FF2B5EF4-FFF2-40B4-BE49-F238E27FC236}">
                <a16:creationId xmlns:a16="http://schemas.microsoft.com/office/drawing/2014/main" id="{5B8FCBFB-82BE-4831-A1C8-C8882EB3B6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F80C6E-0714-48E1-AC85-9E8E1B1757F8}"/>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1299150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55ADD6-F8CE-1748-83D1-037D91A2E22A}"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658349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006069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5ADD6-F8CE-1748-83D1-037D91A2E22A}"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1266230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55ADD6-F8CE-1748-83D1-037D91A2E22A}"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816625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55ADD6-F8CE-1748-83D1-037D91A2E22A}" type="datetimeFigureOut">
              <a:rPr lang="en-US" smtClean="0"/>
              <a:pPr/>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75805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55ADD6-F8CE-1748-83D1-037D91A2E22A}" type="datetimeFigureOut">
              <a:rPr lang="en-US" smtClean="0"/>
              <a:pPr/>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886896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5ADD6-F8CE-1748-83D1-037D91A2E22A}" type="datetimeFigureOut">
              <a:rPr lang="en-US" smtClean="0"/>
              <a:pPr/>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814880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55ADD6-F8CE-1748-83D1-037D91A2E22A}"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80480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55AA0-9E44-4569-9715-F41D1A5495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813DA0-9077-456D-BD3C-C34E8A408A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0C380-F0FD-4A5F-AE3E-C45111BCABFB}"/>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5" name="Footer Placeholder 4">
            <a:extLst>
              <a:ext uri="{FF2B5EF4-FFF2-40B4-BE49-F238E27FC236}">
                <a16:creationId xmlns:a16="http://schemas.microsoft.com/office/drawing/2014/main" id="{5C153528-18AB-44A9-8AFA-8EA03299C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65A775-BBC8-41F0-9C7F-D92609B24F13}"/>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509612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55ADD6-F8CE-1748-83D1-037D91A2E22A}"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35022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78460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403914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8CDC-BEB6-48DD-9C34-D56F53FB6B9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7ACC29-344C-4E95-ABFE-07B31F0634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ED376F-EB65-4E1D-813D-DC7C4DD06BC0}"/>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5" name="Footer Placeholder 4">
            <a:extLst>
              <a:ext uri="{FF2B5EF4-FFF2-40B4-BE49-F238E27FC236}">
                <a16:creationId xmlns:a16="http://schemas.microsoft.com/office/drawing/2014/main" id="{2B03E503-04D4-4F29-9722-1E253CC720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35B51-12FA-4847-80AD-E4618AB9F37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427061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25855-7149-4909-B4F9-AEC74BBFA2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A322DF-C295-40DB-A586-53424A731541}"/>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6F80E0-0D3F-4C2B-AB08-597A981385B8}"/>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B66487-24A9-46CF-92AB-69C2194DC36F}"/>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6" name="Footer Placeholder 5">
            <a:extLst>
              <a:ext uri="{FF2B5EF4-FFF2-40B4-BE49-F238E27FC236}">
                <a16:creationId xmlns:a16="http://schemas.microsoft.com/office/drawing/2014/main" id="{B3F79E76-39E5-4E92-B246-F94784FD18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B2C0F0-6056-45C4-A78B-2F069ED86810}"/>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79795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341B3-7194-41CD-9A09-97411946462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ACE4BA-25CC-4401-B2C4-266295BB12D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B4D051-1364-4BB9-9B16-950D262A28DD}"/>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0F6878-690F-4975-8FDC-25FFF3F0B5B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AE439E-F4C6-449E-AB06-3986347D84C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45EB58-E76E-44F5-8E90-E1BBCBDFE007}"/>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8" name="Footer Placeholder 7">
            <a:extLst>
              <a:ext uri="{FF2B5EF4-FFF2-40B4-BE49-F238E27FC236}">
                <a16:creationId xmlns:a16="http://schemas.microsoft.com/office/drawing/2014/main" id="{AF98111F-C0CB-437A-9E91-4B57C39E54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171246-A391-49BC-B8B2-34EB273C24F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56310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7E4B-080B-4098-B45F-2FB51C47F4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A1489A-B93A-4732-B23B-0714064D9D16}"/>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4" name="Footer Placeholder 3">
            <a:extLst>
              <a:ext uri="{FF2B5EF4-FFF2-40B4-BE49-F238E27FC236}">
                <a16:creationId xmlns:a16="http://schemas.microsoft.com/office/drawing/2014/main" id="{0D8952CA-5CFB-4D2D-B228-5B2AC4C32B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FB201A-E422-4CFC-A078-B1813BFF1636}"/>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98778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A7614B-4BA6-4647-8922-17C90E4BAB32}"/>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3" name="Footer Placeholder 2">
            <a:extLst>
              <a:ext uri="{FF2B5EF4-FFF2-40B4-BE49-F238E27FC236}">
                <a16:creationId xmlns:a16="http://schemas.microsoft.com/office/drawing/2014/main" id="{3C3066E7-8C36-4E7B-8FDF-93F3EC3748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EFB072-02C0-424D-AC90-486B4E6D1A37}"/>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35206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1FB7-1BF1-4B5E-8C69-EEB48EB4C68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042B0F-FE14-471D-8AF0-36D1C3CAE30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25AADD-BA24-46CB-94CD-C2BB58EA5C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BAB4A9-585F-45D0-967B-30D92EE2B198}"/>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6" name="Footer Placeholder 5">
            <a:extLst>
              <a:ext uri="{FF2B5EF4-FFF2-40B4-BE49-F238E27FC236}">
                <a16:creationId xmlns:a16="http://schemas.microsoft.com/office/drawing/2014/main" id="{9F9E0003-F7CB-4A26-95EF-5253A8D1DA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A6690E-E82C-4AF5-BA1E-3785E4A91858}"/>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44512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FAA3-1618-466F-A0E8-D8F96CFD0A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7920A5-318C-42AF-9027-4ED134D45AF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AE4F9D-C849-4BDA-9959-E4D0E5D4CAA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F8E3A2-D649-4843-9A1C-2EB87167F0F3}"/>
              </a:ext>
            </a:extLst>
          </p:cNvPr>
          <p:cNvSpPr>
            <a:spLocks noGrp="1"/>
          </p:cNvSpPr>
          <p:nvPr>
            <p:ph type="dt" sz="half" idx="10"/>
          </p:nvPr>
        </p:nvSpPr>
        <p:spPr/>
        <p:txBody>
          <a:bodyPr/>
          <a:lstStyle/>
          <a:p>
            <a:fld id="{9DC9449B-2E27-418B-91DE-5CAA555BBF07}" type="datetimeFigureOut">
              <a:rPr lang="en-GB" smtClean="0"/>
              <a:t>29/01/2024</a:t>
            </a:fld>
            <a:endParaRPr lang="en-GB"/>
          </a:p>
        </p:txBody>
      </p:sp>
      <p:sp>
        <p:nvSpPr>
          <p:cNvPr id="6" name="Footer Placeholder 5">
            <a:extLst>
              <a:ext uri="{FF2B5EF4-FFF2-40B4-BE49-F238E27FC236}">
                <a16:creationId xmlns:a16="http://schemas.microsoft.com/office/drawing/2014/main" id="{B90979A3-BD7F-4AD7-BE1F-32E005387A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292BE2-BECA-429B-8C62-9E7FFDCE7345}"/>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910582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118D3-B488-4A9E-A602-143EDF65345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2D01A5-E65E-4020-A8AD-803061A5807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585184-AA2A-4AE6-9F06-3576EA301D0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9449B-2E27-418B-91DE-5CAA555BBF07}" type="datetimeFigureOut">
              <a:rPr lang="en-GB" smtClean="0"/>
              <a:t>29/01/2024</a:t>
            </a:fld>
            <a:endParaRPr lang="en-GB"/>
          </a:p>
        </p:txBody>
      </p:sp>
      <p:sp>
        <p:nvSpPr>
          <p:cNvPr id="5" name="Footer Placeholder 4">
            <a:extLst>
              <a:ext uri="{FF2B5EF4-FFF2-40B4-BE49-F238E27FC236}">
                <a16:creationId xmlns:a16="http://schemas.microsoft.com/office/drawing/2014/main" id="{22039341-FB01-49F3-9763-722F36FAF5A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EA139B-3922-4387-A320-585E1688F08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2E7FB-CF86-43A1-B235-544D89561BB4}" type="slidenum">
              <a:rPr lang="en-GB" smtClean="0"/>
              <a:t>‹#›</a:t>
            </a:fld>
            <a:endParaRPr lang="en-GB"/>
          </a:p>
        </p:txBody>
      </p:sp>
    </p:spTree>
    <p:extLst>
      <p:ext uri="{BB962C8B-B14F-4D97-AF65-F5344CB8AC3E}">
        <p14:creationId xmlns:p14="http://schemas.microsoft.com/office/powerpoint/2010/main" val="2305595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9449B-2E27-418B-91DE-5CAA555BBF07}" type="datetimeFigureOut">
              <a:rPr lang="en-GB" smtClean="0"/>
              <a:t>29/01/2024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2E7FB-CF86-43A1-B235-544D89561BB4}" type="slidenum">
              <a:rPr lang="en-GB" smtClean="0"/>
              <a:t>‹#›</a:t>
            </a:fld>
            <a:endParaRPr lang="en-GB"/>
          </a:p>
        </p:txBody>
      </p:sp>
    </p:spTree>
    <p:extLst>
      <p:ext uri="{BB962C8B-B14F-4D97-AF65-F5344CB8AC3E}">
        <p14:creationId xmlns:p14="http://schemas.microsoft.com/office/powerpoint/2010/main" val="21877528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357317"/>
            <a:ext cx="8352928" cy="677108"/>
          </a:xfrm>
          <a:prstGeom prst="rect">
            <a:avLst/>
          </a:prstGeom>
          <a:noFill/>
        </p:spPr>
        <p:txBody>
          <a:bodyPr wrap="square" rtlCol="0">
            <a:spAutoFit/>
          </a:bodyPr>
          <a:lstStyle/>
          <a:p>
            <a:pPr algn="ctr"/>
            <a:r>
              <a:rPr lang="en-GB" sz="3800" b="1" dirty="0">
                <a:solidFill>
                  <a:srgbClr val="0093D3"/>
                </a:solidFill>
                <a:latin typeface="Arial"/>
                <a:cs typeface="Arial"/>
              </a:rPr>
              <a:t>Design and technology crosswords</a:t>
            </a:r>
          </a:p>
        </p:txBody>
      </p:sp>
      <p:sp>
        <p:nvSpPr>
          <p:cNvPr id="3" name="TextBox 2">
            <a:extLst>
              <a:ext uri="{FF2B5EF4-FFF2-40B4-BE49-F238E27FC236}">
                <a16:creationId xmlns:a16="http://schemas.microsoft.com/office/drawing/2014/main" id="{86983557-E0FA-4717-BC03-55234762300F}"/>
              </a:ext>
            </a:extLst>
          </p:cNvPr>
          <p:cNvSpPr txBox="1"/>
          <p:nvPr/>
        </p:nvSpPr>
        <p:spPr>
          <a:xfrm>
            <a:off x="1763688" y="5085184"/>
            <a:ext cx="5976664"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Creating a crossword using </a:t>
            </a:r>
          </a:p>
          <a:p>
            <a:pPr algn="ctr"/>
            <a:r>
              <a:rPr lang="en-GB" sz="2400" dirty="0">
                <a:latin typeface="Arial" panose="020B0604020202020204" pitchFamily="34" charset="0"/>
                <a:cs typeface="Arial" panose="020B0604020202020204" pitchFamily="34" charset="0"/>
              </a:rPr>
              <a:t>key terms </a:t>
            </a:r>
            <a:r>
              <a:rPr lang="en-GB" sz="2400">
                <a:latin typeface="Arial" panose="020B0604020202020204" pitchFamily="34" charset="0"/>
                <a:cs typeface="Arial" panose="020B0604020202020204" pitchFamily="34" charset="0"/>
              </a:rPr>
              <a:t>from Design and Technology</a:t>
            </a:r>
            <a:endParaRPr lang="en-GB" sz="2400" dirty="0">
              <a:latin typeface="Arial" panose="020B0604020202020204" pitchFamily="34" charset="0"/>
              <a:cs typeface="Arial" panose="020B0604020202020204" pitchFamily="34" charset="0"/>
            </a:endParaRPr>
          </a:p>
        </p:txBody>
      </p:sp>
      <p:pic>
        <p:nvPicPr>
          <p:cNvPr id="24" name="Picture 23">
            <a:extLst>
              <a:ext uri="{FF2B5EF4-FFF2-40B4-BE49-F238E27FC236}">
                <a16:creationId xmlns:a16="http://schemas.microsoft.com/office/drawing/2014/main" id="{EEF19E72-103A-474A-8F1F-A923D0E5875C}"/>
              </a:ext>
            </a:extLst>
          </p:cNvPr>
          <p:cNvPicPr>
            <a:picLocks noChangeAspect="1"/>
          </p:cNvPicPr>
          <p:nvPr/>
        </p:nvPicPr>
        <p:blipFill>
          <a:blip r:embed="rId3"/>
          <a:stretch>
            <a:fillRect/>
          </a:stretch>
        </p:blipFill>
        <p:spPr>
          <a:xfrm>
            <a:off x="3252940" y="2322929"/>
            <a:ext cx="2638120" cy="260160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9" y="1250335"/>
            <a:ext cx="7703190" cy="646331"/>
          </a:xfrm>
          <a:prstGeom prst="rect">
            <a:avLst/>
          </a:prstGeom>
          <a:noFill/>
        </p:spPr>
        <p:txBody>
          <a:bodyPr wrap="square" rtlCol="0">
            <a:spAutoFit/>
          </a:bodyPr>
          <a:lstStyle/>
          <a:p>
            <a:r>
              <a:rPr lang="en-GB" sz="3600" b="1" dirty="0"/>
              <a:t>Step 1 – Choosing your words</a:t>
            </a:r>
          </a:p>
        </p:txBody>
      </p:sp>
      <p:sp>
        <p:nvSpPr>
          <p:cNvPr id="6" name="TextBox 5">
            <a:extLst>
              <a:ext uri="{FF2B5EF4-FFF2-40B4-BE49-F238E27FC236}">
                <a16:creationId xmlns:a16="http://schemas.microsoft.com/office/drawing/2014/main" id="{6F659E52-88F4-4644-A9FE-538537899714}"/>
              </a:ext>
            </a:extLst>
          </p:cNvPr>
          <p:cNvSpPr txBox="1"/>
          <p:nvPr/>
        </p:nvSpPr>
        <p:spPr>
          <a:xfrm>
            <a:off x="124338" y="2132856"/>
            <a:ext cx="4375653" cy="4616648"/>
          </a:xfrm>
          <a:prstGeom prst="rect">
            <a:avLst/>
          </a:prstGeom>
          <a:noFill/>
        </p:spPr>
        <p:txBody>
          <a:bodyPr wrap="square" rtlCol="0">
            <a:spAutoFit/>
          </a:bodyPr>
          <a:lstStyle/>
          <a:p>
            <a:pPr marL="514350" indent="-514350">
              <a:spcAft>
                <a:spcPts val="600"/>
              </a:spcAft>
              <a:buFont typeface="+mj-lt"/>
              <a:buAutoNum type="arabicParenR"/>
            </a:pPr>
            <a:r>
              <a:rPr lang="en-GB" sz="3200" dirty="0"/>
              <a:t>Think of </a:t>
            </a:r>
            <a:r>
              <a:rPr lang="en-GB" sz="3200" b="1" dirty="0"/>
              <a:t>eight key words</a:t>
            </a:r>
            <a:r>
              <a:rPr lang="en-GB" sz="3200" dirty="0"/>
              <a:t> from the </a:t>
            </a:r>
            <a:r>
              <a:rPr lang="en-GB" sz="3200" b="1" dirty="0"/>
              <a:t>topics </a:t>
            </a:r>
            <a:r>
              <a:rPr lang="en-GB" sz="3200" dirty="0"/>
              <a:t>you have been </a:t>
            </a:r>
            <a:r>
              <a:rPr lang="en-GB" sz="3200" b="1" dirty="0"/>
              <a:t>studying.</a:t>
            </a:r>
          </a:p>
          <a:p>
            <a:pPr marL="514350" indent="-514350">
              <a:spcAft>
                <a:spcPts val="600"/>
              </a:spcAft>
              <a:buFont typeface="+mj-lt"/>
              <a:buAutoNum type="arabicParenR"/>
            </a:pPr>
            <a:r>
              <a:rPr lang="en-GB" sz="3200" dirty="0"/>
              <a:t>Write them down in a </a:t>
            </a:r>
            <a:r>
              <a:rPr lang="en-GB" sz="3200" b="1" dirty="0"/>
              <a:t>list. </a:t>
            </a:r>
            <a:r>
              <a:rPr lang="en-GB" sz="3200" dirty="0"/>
              <a:t>These are the </a:t>
            </a:r>
            <a:r>
              <a:rPr lang="en-GB" sz="3200" b="1" dirty="0"/>
              <a:t>answer words </a:t>
            </a:r>
            <a:r>
              <a:rPr lang="en-GB" sz="3200" dirty="0"/>
              <a:t>for the crossword.</a:t>
            </a:r>
          </a:p>
          <a:p>
            <a:pPr marL="514350" indent="-514350">
              <a:spcAft>
                <a:spcPts val="600"/>
              </a:spcAft>
              <a:buFont typeface="+mj-lt"/>
              <a:buAutoNum type="arabicParenR"/>
            </a:pPr>
            <a:endParaRPr lang="en-GB" sz="2800" b="1" dirty="0"/>
          </a:p>
        </p:txBody>
      </p:sp>
      <p:sp>
        <p:nvSpPr>
          <p:cNvPr id="7" name="TextBox 6">
            <a:extLst>
              <a:ext uri="{FF2B5EF4-FFF2-40B4-BE49-F238E27FC236}">
                <a16:creationId xmlns:a16="http://schemas.microsoft.com/office/drawing/2014/main" id="{2A2BD13C-054D-43EF-9F2B-E274A6FE412A}"/>
              </a:ext>
            </a:extLst>
          </p:cNvPr>
          <p:cNvSpPr txBox="1"/>
          <p:nvPr/>
        </p:nvSpPr>
        <p:spPr>
          <a:xfrm>
            <a:off x="5148064" y="2001735"/>
            <a:ext cx="3583566" cy="3908762"/>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b="1" dirty="0"/>
              <a:t>For example: </a:t>
            </a:r>
          </a:p>
          <a:p>
            <a:r>
              <a:rPr lang="en-GB" sz="2400" b="1" dirty="0"/>
              <a:t>Magnets and Electricity</a:t>
            </a:r>
          </a:p>
          <a:p>
            <a:endParaRPr lang="en-GB" sz="800" dirty="0"/>
          </a:p>
          <a:p>
            <a:pPr marL="457200" indent="-457200">
              <a:buFont typeface="Arial" panose="020B0604020202020204" pitchFamily="34" charset="0"/>
              <a:buChar char="•"/>
            </a:pPr>
            <a:r>
              <a:rPr lang="en-GB" sz="2400" dirty="0"/>
              <a:t>Magnetic</a:t>
            </a:r>
          </a:p>
          <a:p>
            <a:pPr marL="457200" indent="-457200">
              <a:buFont typeface="Arial" panose="020B0604020202020204" pitchFamily="34" charset="0"/>
              <a:buChar char="•"/>
            </a:pPr>
            <a:r>
              <a:rPr lang="en-GB" sz="2400" dirty="0"/>
              <a:t>Attract</a:t>
            </a:r>
          </a:p>
          <a:p>
            <a:pPr marL="457200" indent="-457200">
              <a:buFont typeface="Arial" panose="020B0604020202020204" pitchFamily="34" charset="0"/>
              <a:buChar char="•"/>
            </a:pPr>
            <a:r>
              <a:rPr lang="en-GB" sz="2400" dirty="0"/>
              <a:t>Current </a:t>
            </a:r>
          </a:p>
          <a:p>
            <a:pPr marL="457200" indent="-457200">
              <a:buFont typeface="Arial" panose="020B0604020202020204" pitchFamily="34" charset="0"/>
              <a:buChar char="•"/>
            </a:pPr>
            <a:r>
              <a:rPr lang="en-GB" sz="2400" dirty="0"/>
              <a:t>LED</a:t>
            </a:r>
          </a:p>
          <a:p>
            <a:pPr marL="457200" indent="-457200">
              <a:buFont typeface="Arial" panose="020B0604020202020204" pitchFamily="34" charset="0"/>
              <a:buChar char="•"/>
            </a:pPr>
            <a:r>
              <a:rPr lang="en-GB" sz="2400" dirty="0"/>
              <a:t>Repel </a:t>
            </a:r>
          </a:p>
          <a:p>
            <a:pPr marL="457200" indent="-457200">
              <a:buFont typeface="Arial" panose="020B0604020202020204" pitchFamily="34" charset="0"/>
              <a:buChar char="•"/>
            </a:pPr>
            <a:r>
              <a:rPr lang="en-GB" sz="2400" dirty="0"/>
              <a:t>Test</a:t>
            </a:r>
          </a:p>
          <a:p>
            <a:pPr marL="457200" indent="-457200">
              <a:buFont typeface="Arial" panose="020B0604020202020204" pitchFamily="34" charset="0"/>
              <a:buChar char="•"/>
            </a:pPr>
            <a:r>
              <a:rPr lang="en-GB" sz="2400" dirty="0"/>
              <a:t>Battery</a:t>
            </a:r>
          </a:p>
          <a:p>
            <a:pPr marL="457200" indent="-457200">
              <a:buFont typeface="Arial" panose="020B0604020202020204" pitchFamily="34" charset="0"/>
              <a:buChar char="•"/>
            </a:pPr>
            <a:r>
              <a:rPr lang="en-GB" sz="2400" dirty="0"/>
              <a:t>Voltage</a:t>
            </a:r>
          </a:p>
        </p:txBody>
      </p:sp>
    </p:spTree>
    <p:extLst>
      <p:ext uri="{BB962C8B-B14F-4D97-AF65-F5344CB8AC3E}">
        <p14:creationId xmlns:p14="http://schemas.microsoft.com/office/powerpoint/2010/main" val="888626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8" y="1250335"/>
            <a:ext cx="8543137" cy="646331"/>
          </a:xfrm>
          <a:prstGeom prst="rect">
            <a:avLst/>
          </a:prstGeom>
          <a:noFill/>
        </p:spPr>
        <p:txBody>
          <a:bodyPr wrap="square" rtlCol="0">
            <a:spAutoFit/>
          </a:bodyPr>
          <a:lstStyle/>
          <a:p>
            <a:r>
              <a:rPr lang="en-GB" sz="3600" b="1" dirty="0"/>
              <a:t>Step 2 – Putting the words in a grid</a:t>
            </a:r>
          </a:p>
        </p:txBody>
      </p:sp>
      <p:sp>
        <p:nvSpPr>
          <p:cNvPr id="6" name="TextBox 5">
            <a:extLst>
              <a:ext uri="{FF2B5EF4-FFF2-40B4-BE49-F238E27FC236}">
                <a16:creationId xmlns:a16="http://schemas.microsoft.com/office/drawing/2014/main" id="{6F659E52-88F4-4644-A9FE-538537899714}"/>
              </a:ext>
            </a:extLst>
          </p:cNvPr>
          <p:cNvSpPr txBox="1"/>
          <p:nvPr/>
        </p:nvSpPr>
        <p:spPr>
          <a:xfrm>
            <a:off x="98579" y="2035171"/>
            <a:ext cx="4833461" cy="4616648"/>
          </a:xfrm>
          <a:prstGeom prst="rect">
            <a:avLst/>
          </a:prstGeom>
          <a:noFill/>
        </p:spPr>
        <p:txBody>
          <a:bodyPr wrap="square" rtlCol="0">
            <a:spAutoFit/>
          </a:bodyPr>
          <a:lstStyle/>
          <a:p>
            <a:pPr marL="514350" indent="-514350">
              <a:spcAft>
                <a:spcPts val="600"/>
              </a:spcAft>
              <a:buFont typeface="+mj-lt"/>
              <a:buAutoNum type="arabicParenR"/>
            </a:pPr>
            <a:r>
              <a:rPr lang="en-GB" sz="3200" dirty="0"/>
              <a:t>Draw a </a:t>
            </a:r>
            <a:r>
              <a:rPr lang="en-GB" sz="3200" b="1" dirty="0"/>
              <a:t>9 x 9 square grid.</a:t>
            </a:r>
          </a:p>
          <a:p>
            <a:pPr marL="514350" indent="-514350">
              <a:spcAft>
                <a:spcPts val="600"/>
              </a:spcAft>
              <a:buFont typeface="+mj-lt"/>
              <a:buAutoNum type="arabicParenR"/>
            </a:pPr>
            <a:r>
              <a:rPr lang="en-GB" sz="3200" dirty="0"/>
              <a:t>Place your </a:t>
            </a:r>
            <a:r>
              <a:rPr lang="en-GB" sz="3200" b="1" dirty="0"/>
              <a:t>answer words </a:t>
            </a:r>
            <a:r>
              <a:rPr lang="en-GB" sz="3200" dirty="0"/>
              <a:t>in the </a:t>
            </a:r>
            <a:r>
              <a:rPr lang="en-GB" sz="3200" b="1" dirty="0"/>
              <a:t>grid</a:t>
            </a:r>
            <a:r>
              <a:rPr lang="en-GB" sz="3200" dirty="0"/>
              <a:t> going </a:t>
            </a:r>
            <a:r>
              <a:rPr lang="en-GB" sz="3200" b="1" dirty="0"/>
              <a:t>across </a:t>
            </a:r>
            <a:r>
              <a:rPr lang="en-GB" sz="3200" dirty="0"/>
              <a:t>or </a:t>
            </a:r>
            <a:r>
              <a:rPr lang="en-GB" sz="3200" b="1" dirty="0"/>
              <a:t>down. </a:t>
            </a:r>
            <a:r>
              <a:rPr lang="en-GB" sz="3200" dirty="0"/>
              <a:t>Try to </a:t>
            </a:r>
            <a:r>
              <a:rPr lang="en-GB" sz="3200" b="1" dirty="0"/>
              <a:t>connect</a:t>
            </a:r>
            <a:r>
              <a:rPr lang="en-GB" sz="3200" dirty="0"/>
              <a:t> the words together by using </a:t>
            </a:r>
            <a:r>
              <a:rPr lang="en-GB" sz="3200" b="1" dirty="0"/>
              <a:t>letters</a:t>
            </a:r>
            <a:r>
              <a:rPr lang="en-GB" sz="3200" dirty="0"/>
              <a:t> that are the </a:t>
            </a:r>
            <a:r>
              <a:rPr lang="en-GB" sz="3200" b="1" dirty="0"/>
              <a:t>same</a:t>
            </a:r>
            <a:r>
              <a:rPr lang="en-GB" sz="3200" dirty="0"/>
              <a:t> in each word.</a:t>
            </a:r>
          </a:p>
          <a:p>
            <a:pPr marL="514350" indent="-514350">
              <a:spcAft>
                <a:spcPts val="600"/>
              </a:spcAft>
              <a:buFont typeface="+mj-lt"/>
              <a:buAutoNum type="arabicParenR"/>
            </a:pPr>
            <a:endParaRPr lang="en-GB" sz="2800" dirty="0"/>
          </a:p>
        </p:txBody>
      </p:sp>
      <p:graphicFrame>
        <p:nvGraphicFramePr>
          <p:cNvPr id="14" name="Table 13">
            <a:extLst>
              <a:ext uri="{FF2B5EF4-FFF2-40B4-BE49-F238E27FC236}">
                <a16:creationId xmlns:a16="http://schemas.microsoft.com/office/drawing/2014/main" id="{5C56F262-6AAB-4A8D-8F6A-C75224CF62A2}"/>
              </a:ext>
            </a:extLst>
          </p:cNvPr>
          <p:cNvGraphicFramePr>
            <a:graphicFrameLocks noGrp="1"/>
          </p:cNvGraphicFramePr>
          <p:nvPr>
            <p:extLst>
              <p:ext uri="{D42A27DB-BD31-4B8C-83A1-F6EECF244321}">
                <p14:modId xmlns:p14="http://schemas.microsoft.com/office/powerpoint/2010/main" val="4115987808"/>
              </p:ext>
            </p:extLst>
          </p:nvPr>
        </p:nvGraphicFramePr>
        <p:xfrm>
          <a:off x="5334607" y="2132856"/>
          <a:ext cx="3472120" cy="3337560"/>
        </p:xfrm>
        <a:graphic>
          <a:graphicData uri="http://schemas.openxmlformats.org/drawingml/2006/table">
            <a:tbl>
              <a:tblPr firstRow="1" bandRow="1">
                <a:tableStyleId>{5940675A-B579-460E-94D1-54222C63F5DA}</a:tableStyleId>
              </a:tblPr>
              <a:tblGrid>
                <a:gridCol w="386770">
                  <a:extLst>
                    <a:ext uri="{9D8B030D-6E8A-4147-A177-3AD203B41FA5}">
                      <a16:colId xmlns:a16="http://schemas.microsoft.com/office/drawing/2014/main" val="870916010"/>
                    </a:ext>
                  </a:extLst>
                </a:gridCol>
                <a:gridCol w="410450">
                  <a:extLst>
                    <a:ext uri="{9D8B030D-6E8A-4147-A177-3AD203B41FA5}">
                      <a16:colId xmlns:a16="http://schemas.microsoft.com/office/drawing/2014/main" val="2797442545"/>
                    </a:ext>
                  </a:extLst>
                </a:gridCol>
                <a:gridCol w="378876">
                  <a:extLst>
                    <a:ext uri="{9D8B030D-6E8A-4147-A177-3AD203B41FA5}">
                      <a16:colId xmlns:a16="http://schemas.microsoft.com/office/drawing/2014/main" val="2402406895"/>
                    </a:ext>
                  </a:extLst>
                </a:gridCol>
                <a:gridCol w="386770">
                  <a:extLst>
                    <a:ext uri="{9D8B030D-6E8A-4147-A177-3AD203B41FA5}">
                      <a16:colId xmlns:a16="http://schemas.microsoft.com/office/drawing/2014/main" val="2293007033"/>
                    </a:ext>
                  </a:extLst>
                </a:gridCol>
                <a:gridCol w="394662">
                  <a:extLst>
                    <a:ext uri="{9D8B030D-6E8A-4147-A177-3AD203B41FA5}">
                      <a16:colId xmlns:a16="http://schemas.microsoft.com/office/drawing/2014/main" val="2113016506"/>
                    </a:ext>
                  </a:extLst>
                </a:gridCol>
                <a:gridCol w="378876">
                  <a:extLst>
                    <a:ext uri="{9D8B030D-6E8A-4147-A177-3AD203B41FA5}">
                      <a16:colId xmlns:a16="http://schemas.microsoft.com/office/drawing/2014/main" val="1865953235"/>
                    </a:ext>
                  </a:extLst>
                </a:gridCol>
                <a:gridCol w="346392">
                  <a:extLst>
                    <a:ext uri="{9D8B030D-6E8A-4147-A177-3AD203B41FA5}">
                      <a16:colId xmlns:a16="http://schemas.microsoft.com/office/drawing/2014/main" val="2682669210"/>
                    </a:ext>
                  </a:extLst>
                </a:gridCol>
                <a:gridCol w="394662">
                  <a:extLst>
                    <a:ext uri="{9D8B030D-6E8A-4147-A177-3AD203B41FA5}">
                      <a16:colId xmlns:a16="http://schemas.microsoft.com/office/drawing/2014/main" val="3908742919"/>
                    </a:ext>
                  </a:extLst>
                </a:gridCol>
                <a:gridCol w="394662">
                  <a:extLst>
                    <a:ext uri="{9D8B030D-6E8A-4147-A177-3AD203B41FA5}">
                      <a16:colId xmlns:a16="http://schemas.microsoft.com/office/drawing/2014/main" val="3967837544"/>
                    </a:ext>
                  </a:extLst>
                </a:gridCol>
              </a:tblGrid>
              <a:tr h="370840">
                <a:tc>
                  <a:txBody>
                    <a:bodyPr/>
                    <a:lstStyle/>
                    <a:p>
                      <a:pPr algn="ctr"/>
                      <a:endParaRPr lang="en-GB" dirty="0"/>
                    </a:p>
                  </a:txBody>
                  <a:tcPr>
                    <a:solidFill>
                      <a:schemeClr val="bg1"/>
                    </a:solidFill>
                  </a:tcPr>
                </a:tc>
                <a:tc>
                  <a:txBody>
                    <a:bodyPr/>
                    <a:lstStyle/>
                    <a:p>
                      <a:pPr algn="ctr"/>
                      <a:r>
                        <a:rPr lang="en-GB" dirty="0"/>
                        <a:t>M</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N</a:t>
                      </a:r>
                    </a:p>
                  </a:txBody>
                  <a:tcPr/>
                </a:tc>
                <a:tc>
                  <a:txBody>
                    <a:bodyPr/>
                    <a:lstStyle/>
                    <a:p>
                      <a:pPr algn="ctr"/>
                      <a:r>
                        <a:rPr lang="en-GB" dirty="0"/>
                        <a:t>E</a:t>
                      </a:r>
                    </a:p>
                  </a:txBody>
                  <a:tcPr/>
                </a:tc>
                <a:tc>
                  <a:txBody>
                    <a:bodyPr/>
                    <a:lstStyle/>
                    <a:p>
                      <a:pPr algn="ctr"/>
                      <a:r>
                        <a:rPr lang="en-GB" dirty="0"/>
                        <a:t>T</a:t>
                      </a:r>
                    </a:p>
                  </a:txBody>
                  <a:tcPr/>
                </a:tc>
                <a:tc>
                  <a:txBody>
                    <a:bodyPr/>
                    <a:lstStyle/>
                    <a:p>
                      <a:pPr algn="ctr"/>
                      <a:r>
                        <a:rPr lang="en-GB" dirty="0"/>
                        <a:t>I</a:t>
                      </a:r>
                    </a:p>
                  </a:txBody>
                  <a:tcPr/>
                </a:tc>
                <a:tc>
                  <a:txBody>
                    <a:bodyPr/>
                    <a:lstStyle/>
                    <a:p>
                      <a:pPr algn="ctr"/>
                      <a:r>
                        <a:rPr lang="en-GB" dirty="0"/>
                        <a:t>C</a:t>
                      </a:r>
                    </a:p>
                  </a:txBody>
                  <a:tcPr/>
                </a:tc>
                <a:extLst>
                  <a:ext uri="{0D108BD9-81ED-4DB2-BD59-A6C34878D82A}">
                    <a16:rowId xmlns:a16="http://schemas.microsoft.com/office/drawing/2014/main" val="704850710"/>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T</a:t>
                      </a:r>
                    </a:p>
                  </a:txBody>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U</a:t>
                      </a:r>
                    </a:p>
                  </a:txBody>
                  <a:tcPr/>
                </a:tc>
                <a:extLst>
                  <a:ext uri="{0D108BD9-81ED-4DB2-BD59-A6C34878D82A}">
                    <a16:rowId xmlns:a16="http://schemas.microsoft.com/office/drawing/2014/main" val="1488275223"/>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T</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L</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R</a:t>
                      </a:r>
                    </a:p>
                  </a:txBody>
                  <a:tcPr>
                    <a:solidFill>
                      <a:schemeClr val="bg1"/>
                    </a:solidFill>
                  </a:tcPr>
                </a:tc>
                <a:extLst>
                  <a:ext uri="{0D108BD9-81ED-4DB2-BD59-A6C34878D82A}">
                    <a16:rowId xmlns:a16="http://schemas.microsoft.com/office/drawing/2014/main" val="2572272774"/>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R</a:t>
                      </a:r>
                    </a:p>
                  </a:txBody>
                  <a:tcPr>
                    <a:solidFill>
                      <a:schemeClr val="bg1"/>
                    </a:solidFill>
                  </a:tcPr>
                </a:tc>
                <a:tc>
                  <a:txBody>
                    <a:bodyPr/>
                    <a:lstStyle/>
                    <a:p>
                      <a:pPr algn="ctr"/>
                      <a:r>
                        <a:rPr lang="en-GB" dirty="0"/>
                        <a:t>E</a:t>
                      </a:r>
                    </a:p>
                  </a:txBody>
                  <a:tcPr>
                    <a:solidFill>
                      <a:schemeClr val="bg1"/>
                    </a:solidFill>
                  </a:tcPr>
                </a:tc>
                <a:tc>
                  <a:txBody>
                    <a:bodyPr/>
                    <a:lstStyle/>
                    <a:p>
                      <a:pPr algn="ctr"/>
                      <a:r>
                        <a:rPr lang="en-GB" dirty="0"/>
                        <a:t>P</a:t>
                      </a:r>
                    </a:p>
                  </a:txBody>
                  <a:tcPr>
                    <a:solidFill>
                      <a:schemeClr val="bg1"/>
                    </a:solidFill>
                  </a:tcPr>
                </a:tc>
                <a:tc>
                  <a:txBody>
                    <a:bodyPr/>
                    <a:lstStyle/>
                    <a:p>
                      <a:pPr algn="ctr"/>
                      <a:r>
                        <a:rPr lang="en-GB" dirty="0"/>
                        <a:t>E</a:t>
                      </a:r>
                    </a:p>
                  </a:txBody>
                  <a:tcPr>
                    <a:solidFill>
                      <a:schemeClr val="bg1"/>
                    </a:solidFill>
                  </a:tcPr>
                </a:tc>
                <a:tc>
                  <a:txBody>
                    <a:bodyPr/>
                    <a:lstStyle/>
                    <a:p>
                      <a:pPr algn="ctr"/>
                      <a:r>
                        <a:rPr lang="en-GB" dirty="0"/>
                        <a:t>L</a:t>
                      </a:r>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R</a:t>
                      </a:r>
                    </a:p>
                  </a:txBody>
                  <a:tcPr>
                    <a:solidFill>
                      <a:schemeClr val="bg1"/>
                    </a:solidFill>
                  </a:tcPr>
                </a:tc>
                <a:extLst>
                  <a:ext uri="{0D108BD9-81ED-4DB2-BD59-A6C34878D82A}">
                    <a16:rowId xmlns:a16="http://schemas.microsoft.com/office/drawing/2014/main" val="3744163639"/>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A</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D</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E</a:t>
                      </a:r>
                    </a:p>
                  </a:txBody>
                  <a:tcPr>
                    <a:solidFill>
                      <a:schemeClr val="bg1"/>
                    </a:solidFill>
                  </a:tcPr>
                </a:tc>
                <a:extLst>
                  <a:ext uri="{0D108BD9-81ED-4DB2-BD59-A6C34878D82A}">
                    <a16:rowId xmlns:a16="http://schemas.microsoft.com/office/drawing/2014/main" val="3419835138"/>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C</a:t>
                      </a:r>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T</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N</a:t>
                      </a:r>
                    </a:p>
                  </a:txBody>
                  <a:tcPr>
                    <a:solidFill>
                      <a:schemeClr val="bg1"/>
                    </a:solidFill>
                  </a:tcPr>
                </a:tc>
                <a:extLst>
                  <a:ext uri="{0D108BD9-81ED-4DB2-BD59-A6C34878D82A}">
                    <a16:rowId xmlns:a16="http://schemas.microsoft.com/office/drawing/2014/main" val="1024492349"/>
                  </a:ext>
                </a:extLst>
              </a:tr>
              <a:tr h="370840">
                <a:tc>
                  <a:txBody>
                    <a:bodyPr/>
                    <a:lstStyle/>
                    <a:p>
                      <a:pPr algn="ctr"/>
                      <a:r>
                        <a:rPr lang="en-GB" dirty="0"/>
                        <a:t>B</a:t>
                      </a:r>
                    </a:p>
                  </a:txBody>
                  <a:tcPr>
                    <a:solidFill>
                      <a:schemeClr val="bg1"/>
                    </a:solidFill>
                  </a:tcPr>
                </a:tc>
                <a:tc>
                  <a:txBody>
                    <a:bodyPr/>
                    <a:lstStyle/>
                    <a:p>
                      <a:pPr algn="ctr"/>
                      <a:r>
                        <a:rPr lang="en-GB" dirty="0"/>
                        <a:t>A</a:t>
                      </a:r>
                    </a:p>
                  </a:txBody>
                  <a:tcPr>
                    <a:solidFill>
                      <a:schemeClr val="bg1"/>
                    </a:solidFill>
                  </a:tcPr>
                </a:tc>
                <a:tc>
                  <a:txBody>
                    <a:bodyPr/>
                    <a:lstStyle/>
                    <a:p>
                      <a:pPr algn="ctr"/>
                      <a:r>
                        <a:rPr lang="en-GB" dirty="0"/>
                        <a:t>T</a:t>
                      </a:r>
                    </a:p>
                  </a:txBody>
                  <a:tcPr>
                    <a:solidFill>
                      <a:schemeClr val="bg1"/>
                    </a:solidFill>
                  </a:tcPr>
                </a:tc>
                <a:tc>
                  <a:txBody>
                    <a:bodyPr/>
                    <a:lstStyle/>
                    <a:p>
                      <a:pPr algn="ctr"/>
                      <a:r>
                        <a:rPr lang="en-GB" dirty="0"/>
                        <a:t>T</a:t>
                      </a:r>
                    </a:p>
                  </a:txBody>
                  <a:tcPr>
                    <a:solidFill>
                      <a:schemeClr val="bg1"/>
                    </a:solidFill>
                  </a:tcPr>
                </a:tc>
                <a:tc>
                  <a:txBody>
                    <a:bodyPr/>
                    <a:lstStyle/>
                    <a:p>
                      <a:pPr algn="ctr"/>
                      <a:r>
                        <a:rPr lang="en-GB" dirty="0"/>
                        <a:t>E</a:t>
                      </a:r>
                    </a:p>
                  </a:txBody>
                  <a:tcPr>
                    <a:solidFill>
                      <a:schemeClr val="bg1"/>
                    </a:solidFill>
                  </a:tcPr>
                </a:tc>
                <a:tc>
                  <a:txBody>
                    <a:bodyPr/>
                    <a:lstStyle/>
                    <a:p>
                      <a:pPr algn="ctr"/>
                      <a:r>
                        <a:rPr lang="en-GB" dirty="0"/>
                        <a:t>R</a:t>
                      </a:r>
                    </a:p>
                  </a:txBody>
                  <a:tcPr>
                    <a:solidFill>
                      <a:schemeClr val="bg1"/>
                    </a:solidFill>
                  </a:tcPr>
                </a:tc>
                <a:tc>
                  <a:txBody>
                    <a:bodyPr/>
                    <a:lstStyle/>
                    <a:p>
                      <a:pPr algn="ctr"/>
                      <a:r>
                        <a:rPr lang="en-GB" dirty="0"/>
                        <a:t>Y</a:t>
                      </a:r>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T</a:t>
                      </a:r>
                    </a:p>
                  </a:txBody>
                  <a:tcPr>
                    <a:solidFill>
                      <a:schemeClr val="bg1"/>
                    </a:solidFill>
                  </a:tcPr>
                </a:tc>
                <a:extLst>
                  <a:ext uri="{0D108BD9-81ED-4DB2-BD59-A6C34878D82A}">
                    <a16:rowId xmlns:a16="http://schemas.microsoft.com/office/drawing/2014/main" val="981968173"/>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S</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extLst>
                  <a:ext uri="{0D108BD9-81ED-4DB2-BD59-A6C34878D82A}">
                    <a16:rowId xmlns:a16="http://schemas.microsoft.com/office/drawing/2014/main" val="3137024931"/>
                  </a:ext>
                </a:extLst>
              </a:tr>
              <a:tr h="370840">
                <a:tc>
                  <a:txBody>
                    <a:bodyPr/>
                    <a:lstStyle/>
                    <a:p>
                      <a:pPr algn="ctr"/>
                      <a:endParaRPr lang="en-GB" dirty="0"/>
                    </a:p>
                  </a:txBody>
                  <a:tcPr>
                    <a:solidFill>
                      <a:schemeClr val="bg1"/>
                    </a:solidFill>
                  </a:tcPr>
                </a:tc>
                <a:tc>
                  <a:txBody>
                    <a:bodyPr/>
                    <a:lstStyle/>
                    <a:p>
                      <a:pPr algn="ctr"/>
                      <a:r>
                        <a:rPr lang="en-GB" dirty="0"/>
                        <a:t>V</a:t>
                      </a:r>
                    </a:p>
                  </a:txBody>
                  <a:tcPr>
                    <a:solidFill>
                      <a:schemeClr val="bg1"/>
                    </a:solidFill>
                  </a:tcPr>
                </a:tc>
                <a:tc>
                  <a:txBody>
                    <a:bodyPr/>
                    <a:lstStyle/>
                    <a:p>
                      <a:pPr algn="ctr"/>
                      <a:r>
                        <a:rPr lang="en-GB" dirty="0"/>
                        <a:t>O</a:t>
                      </a:r>
                    </a:p>
                  </a:txBody>
                  <a:tcPr>
                    <a:solidFill>
                      <a:schemeClr val="bg1"/>
                    </a:solidFill>
                  </a:tcPr>
                </a:tc>
                <a:tc>
                  <a:txBody>
                    <a:bodyPr/>
                    <a:lstStyle/>
                    <a:p>
                      <a:pPr algn="ctr"/>
                      <a:r>
                        <a:rPr lang="en-GB" dirty="0"/>
                        <a:t>L</a:t>
                      </a:r>
                    </a:p>
                  </a:txBody>
                  <a:tcPr>
                    <a:solidFill>
                      <a:schemeClr val="bg1"/>
                    </a:solidFill>
                  </a:tcPr>
                </a:tc>
                <a:tc>
                  <a:txBody>
                    <a:bodyPr/>
                    <a:lstStyle/>
                    <a:p>
                      <a:pPr algn="ctr"/>
                      <a:r>
                        <a:rPr lang="en-GB" dirty="0"/>
                        <a:t>T</a:t>
                      </a:r>
                    </a:p>
                  </a:txBody>
                  <a:tcPr>
                    <a:solidFill>
                      <a:schemeClr val="bg1"/>
                    </a:solidFill>
                  </a:tcPr>
                </a:tc>
                <a:tc>
                  <a:txBody>
                    <a:bodyPr/>
                    <a:lstStyle/>
                    <a:p>
                      <a:pPr algn="ctr"/>
                      <a:r>
                        <a:rPr lang="en-GB" dirty="0"/>
                        <a:t>A</a:t>
                      </a:r>
                    </a:p>
                  </a:txBody>
                  <a:tcPr>
                    <a:solidFill>
                      <a:schemeClr val="bg1"/>
                    </a:solidFill>
                  </a:tcPr>
                </a:tc>
                <a:tc>
                  <a:txBody>
                    <a:bodyPr/>
                    <a:lstStyle/>
                    <a:p>
                      <a:pPr algn="ctr"/>
                      <a:r>
                        <a:rPr lang="en-GB" dirty="0"/>
                        <a:t>G</a:t>
                      </a:r>
                    </a:p>
                  </a:txBody>
                  <a:tcPr>
                    <a:solidFill>
                      <a:schemeClr val="bg1"/>
                    </a:solidFill>
                  </a:tcPr>
                </a:tc>
                <a:tc>
                  <a:txBody>
                    <a:bodyPr/>
                    <a:lstStyle/>
                    <a:p>
                      <a:pPr algn="ctr"/>
                      <a:r>
                        <a:rPr lang="en-GB" dirty="0"/>
                        <a:t>E</a:t>
                      </a:r>
                    </a:p>
                  </a:txBody>
                  <a:tcPr>
                    <a:solidFill>
                      <a:schemeClr val="bg1"/>
                    </a:solidFill>
                  </a:tcPr>
                </a:tc>
                <a:tc>
                  <a:txBody>
                    <a:bodyPr/>
                    <a:lstStyle/>
                    <a:p>
                      <a:pPr algn="ctr"/>
                      <a:endParaRPr lang="en-GB" dirty="0"/>
                    </a:p>
                  </a:txBody>
                  <a:tcPr>
                    <a:solidFill>
                      <a:schemeClr val="bg1"/>
                    </a:solidFill>
                  </a:tcPr>
                </a:tc>
                <a:extLst>
                  <a:ext uri="{0D108BD9-81ED-4DB2-BD59-A6C34878D82A}">
                    <a16:rowId xmlns:a16="http://schemas.microsoft.com/office/drawing/2014/main" val="2702581022"/>
                  </a:ext>
                </a:extLst>
              </a:tr>
            </a:tbl>
          </a:graphicData>
        </a:graphic>
      </p:graphicFrame>
    </p:spTree>
    <p:extLst>
      <p:ext uri="{BB962C8B-B14F-4D97-AF65-F5344CB8AC3E}">
        <p14:creationId xmlns:p14="http://schemas.microsoft.com/office/powerpoint/2010/main" val="331896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8" y="1250335"/>
            <a:ext cx="8768142" cy="646331"/>
          </a:xfrm>
          <a:prstGeom prst="rect">
            <a:avLst/>
          </a:prstGeom>
          <a:noFill/>
        </p:spPr>
        <p:txBody>
          <a:bodyPr wrap="square" rtlCol="0">
            <a:spAutoFit/>
          </a:bodyPr>
          <a:lstStyle/>
          <a:p>
            <a:r>
              <a:rPr lang="en-GB" sz="3600" b="1" dirty="0"/>
              <a:t>Step 3 – Adding the clue numbers</a:t>
            </a:r>
          </a:p>
        </p:txBody>
      </p:sp>
      <p:sp>
        <p:nvSpPr>
          <p:cNvPr id="6" name="TextBox 5">
            <a:extLst>
              <a:ext uri="{FF2B5EF4-FFF2-40B4-BE49-F238E27FC236}">
                <a16:creationId xmlns:a16="http://schemas.microsoft.com/office/drawing/2014/main" id="{6F659E52-88F4-4644-A9FE-538537899714}"/>
              </a:ext>
            </a:extLst>
          </p:cNvPr>
          <p:cNvSpPr txBox="1"/>
          <p:nvPr/>
        </p:nvSpPr>
        <p:spPr>
          <a:xfrm>
            <a:off x="106341" y="1952988"/>
            <a:ext cx="4753692" cy="4324261"/>
          </a:xfrm>
          <a:prstGeom prst="rect">
            <a:avLst/>
          </a:prstGeom>
          <a:noFill/>
        </p:spPr>
        <p:txBody>
          <a:bodyPr wrap="square" rtlCol="0">
            <a:spAutoFit/>
          </a:bodyPr>
          <a:lstStyle/>
          <a:p>
            <a:pPr marL="514350" indent="-514350">
              <a:spcAft>
                <a:spcPts val="600"/>
              </a:spcAft>
              <a:buFont typeface="+mj-lt"/>
              <a:buAutoNum type="arabicParenR"/>
            </a:pPr>
            <a:r>
              <a:rPr lang="en-GB" sz="2900" dirty="0"/>
              <a:t>Write the clue numbers </a:t>
            </a:r>
            <a:r>
              <a:rPr lang="en-GB" sz="2900" b="1" dirty="0"/>
              <a:t>1 – 8. </a:t>
            </a:r>
            <a:r>
              <a:rPr lang="en-GB" sz="2900" dirty="0"/>
              <a:t>These should be written in the </a:t>
            </a:r>
            <a:r>
              <a:rPr lang="en-GB" sz="2900" b="1" dirty="0"/>
              <a:t>top left</a:t>
            </a:r>
            <a:r>
              <a:rPr lang="en-GB" sz="2900" dirty="0"/>
              <a:t> of the box containing the </a:t>
            </a:r>
            <a:r>
              <a:rPr lang="en-GB" sz="2900" b="1" dirty="0"/>
              <a:t>first letter </a:t>
            </a:r>
            <a:r>
              <a:rPr lang="en-GB" sz="2900" dirty="0"/>
              <a:t>of each word. They should go </a:t>
            </a:r>
            <a:r>
              <a:rPr lang="en-GB" sz="2900" b="1" dirty="0"/>
              <a:t>upwards</a:t>
            </a:r>
            <a:r>
              <a:rPr lang="en-GB" sz="2900" dirty="0"/>
              <a:t> from </a:t>
            </a:r>
            <a:r>
              <a:rPr lang="en-GB" sz="2900" b="1" dirty="0"/>
              <a:t>left to right. </a:t>
            </a:r>
          </a:p>
          <a:p>
            <a:pPr marL="514350" indent="-514350">
              <a:spcAft>
                <a:spcPts val="600"/>
              </a:spcAft>
              <a:buFont typeface="+mj-lt"/>
              <a:buAutoNum type="arabicParenR"/>
            </a:pPr>
            <a:r>
              <a:rPr lang="en-GB" sz="2900" dirty="0"/>
              <a:t>Colour any </a:t>
            </a:r>
            <a:r>
              <a:rPr lang="en-GB" sz="2900" b="1" dirty="0"/>
              <a:t>blank spaces </a:t>
            </a:r>
            <a:r>
              <a:rPr lang="en-GB" sz="2900" dirty="0"/>
              <a:t>in </a:t>
            </a:r>
            <a:r>
              <a:rPr lang="en-GB" sz="2900" b="1" dirty="0"/>
              <a:t>black.</a:t>
            </a:r>
          </a:p>
        </p:txBody>
      </p:sp>
      <p:graphicFrame>
        <p:nvGraphicFramePr>
          <p:cNvPr id="16" name="Table 15">
            <a:extLst>
              <a:ext uri="{FF2B5EF4-FFF2-40B4-BE49-F238E27FC236}">
                <a16:creationId xmlns:a16="http://schemas.microsoft.com/office/drawing/2014/main" id="{946E0445-1B8A-4EBF-B93F-D20BCA3B3D6B}"/>
              </a:ext>
            </a:extLst>
          </p:cNvPr>
          <p:cNvGraphicFramePr>
            <a:graphicFrameLocks noGrp="1"/>
          </p:cNvGraphicFramePr>
          <p:nvPr>
            <p:extLst>
              <p:ext uri="{D42A27DB-BD31-4B8C-83A1-F6EECF244321}">
                <p14:modId xmlns:p14="http://schemas.microsoft.com/office/powerpoint/2010/main" val="1202661145"/>
              </p:ext>
            </p:extLst>
          </p:nvPr>
        </p:nvGraphicFramePr>
        <p:xfrm>
          <a:off x="5273374" y="2183241"/>
          <a:ext cx="3472120" cy="3337560"/>
        </p:xfrm>
        <a:graphic>
          <a:graphicData uri="http://schemas.openxmlformats.org/drawingml/2006/table">
            <a:tbl>
              <a:tblPr firstRow="1" bandRow="1">
                <a:tableStyleId>{5940675A-B579-460E-94D1-54222C63F5DA}</a:tableStyleId>
              </a:tblPr>
              <a:tblGrid>
                <a:gridCol w="386770">
                  <a:extLst>
                    <a:ext uri="{9D8B030D-6E8A-4147-A177-3AD203B41FA5}">
                      <a16:colId xmlns:a16="http://schemas.microsoft.com/office/drawing/2014/main" val="870916010"/>
                    </a:ext>
                  </a:extLst>
                </a:gridCol>
                <a:gridCol w="410450">
                  <a:extLst>
                    <a:ext uri="{9D8B030D-6E8A-4147-A177-3AD203B41FA5}">
                      <a16:colId xmlns:a16="http://schemas.microsoft.com/office/drawing/2014/main" val="2797442545"/>
                    </a:ext>
                  </a:extLst>
                </a:gridCol>
                <a:gridCol w="378876">
                  <a:extLst>
                    <a:ext uri="{9D8B030D-6E8A-4147-A177-3AD203B41FA5}">
                      <a16:colId xmlns:a16="http://schemas.microsoft.com/office/drawing/2014/main" val="2402406895"/>
                    </a:ext>
                  </a:extLst>
                </a:gridCol>
                <a:gridCol w="386770">
                  <a:extLst>
                    <a:ext uri="{9D8B030D-6E8A-4147-A177-3AD203B41FA5}">
                      <a16:colId xmlns:a16="http://schemas.microsoft.com/office/drawing/2014/main" val="2293007033"/>
                    </a:ext>
                  </a:extLst>
                </a:gridCol>
                <a:gridCol w="394662">
                  <a:extLst>
                    <a:ext uri="{9D8B030D-6E8A-4147-A177-3AD203B41FA5}">
                      <a16:colId xmlns:a16="http://schemas.microsoft.com/office/drawing/2014/main" val="2113016506"/>
                    </a:ext>
                  </a:extLst>
                </a:gridCol>
                <a:gridCol w="378876">
                  <a:extLst>
                    <a:ext uri="{9D8B030D-6E8A-4147-A177-3AD203B41FA5}">
                      <a16:colId xmlns:a16="http://schemas.microsoft.com/office/drawing/2014/main" val="1865953235"/>
                    </a:ext>
                  </a:extLst>
                </a:gridCol>
                <a:gridCol w="346392">
                  <a:extLst>
                    <a:ext uri="{9D8B030D-6E8A-4147-A177-3AD203B41FA5}">
                      <a16:colId xmlns:a16="http://schemas.microsoft.com/office/drawing/2014/main" val="2682669210"/>
                    </a:ext>
                  </a:extLst>
                </a:gridCol>
                <a:gridCol w="394662">
                  <a:extLst>
                    <a:ext uri="{9D8B030D-6E8A-4147-A177-3AD203B41FA5}">
                      <a16:colId xmlns:a16="http://schemas.microsoft.com/office/drawing/2014/main" val="3908742919"/>
                    </a:ext>
                  </a:extLst>
                </a:gridCol>
                <a:gridCol w="394662">
                  <a:extLst>
                    <a:ext uri="{9D8B030D-6E8A-4147-A177-3AD203B41FA5}">
                      <a16:colId xmlns:a16="http://schemas.microsoft.com/office/drawing/2014/main" val="3967837544"/>
                    </a:ext>
                  </a:extLst>
                </a:gridCol>
              </a:tblGrid>
              <a:tr h="370840">
                <a:tc>
                  <a:txBody>
                    <a:bodyPr/>
                    <a:lstStyle/>
                    <a:p>
                      <a:pPr algn="ctr"/>
                      <a:endParaRPr lang="en-GB" dirty="0"/>
                    </a:p>
                  </a:txBody>
                  <a:tcPr>
                    <a:solidFill>
                      <a:schemeClr val="tx1"/>
                    </a:solidFill>
                  </a:tcPr>
                </a:tc>
                <a:tc>
                  <a:txBody>
                    <a:bodyPr/>
                    <a:lstStyle/>
                    <a:p>
                      <a:pPr algn="ctr"/>
                      <a:r>
                        <a:rPr lang="en-GB" dirty="0"/>
                        <a:t>M</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N</a:t>
                      </a:r>
                    </a:p>
                  </a:txBody>
                  <a:tcPr/>
                </a:tc>
                <a:tc>
                  <a:txBody>
                    <a:bodyPr/>
                    <a:lstStyle/>
                    <a:p>
                      <a:pPr algn="ctr"/>
                      <a:r>
                        <a:rPr lang="en-GB" dirty="0"/>
                        <a:t>E</a:t>
                      </a:r>
                    </a:p>
                  </a:txBody>
                  <a:tcPr/>
                </a:tc>
                <a:tc>
                  <a:txBody>
                    <a:bodyPr/>
                    <a:lstStyle/>
                    <a:p>
                      <a:pPr algn="ctr"/>
                      <a:r>
                        <a:rPr lang="en-GB" dirty="0"/>
                        <a:t>T</a:t>
                      </a:r>
                    </a:p>
                  </a:txBody>
                  <a:tcPr/>
                </a:tc>
                <a:tc>
                  <a:txBody>
                    <a:bodyPr/>
                    <a:lstStyle/>
                    <a:p>
                      <a:pPr algn="ctr"/>
                      <a:r>
                        <a:rPr lang="en-GB" dirty="0"/>
                        <a:t>I</a:t>
                      </a:r>
                    </a:p>
                  </a:txBody>
                  <a:tcPr/>
                </a:tc>
                <a:tc>
                  <a:txBody>
                    <a:bodyPr/>
                    <a:lstStyle/>
                    <a:p>
                      <a:pPr algn="ctr"/>
                      <a:r>
                        <a:rPr lang="en-GB" dirty="0"/>
                        <a:t>C</a:t>
                      </a:r>
                    </a:p>
                  </a:txBody>
                  <a:tcPr/>
                </a:tc>
                <a:extLst>
                  <a:ext uri="{0D108BD9-81ED-4DB2-BD59-A6C34878D82A}">
                    <a16:rowId xmlns:a16="http://schemas.microsoft.com/office/drawing/2014/main" val="704850710"/>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U</a:t>
                      </a:r>
                    </a:p>
                  </a:txBody>
                  <a:tcPr/>
                </a:tc>
                <a:extLst>
                  <a:ext uri="{0D108BD9-81ED-4DB2-BD59-A6C34878D82A}">
                    <a16:rowId xmlns:a16="http://schemas.microsoft.com/office/drawing/2014/main" val="148827522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L</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R</a:t>
                      </a:r>
                    </a:p>
                  </a:txBody>
                  <a:tcPr/>
                </a:tc>
                <a:extLst>
                  <a:ext uri="{0D108BD9-81ED-4DB2-BD59-A6C34878D82A}">
                    <a16:rowId xmlns:a16="http://schemas.microsoft.com/office/drawing/2014/main" val="2572272774"/>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R</a:t>
                      </a:r>
                    </a:p>
                  </a:txBody>
                  <a:tcPr/>
                </a:tc>
                <a:tc>
                  <a:txBody>
                    <a:bodyPr/>
                    <a:lstStyle/>
                    <a:p>
                      <a:pPr algn="ctr"/>
                      <a:r>
                        <a:rPr lang="en-GB" dirty="0"/>
                        <a:t>E</a:t>
                      </a:r>
                    </a:p>
                  </a:txBody>
                  <a:tcPr/>
                </a:tc>
                <a:tc>
                  <a:txBody>
                    <a:bodyPr/>
                    <a:lstStyle/>
                    <a:p>
                      <a:pPr algn="ctr"/>
                      <a:r>
                        <a:rPr lang="en-GB" dirty="0"/>
                        <a:t>P</a:t>
                      </a:r>
                    </a:p>
                  </a:txBody>
                  <a:tcPr/>
                </a:tc>
                <a:tc>
                  <a:txBody>
                    <a:bodyPr/>
                    <a:lstStyle/>
                    <a:p>
                      <a:pPr algn="ctr"/>
                      <a:r>
                        <a:rPr lang="en-GB" dirty="0"/>
                        <a:t>E</a:t>
                      </a:r>
                    </a:p>
                  </a:txBody>
                  <a:tcPr/>
                </a:tc>
                <a:tc>
                  <a:txBody>
                    <a:bodyPr/>
                    <a:lstStyle/>
                    <a:p>
                      <a:pPr algn="ctr"/>
                      <a:r>
                        <a:rPr lang="en-GB" dirty="0"/>
                        <a:t>L</a:t>
                      </a:r>
                    </a:p>
                  </a:txBody>
                  <a:tcPr/>
                </a:tc>
                <a:tc>
                  <a:txBody>
                    <a:bodyPr/>
                    <a:lstStyle/>
                    <a:p>
                      <a:pPr algn="ctr"/>
                      <a:endParaRPr lang="en-GB" dirty="0"/>
                    </a:p>
                  </a:txBody>
                  <a:tcPr>
                    <a:solidFill>
                      <a:schemeClr val="tx1"/>
                    </a:solidFill>
                  </a:tcPr>
                </a:tc>
                <a:tc>
                  <a:txBody>
                    <a:bodyPr/>
                    <a:lstStyle/>
                    <a:p>
                      <a:pPr algn="ctr"/>
                      <a:r>
                        <a:rPr lang="en-GB" dirty="0"/>
                        <a:t>R</a:t>
                      </a:r>
                    </a:p>
                  </a:txBody>
                  <a:tcPr/>
                </a:tc>
                <a:extLst>
                  <a:ext uri="{0D108BD9-81ED-4DB2-BD59-A6C34878D82A}">
                    <a16:rowId xmlns:a16="http://schemas.microsoft.com/office/drawing/2014/main" val="3744163639"/>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A</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D</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E</a:t>
                      </a:r>
                    </a:p>
                  </a:txBody>
                  <a:tcPr/>
                </a:tc>
                <a:extLst>
                  <a:ext uri="{0D108BD9-81ED-4DB2-BD59-A6C34878D82A}">
                    <a16:rowId xmlns:a16="http://schemas.microsoft.com/office/drawing/2014/main" val="3419835138"/>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C</a:t>
                      </a:r>
                    </a:p>
                  </a:txBody>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N</a:t>
                      </a:r>
                    </a:p>
                  </a:txBody>
                  <a:tcPr/>
                </a:tc>
                <a:extLst>
                  <a:ext uri="{0D108BD9-81ED-4DB2-BD59-A6C34878D82A}">
                    <a16:rowId xmlns:a16="http://schemas.microsoft.com/office/drawing/2014/main" val="1024492349"/>
                  </a:ext>
                </a:extLst>
              </a:tr>
              <a:tr h="370840">
                <a:tc>
                  <a:txBody>
                    <a:bodyPr/>
                    <a:lstStyle/>
                    <a:p>
                      <a:pPr algn="ctr"/>
                      <a:r>
                        <a:rPr lang="en-GB" dirty="0"/>
                        <a:t>B</a:t>
                      </a:r>
                    </a:p>
                  </a:txBody>
                  <a:tcPr/>
                </a:tc>
                <a:tc>
                  <a:txBody>
                    <a:bodyPr/>
                    <a:lstStyle/>
                    <a:p>
                      <a:pPr algn="ctr"/>
                      <a:r>
                        <a:rPr lang="en-GB" dirty="0"/>
                        <a:t>A</a:t>
                      </a:r>
                    </a:p>
                  </a:txBody>
                  <a:tcPr/>
                </a:tc>
                <a:tc>
                  <a:txBody>
                    <a:bodyPr/>
                    <a:lstStyle/>
                    <a:p>
                      <a:pPr algn="ctr"/>
                      <a:r>
                        <a:rPr lang="en-GB" dirty="0"/>
                        <a:t>T</a:t>
                      </a:r>
                    </a:p>
                  </a:txBody>
                  <a:tcPr/>
                </a:tc>
                <a:tc>
                  <a:txBody>
                    <a:bodyPr/>
                    <a:lstStyle/>
                    <a:p>
                      <a:pPr algn="ctr"/>
                      <a:r>
                        <a:rPr lang="en-GB" dirty="0"/>
                        <a:t>T</a:t>
                      </a:r>
                    </a:p>
                  </a:txBody>
                  <a:tcPr/>
                </a:tc>
                <a:tc>
                  <a:txBody>
                    <a:bodyPr/>
                    <a:lstStyle/>
                    <a:p>
                      <a:pPr algn="ctr"/>
                      <a:r>
                        <a:rPr lang="en-GB" dirty="0"/>
                        <a:t>E</a:t>
                      </a:r>
                    </a:p>
                  </a:txBody>
                  <a:tcPr/>
                </a:tc>
                <a:tc>
                  <a:txBody>
                    <a:bodyPr/>
                    <a:lstStyle/>
                    <a:p>
                      <a:pPr algn="ctr"/>
                      <a:r>
                        <a:rPr lang="en-GB" dirty="0"/>
                        <a:t>R</a:t>
                      </a:r>
                    </a:p>
                  </a:txBody>
                  <a:tcPr/>
                </a:tc>
                <a:tc>
                  <a:txBody>
                    <a:bodyPr/>
                    <a:lstStyle/>
                    <a:p>
                      <a:pPr algn="ctr"/>
                      <a:r>
                        <a:rPr lang="en-GB" dirty="0"/>
                        <a:t>Y</a:t>
                      </a:r>
                    </a:p>
                  </a:txBody>
                  <a:tcPr/>
                </a:tc>
                <a:tc>
                  <a:txBody>
                    <a:bodyPr/>
                    <a:lstStyle/>
                    <a:p>
                      <a:pPr algn="ctr"/>
                      <a:endParaRPr lang="en-GB" dirty="0"/>
                    </a:p>
                  </a:txBody>
                  <a:tcPr>
                    <a:solidFill>
                      <a:schemeClr val="tx1"/>
                    </a:solidFill>
                  </a:tcPr>
                </a:tc>
                <a:tc>
                  <a:txBody>
                    <a:bodyPr/>
                    <a:lstStyle/>
                    <a:p>
                      <a:pPr algn="ctr"/>
                      <a:r>
                        <a:rPr lang="en-GB" dirty="0"/>
                        <a:t>T</a:t>
                      </a:r>
                    </a:p>
                  </a:txBody>
                  <a:tcPr/>
                </a:tc>
                <a:extLst>
                  <a:ext uri="{0D108BD9-81ED-4DB2-BD59-A6C34878D82A}">
                    <a16:rowId xmlns:a16="http://schemas.microsoft.com/office/drawing/2014/main" val="98196817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S</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extLst>
                  <a:ext uri="{0D108BD9-81ED-4DB2-BD59-A6C34878D82A}">
                    <a16:rowId xmlns:a16="http://schemas.microsoft.com/office/drawing/2014/main" val="3137024931"/>
                  </a:ext>
                </a:extLst>
              </a:tr>
              <a:tr h="370840">
                <a:tc>
                  <a:txBody>
                    <a:bodyPr/>
                    <a:lstStyle/>
                    <a:p>
                      <a:pPr algn="ctr"/>
                      <a:endParaRPr lang="en-GB" dirty="0"/>
                    </a:p>
                  </a:txBody>
                  <a:tcPr>
                    <a:solidFill>
                      <a:schemeClr val="tx1"/>
                    </a:solidFill>
                  </a:tcPr>
                </a:tc>
                <a:tc>
                  <a:txBody>
                    <a:bodyPr/>
                    <a:lstStyle/>
                    <a:p>
                      <a:pPr algn="ctr"/>
                      <a:r>
                        <a:rPr lang="en-GB" dirty="0"/>
                        <a:t>V</a:t>
                      </a:r>
                    </a:p>
                  </a:txBody>
                  <a:tcPr/>
                </a:tc>
                <a:tc>
                  <a:txBody>
                    <a:bodyPr/>
                    <a:lstStyle/>
                    <a:p>
                      <a:pPr algn="ctr"/>
                      <a:r>
                        <a:rPr lang="en-GB" dirty="0"/>
                        <a:t>O</a:t>
                      </a:r>
                    </a:p>
                  </a:txBody>
                  <a:tcPr/>
                </a:tc>
                <a:tc>
                  <a:txBody>
                    <a:bodyPr/>
                    <a:lstStyle/>
                    <a:p>
                      <a:pPr algn="ctr"/>
                      <a:r>
                        <a:rPr lang="en-GB" dirty="0"/>
                        <a:t>L</a:t>
                      </a:r>
                    </a:p>
                  </a:txBody>
                  <a:tcPr/>
                </a:tc>
                <a:tc>
                  <a:txBody>
                    <a:bodyPr/>
                    <a:lstStyle/>
                    <a:p>
                      <a:pPr algn="ctr"/>
                      <a:r>
                        <a:rPr lang="en-GB" dirty="0"/>
                        <a:t>T</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E</a:t>
                      </a:r>
                    </a:p>
                  </a:txBody>
                  <a:tcPr/>
                </a:tc>
                <a:tc>
                  <a:txBody>
                    <a:bodyPr/>
                    <a:lstStyle/>
                    <a:p>
                      <a:pPr algn="ctr"/>
                      <a:endParaRPr lang="en-GB" dirty="0"/>
                    </a:p>
                  </a:txBody>
                  <a:tcPr>
                    <a:solidFill>
                      <a:schemeClr val="tx1"/>
                    </a:solidFill>
                  </a:tcPr>
                </a:tc>
                <a:extLst>
                  <a:ext uri="{0D108BD9-81ED-4DB2-BD59-A6C34878D82A}">
                    <a16:rowId xmlns:a16="http://schemas.microsoft.com/office/drawing/2014/main" val="2702581022"/>
                  </a:ext>
                </a:extLst>
              </a:tr>
            </a:tbl>
          </a:graphicData>
        </a:graphic>
      </p:graphicFrame>
      <p:sp>
        <p:nvSpPr>
          <p:cNvPr id="17" name="TextBox 16">
            <a:extLst>
              <a:ext uri="{FF2B5EF4-FFF2-40B4-BE49-F238E27FC236}">
                <a16:creationId xmlns:a16="http://schemas.microsoft.com/office/drawing/2014/main" id="{7D9335C7-2FA4-4B09-924D-07D6BFC5B7AC}"/>
              </a:ext>
            </a:extLst>
          </p:cNvPr>
          <p:cNvSpPr txBox="1"/>
          <p:nvPr/>
        </p:nvSpPr>
        <p:spPr>
          <a:xfrm>
            <a:off x="5624041" y="2140497"/>
            <a:ext cx="186431" cy="215444"/>
          </a:xfrm>
          <a:prstGeom prst="rect">
            <a:avLst/>
          </a:prstGeom>
          <a:noFill/>
        </p:spPr>
        <p:txBody>
          <a:bodyPr wrap="square" rtlCol="0">
            <a:spAutoFit/>
          </a:bodyPr>
          <a:lstStyle/>
          <a:p>
            <a:pPr algn="ctr"/>
            <a:r>
              <a:rPr lang="en-GB" sz="800" dirty="0"/>
              <a:t>1</a:t>
            </a:r>
          </a:p>
        </p:txBody>
      </p:sp>
      <p:sp>
        <p:nvSpPr>
          <p:cNvPr id="18" name="TextBox 17">
            <a:extLst>
              <a:ext uri="{FF2B5EF4-FFF2-40B4-BE49-F238E27FC236}">
                <a16:creationId xmlns:a16="http://schemas.microsoft.com/office/drawing/2014/main" id="{9B1FA69B-5744-4C18-A598-F385FF3D30FF}"/>
              </a:ext>
            </a:extLst>
          </p:cNvPr>
          <p:cNvSpPr txBox="1"/>
          <p:nvPr/>
        </p:nvSpPr>
        <p:spPr>
          <a:xfrm>
            <a:off x="6027901" y="2140497"/>
            <a:ext cx="186431" cy="215444"/>
          </a:xfrm>
          <a:prstGeom prst="rect">
            <a:avLst/>
          </a:prstGeom>
          <a:noFill/>
        </p:spPr>
        <p:txBody>
          <a:bodyPr wrap="square" rtlCol="0">
            <a:spAutoFit/>
          </a:bodyPr>
          <a:lstStyle/>
          <a:p>
            <a:pPr algn="ctr"/>
            <a:r>
              <a:rPr lang="en-GB" sz="800" dirty="0"/>
              <a:t>2</a:t>
            </a:r>
          </a:p>
        </p:txBody>
      </p:sp>
      <p:sp>
        <p:nvSpPr>
          <p:cNvPr id="19" name="TextBox 18">
            <a:extLst>
              <a:ext uri="{FF2B5EF4-FFF2-40B4-BE49-F238E27FC236}">
                <a16:creationId xmlns:a16="http://schemas.microsoft.com/office/drawing/2014/main" id="{43F685A1-91CC-437F-8EDF-ABB61434E6CA}"/>
              </a:ext>
            </a:extLst>
          </p:cNvPr>
          <p:cNvSpPr txBox="1"/>
          <p:nvPr/>
        </p:nvSpPr>
        <p:spPr>
          <a:xfrm>
            <a:off x="8310091" y="2140497"/>
            <a:ext cx="186431" cy="215444"/>
          </a:xfrm>
          <a:prstGeom prst="rect">
            <a:avLst/>
          </a:prstGeom>
          <a:noFill/>
        </p:spPr>
        <p:txBody>
          <a:bodyPr wrap="square" rtlCol="0">
            <a:spAutoFit/>
          </a:bodyPr>
          <a:lstStyle/>
          <a:p>
            <a:pPr algn="ctr"/>
            <a:r>
              <a:rPr lang="en-GB" sz="800" dirty="0"/>
              <a:t>3</a:t>
            </a:r>
          </a:p>
        </p:txBody>
      </p:sp>
      <p:sp>
        <p:nvSpPr>
          <p:cNvPr id="24" name="TextBox 23">
            <a:extLst>
              <a:ext uri="{FF2B5EF4-FFF2-40B4-BE49-F238E27FC236}">
                <a16:creationId xmlns:a16="http://schemas.microsoft.com/office/drawing/2014/main" id="{0FE68638-254F-42F3-AB32-331B155FBEAC}"/>
              </a:ext>
            </a:extLst>
          </p:cNvPr>
          <p:cNvSpPr txBox="1"/>
          <p:nvPr/>
        </p:nvSpPr>
        <p:spPr>
          <a:xfrm>
            <a:off x="6027901" y="3253017"/>
            <a:ext cx="186431" cy="215444"/>
          </a:xfrm>
          <a:prstGeom prst="rect">
            <a:avLst/>
          </a:prstGeom>
          <a:noFill/>
        </p:spPr>
        <p:txBody>
          <a:bodyPr wrap="square" rtlCol="0">
            <a:spAutoFit/>
          </a:bodyPr>
          <a:lstStyle/>
          <a:p>
            <a:pPr algn="ctr"/>
            <a:r>
              <a:rPr lang="en-GB" sz="800" dirty="0"/>
              <a:t>5</a:t>
            </a:r>
          </a:p>
        </p:txBody>
      </p:sp>
      <p:sp>
        <p:nvSpPr>
          <p:cNvPr id="30" name="TextBox 29">
            <a:extLst>
              <a:ext uri="{FF2B5EF4-FFF2-40B4-BE49-F238E27FC236}">
                <a16:creationId xmlns:a16="http://schemas.microsoft.com/office/drawing/2014/main" id="{EBFCBB29-8140-40E5-A79E-0E0126A5CE71}"/>
              </a:ext>
            </a:extLst>
          </p:cNvPr>
          <p:cNvSpPr txBox="1"/>
          <p:nvPr/>
        </p:nvSpPr>
        <p:spPr>
          <a:xfrm>
            <a:off x="7189951" y="2887257"/>
            <a:ext cx="186431" cy="215444"/>
          </a:xfrm>
          <a:prstGeom prst="rect">
            <a:avLst/>
          </a:prstGeom>
          <a:noFill/>
        </p:spPr>
        <p:txBody>
          <a:bodyPr wrap="square" rtlCol="0">
            <a:spAutoFit/>
          </a:bodyPr>
          <a:lstStyle/>
          <a:p>
            <a:pPr algn="ctr"/>
            <a:r>
              <a:rPr lang="en-GB" sz="800" dirty="0"/>
              <a:t>4</a:t>
            </a:r>
          </a:p>
        </p:txBody>
      </p:sp>
      <p:sp>
        <p:nvSpPr>
          <p:cNvPr id="31" name="TextBox 30">
            <a:extLst>
              <a:ext uri="{FF2B5EF4-FFF2-40B4-BE49-F238E27FC236}">
                <a16:creationId xmlns:a16="http://schemas.microsoft.com/office/drawing/2014/main" id="{62BD7DDC-C212-4CA5-8D21-B57B26E8A70A}"/>
              </a:ext>
            </a:extLst>
          </p:cNvPr>
          <p:cNvSpPr txBox="1"/>
          <p:nvPr/>
        </p:nvSpPr>
        <p:spPr>
          <a:xfrm>
            <a:off x="6793711" y="4007397"/>
            <a:ext cx="186431" cy="215444"/>
          </a:xfrm>
          <a:prstGeom prst="rect">
            <a:avLst/>
          </a:prstGeom>
          <a:noFill/>
        </p:spPr>
        <p:txBody>
          <a:bodyPr wrap="square" rtlCol="0">
            <a:spAutoFit/>
          </a:bodyPr>
          <a:lstStyle/>
          <a:p>
            <a:pPr algn="ctr"/>
            <a:r>
              <a:rPr lang="en-GB" sz="800" dirty="0"/>
              <a:t>6</a:t>
            </a:r>
          </a:p>
        </p:txBody>
      </p:sp>
      <p:sp>
        <p:nvSpPr>
          <p:cNvPr id="32" name="TextBox 31">
            <a:extLst>
              <a:ext uri="{FF2B5EF4-FFF2-40B4-BE49-F238E27FC236}">
                <a16:creationId xmlns:a16="http://schemas.microsoft.com/office/drawing/2014/main" id="{2ED6BA21-BA78-4C99-8C4A-FD3F517B5FA3}"/>
              </a:ext>
            </a:extLst>
          </p:cNvPr>
          <p:cNvSpPr txBox="1"/>
          <p:nvPr/>
        </p:nvSpPr>
        <p:spPr>
          <a:xfrm>
            <a:off x="5235309" y="4371431"/>
            <a:ext cx="186431" cy="215444"/>
          </a:xfrm>
          <a:prstGeom prst="rect">
            <a:avLst/>
          </a:prstGeom>
          <a:noFill/>
        </p:spPr>
        <p:txBody>
          <a:bodyPr wrap="square" rtlCol="0">
            <a:spAutoFit/>
          </a:bodyPr>
          <a:lstStyle/>
          <a:p>
            <a:pPr algn="ctr"/>
            <a:r>
              <a:rPr lang="en-GB" sz="800" dirty="0"/>
              <a:t>7</a:t>
            </a:r>
          </a:p>
        </p:txBody>
      </p:sp>
      <p:sp>
        <p:nvSpPr>
          <p:cNvPr id="33" name="TextBox 32">
            <a:extLst>
              <a:ext uri="{FF2B5EF4-FFF2-40B4-BE49-F238E27FC236}">
                <a16:creationId xmlns:a16="http://schemas.microsoft.com/office/drawing/2014/main" id="{60C40B06-F2F7-41E8-AF17-BC8B2785F45F}"/>
              </a:ext>
            </a:extLst>
          </p:cNvPr>
          <p:cNvSpPr txBox="1"/>
          <p:nvPr/>
        </p:nvSpPr>
        <p:spPr>
          <a:xfrm>
            <a:off x="5624040" y="5122001"/>
            <a:ext cx="186431" cy="215444"/>
          </a:xfrm>
          <a:prstGeom prst="rect">
            <a:avLst/>
          </a:prstGeom>
          <a:noFill/>
        </p:spPr>
        <p:txBody>
          <a:bodyPr wrap="square" rtlCol="0">
            <a:spAutoFit/>
          </a:bodyPr>
          <a:lstStyle/>
          <a:p>
            <a:pPr algn="ctr"/>
            <a:r>
              <a:rPr lang="en-GB" sz="800" dirty="0"/>
              <a:t>8</a:t>
            </a:r>
          </a:p>
        </p:txBody>
      </p:sp>
    </p:spTree>
    <p:extLst>
      <p:ext uri="{BB962C8B-B14F-4D97-AF65-F5344CB8AC3E}">
        <p14:creationId xmlns:p14="http://schemas.microsoft.com/office/powerpoint/2010/main" val="262807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8" y="1250335"/>
            <a:ext cx="8768142" cy="1200329"/>
          </a:xfrm>
          <a:prstGeom prst="rect">
            <a:avLst/>
          </a:prstGeom>
          <a:noFill/>
        </p:spPr>
        <p:txBody>
          <a:bodyPr wrap="square" rtlCol="0">
            <a:spAutoFit/>
          </a:bodyPr>
          <a:lstStyle/>
          <a:p>
            <a:r>
              <a:rPr lang="en-GB" sz="3600" b="1" dirty="0"/>
              <a:t>Step 4 – Removing the answer words and writing the clues</a:t>
            </a:r>
          </a:p>
        </p:txBody>
      </p:sp>
      <p:sp>
        <p:nvSpPr>
          <p:cNvPr id="6" name="TextBox 5">
            <a:extLst>
              <a:ext uri="{FF2B5EF4-FFF2-40B4-BE49-F238E27FC236}">
                <a16:creationId xmlns:a16="http://schemas.microsoft.com/office/drawing/2014/main" id="{6F659E52-88F4-4644-A9FE-538537899714}"/>
              </a:ext>
            </a:extLst>
          </p:cNvPr>
          <p:cNvSpPr txBox="1"/>
          <p:nvPr/>
        </p:nvSpPr>
        <p:spPr>
          <a:xfrm>
            <a:off x="116058" y="2376181"/>
            <a:ext cx="5010329" cy="3693319"/>
          </a:xfrm>
          <a:prstGeom prst="rect">
            <a:avLst/>
          </a:prstGeom>
          <a:noFill/>
        </p:spPr>
        <p:txBody>
          <a:bodyPr wrap="square" rtlCol="0">
            <a:spAutoFit/>
          </a:bodyPr>
          <a:lstStyle/>
          <a:p>
            <a:pPr marL="514350" indent="-514350">
              <a:spcAft>
                <a:spcPts val="600"/>
              </a:spcAft>
              <a:buFont typeface="+mj-lt"/>
              <a:buAutoNum type="arabicParenR"/>
            </a:pPr>
            <a:r>
              <a:rPr lang="en-GB" sz="3200" dirty="0"/>
              <a:t>Redraw the crossword on a </a:t>
            </a:r>
            <a:r>
              <a:rPr lang="en-GB" sz="3200" b="1" dirty="0"/>
              <a:t>new grid </a:t>
            </a:r>
            <a:r>
              <a:rPr lang="en-GB" sz="3200" dirty="0"/>
              <a:t>but </a:t>
            </a:r>
            <a:r>
              <a:rPr lang="en-GB" sz="3200" b="1" dirty="0"/>
              <a:t>without</a:t>
            </a:r>
            <a:r>
              <a:rPr lang="en-GB" sz="3200" dirty="0"/>
              <a:t> the </a:t>
            </a:r>
            <a:r>
              <a:rPr lang="en-GB" sz="3200" b="1" dirty="0"/>
              <a:t>answer words.</a:t>
            </a:r>
          </a:p>
          <a:p>
            <a:pPr marL="514350" indent="-514350">
              <a:spcAft>
                <a:spcPts val="600"/>
              </a:spcAft>
              <a:buFont typeface="+mj-lt"/>
              <a:buAutoNum type="arabicParenR"/>
            </a:pPr>
            <a:r>
              <a:rPr lang="en-GB" sz="3200" dirty="0"/>
              <a:t>Write </a:t>
            </a:r>
            <a:r>
              <a:rPr lang="en-GB" sz="3200" b="1" dirty="0"/>
              <a:t>clues</a:t>
            </a:r>
            <a:r>
              <a:rPr lang="en-GB" sz="3200" dirty="0"/>
              <a:t> for the words and </a:t>
            </a:r>
            <a:r>
              <a:rPr lang="en-GB" sz="3200" b="1" dirty="0"/>
              <a:t>number </a:t>
            </a:r>
            <a:r>
              <a:rPr lang="en-GB" sz="3200" dirty="0"/>
              <a:t>them.</a:t>
            </a:r>
          </a:p>
          <a:p>
            <a:pPr marL="514350" indent="-514350">
              <a:spcAft>
                <a:spcPts val="600"/>
              </a:spcAft>
              <a:buFont typeface="+mj-lt"/>
              <a:buAutoNum type="arabicParenR"/>
            </a:pPr>
            <a:r>
              <a:rPr lang="en-GB" sz="3200" dirty="0"/>
              <a:t>Split the clues into two lists – </a:t>
            </a:r>
            <a:r>
              <a:rPr lang="en-GB" sz="3200" b="1" dirty="0"/>
              <a:t>‘across’ </a:t>
            </a:r>
            <a:r>
              <a:rPr lang="en-GB" sz="3200" dirty="0"/>
              <a:t>and </a:t>
            </a:r>
            <a:r>
              <a:rPr lang="en-GB" sz="3200" b="1" dirty="0"/>
              <a:t>‘down’.</a:t>
            </a:r>
          </a:p>
        </p:txBody>
      </p:sp>
      <p:graphicFrame>
        <p:nvGraphicFramePr>
          <p:cNvPr id="16" name="Table 15">
            <a:extLst>
              <a:ext uri="{FF2B5EF4-FFF2-40B4-BE49-F238E27FC236}">
                <a16:creationId xmlns:a16="http://schemas.microsoft.com/office/drawing/2014/main" id="{946E0445-1B8A-4EBF-B93F-D20BCA3B3D6B}"/>
              </a:ext>
            </a:extLst>
          </p:cNvPr>
          <p:cNvGraphicFramePr>
            <a:graphicFrameLocks noGrp="1"/>
          </p:cNvGraphicFramePr>
          <p:nvPr>
            <p:extLst>
              <p:ext uri="{D42A27DB-BD31-4B8C-83A1-F6EECF244321}">
                <p14:modId xmlns:p14="http://schemas.microsoft.com/office/powerpoint/2010/main" val="617662024"/>
              </p:ext>
            </p:extLst>
          </p:nvPr>
        </p:nvGraphicFramePr>
        <p:xfrm>
          <a:off x="5273374" y="2183241"/>
          <a:ext cx="3472120" cy="3337560"/>
        </p:xfrm>
        <a:graphic>
          <a:graphicData uri="http://schemas.openxmlformats.org/drawingml/2006/table">
            <a:tbl>
              <a:tblPr firstRow="1" bandRow="1">
                <a:tableStyleId>{5940675A-B579-460E-94D1-54222C63F5DA}</a:tableStyleId>
              </a:tblPr>
              <a:tblGrid>
                <a:gridCol w="386770">
                  <a:extLst>
                    <a:ext uri="{9D8B030D-6E8A-4147-A177-3AD203B41FA5}">
                      <a16:colId xmlns:a16="http://schemas.microsoft.com/office/drawing/2014/main" val="870916010"/>
                    </a:ext>
                  </a:extLst>
                </a:gridCol>
                <a:gridCol w="410450">
                  <a:extLst>
                    <a:ext uri="{9D8B030D-6E8A-4147-A177-3AD203B41FA5}">
                      <a16:colId xmlns:a16="http://schemas.microsoft.com/office/drawing/2014/main" val="2797442545"/>
                    </a:ext>
                  </a:extLst>
                </a:gridCol>
                <a:gridCol w="378876">
                  <a:extLst>
                    <a:ext uri="{9D8B030D-6E8A-4147-A177-3AD203B41FA5}">
                      <a16:colId xmlns:a16="http://schemas.microsoft.com/office/drawing/2014/main" val="2402406895"/>
                    </a:ext>
                  </a:extLst>
                </a:gridCol>
                <a:gridCol w="386770">
                  <a:extLst>
                    <a:ext uri="{9D8B030D-6E8A-4147-A177-3AD203B41FA5}">
                      <a16:colId xmlns:a16="http://schemas.microsoft.com/office/drawing/2014/main" val="2293007033"/>
                    </a:ext>
                  </a:extLst>
                </a:gridCol>
                <a:gridCol w="394662">
                  <a:extLst>
                    <a:ext uri="{9D8B030D-6E8A-4147-A177-3AD203B41FA5}">
                      <a16:colId xmlns:a16="http://schemas.microsoft.com/office/drawing/2014/main" val="2113016506"/>
                    </a:ext>
                  </a:extLst>
                </a:gridCol>
                <a:gridCol w="378876">
                  <a:extLst>
                    <a:ext uri="{9D8B030D-6E8A-4147-A177-3AD203B41FA5}">
                      <a16:colId xmlns:a16="http://schemas.microsoft.com/office/drawing/2014/main" val="1865953235"/>
                    </a:ext>
                  </a:extLst>
                </a:gridCol>
                <a:gridCol w="346392">
                  <a:extLst>
                    <a:ext uri="{9D8B030D-6E8A-4147-A177-3AD203B41FA5}">
                      <a16:colId xmlns:a16="http://schemas.microsoft.com/office/drawing/2014/main" val="2682669210"/>
                    </a:ext>
                  </a:extLst>
                </a:gridCol>
                <a:gridCol w="394662">
                  <a:extLst>
                    <a:ext uri="{9D8B030D-6E8A-4147-A177-3AD203B41FA5}">
                      <a16:colId xmlns:a16="http://schemas.microsoft.com/office/drawing/2014/main" val="3908742919"/>
                    </a:ext>
                  </a:extLst>
                </a:gridCol>
                <a:gridCol w="394662">
                  <a:extLst>
                    <a:ext uri="{9D8B030D-6E8A-4147-A177-3AD203B41FA5}">
                      <a16:colId xmlns:a16="http://schemas.microsoft.com/office/drawing/2014/main" val="3967837544"/>
                    </a:ext>
                  </a:extLst>
                </a:gridCol>
              </a:tblGrid>
              <a:tr h="370840">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704850710"/>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148827522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2572272774"/>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3744163639"/>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3419835138"/>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1024492349"/>
                  </a:ext>
                </a:extLst>
              </a:tr>
              <a:tr h="370840">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98196817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extLst>
                  <a:ext uri="{0D108BD9-81ED-4DB2-BD59-A6C34878D82A}">
                    <a16:rowId xmlns:a16="http://schemas.microsoft.com/office/drawing/2014/main" val="3137024931"/>
                  </a:ext>
                </a:extLst>
              </a:tr>
              <a:tr h="370840">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solidFill>
                      <a:schemeClr val="tx1"/>
                    </a:solidFill>
                  </a:tcPr>
                </a:tc>
                <a:extLst>
                  <a:ext uri="{0D108BD9-81ED-4DB2-BD59-A6C34878D82A}">
                    <a16:rowId xmlns:a16="http://schemas.microsoft.com/office/drawing/2014/main" val="2702581022"/>
                  </a:ext>
                </a:extLst>
              </a:tr>
            </a:tbl>
          </a:graphicData>
        </a:graphic>
      </p:graphicFrame>
      <p:sp>
        <p:nvSpPr>
          <p:cNvPr id="17" name="TextBox 16">
            <a:extLst>
              <a:ext uri="{FF2B5EF4-FFF2-40B4-BE49-F238E27FC236}">
                <a16:creationId xmlns:a16="http://schemas.microsoft.com/office/drawing/2014/main" id="{7D9335C7-2FA4-4B09-924D-07D6BFC5B7AC}"/>
              </a:ext>
            </a:extLst>
          </p:cNvPr>
          <p:cNvSpPr txBox="1"/>
          <p:nvPr/>
        </p:nvSpPr>
        <p:spPr>
          <a:xfrm>
            <a:off x="5624041" y="2140497"/>
            <a:ext cx="186431" cy="215444"/>
          </a:xfrm>
          <a:prstGeom prst="rect">
            <a:avLst/>
          </a:prstGeom>
          <a:noFill/>
        </p:spPr>
        <p:txBody>
          <a:bodyPr wrap="square" rtlCol="0">
            <a:spAutoFit/>
          </a:bodyPr>
          <a:lstStyle/>
          <a:p>
            <a:pPr algn="ctr"/>
            <a:r>
              <a:rPr lang="en-GB" sz="800" dirty="0"/>
              <a:t>1</a:t>
            </a:r>
          </a:p>
        </p:txBody>
      </p:sp>
      <p:sp>
        <p:nvSpPr>
          <p:cNvPr id="18" name="TextBox 17">
            <a:extLst>
              <a:ext uri="{FF2B5EF4-FFF2-40B4-BE49-F238E27FC236}">
                <a16:creationId xmlns:a16="http://schemas.microsoft.com/office/drawing/2014/main" id="{9B1FA69B-5744-4C18-A598-F385FF3D30FF}"/>
              </a:ext>
            </a:extLst>
          </p:cNvPr>
          <p:cNvSpPr txBox="1"/>
          <p:nvPr/>
        </p:nvSpPr>
        <p:spPr>
          <a:xfrm>
            <a:off x="6027901" y="2140497"/>
            <a:ext cx="186431" cy="215444"/>
          </a:xfrm>
          <a:prstGeom prst="rect">
            <a:avLst/>
          </a:prstGeom>
          <a:noFill/>
        </p:spPr>
        <p:txBody>
          <a:bodyPr wrap="square" rtlCol="0">
            <a:spAutoFit/>
          </a:bodyPr>
          <a:lstStyle/>
          <a:p>
            <a:pPr algn="ctr"/>
            <a:r>
              <a:rPr lang="en-GB" sz="800" dirty="0"/>
              <a:t>2</a:t>
            </a:r>
          </a:p>
        </p:txBody>
      </p:sp>
      <p:sp>
        <p:nvSpPr>
          <p:cNvPr id="19" name="TextBox 18">
            <a:extLst>
              <a:ext uri="{FF2B5EF4-FFF2-40B4-BE49-F238E27FC236}">
                <a16:creationId xmlns:a16="http://schemas.microsoft.com/office/drawing/2014/main" id="{43F685A1-91CC-437F-8EDF-ABB61434E6CA}"/>
              </a:ext>
            </a:extLst>
          </p:cNvPr>
          <p:cNvSpPr txBox="1"/>
          <p:nvPr/>
        </p:nvSpPr>
        <p:spPr>
          <a:xfrm>
            <a:off x="8310091" y="2140497"/>
            <a:ext cx="186431" cy="215444"/>
          </a:xfrm>
          <a:prstGeom prst="rect">
            <a:avLst/>
          </a:prstGeom>
          <a:noFill/>
        </p:spPr>
        <p:txBody>
          <a:bodyPr wrap="square" rtlCol="0">
            <a:spAutoFit/>
          </a:bodyPr>
          <a:lstStyle/>
          <a:p>
            <a:pPr algn="ctr"/>
            <a:r>
              <a:rPr lang="en-GB" sz="800" dirty="0"/>
              <a:t>3</a:t>
            </a:r>
          </a:p>
        </p:txBody>
      </p:sp>
      <p:sp>
        <p:nvSpPr>
          <p:cNvPr id="24" name="TextBox 23">
            <a:extLst>
              <a:ext uri="{FF2B5EF4-FFF2-40B4-BE49-F238E27FC236}">
                <a16:creationId xmlns:a16="http://schemas.microsoft.com/office/drawing/2014/main" id="{0FE68638-254F-42F3-AB32-331B155FBEAC}"/>
              </a:ext>
            </a:extLst>
          </p:cNvPr>
          <p:cNvSpPr txBox="1"/>
          <p:nvPr/>
        </p:nvSpPr>
        <p:spPr>
          <a:xfrm>
            <a:off x="6027901" y="3253017"/>
            <a:ext cx="186431" cy="215444"/>
          </a:xfrm>
          <a:prstGeom prst="rect">
            <a:avLst/>
          </a:prstGeom>
          <a:noFill/>
        </p:spPr>
        <p:txBody>
          <a:bodyPr wrap="square" rtlCol="0">
            <a:spAutoFit/>
          </a:bodyPr>
          <a:lstStyle/>
          <a:p>
            <a:pPr algn="ctr"/>
            <a:r>
              <a:rPr lang="en-GB" sz="800" dirty="0"/>
              <a:t>5</a:t>
            </a:r>
          </a:p>
        </p:txBody>
      </p:sp>
      <p:sp>
        <p:nvSpPr>
          <p:cNvPr id="30" name="TextBox 29">
            <a:extLst>
              <a:ext uri="{FF2B5EF4-FFF2-40B4-BE49-F238E27FC236}">
                <a16:creationId xmlns:a16="http://schemas.microsoft.com/office/drawing/2014/main" id="{EBFCBB29-8140-40E5-A79E-0E0126A5CE71}"/>
              </a:ext>
            </a:extLst>
          </p:cNvPr>
          <p:cNvSpPr txBox="1"/>
          <p:nvPr/>
        </p:nvSpPr>
        <p:spPr>
          <a:xfrm>
            <a:off x="7189951" y="2887257"/>
            <a:ext cx="186431" cy="215444"/>
          </a:xfrm>
          <a:prstGeom prst="rect">
            <a:avLst/>
          </a:prstGeom>
          <a:noFill/>
        </p:spPr>
        <p:txBody>
          <a:bodyPr wrap="square" rtlCol="0">
            <a:spAutoFit/>
          </a:bodyPr>
          <a:lstStyle/>
          <a:p>
            <a:pPr algn="ctr"/>
            <a:r>
              <a:rPr lang="en-GB" sz="800" dirty="0"/>
              <a:t>4</a:t>
            </a:r>
          </a:p>
        </p:txBody>
      </p:sp>
      <p:sp>
        <p:nvSpPr>
          <p:cNvPr id="31" name="TextBox 30">
            <a:extLst>
              <a:ext uri="{FF2B5EF4-FFF2-40B4-BE49-F238E27FC236}">
                <a16:creationId xmlns:a16="http://schemas.microsoft.com/office/drawing/2014/main" id="{62BD7DDC-C212-4CA5-8D21-B57B26E8A70A}"/>
              </a:ext>
            </a:extLst>
          </p:cNvPr>
          <p:cNvSpPr txBox="1"/>
          <p:nvPr/>
        </p:nvSpPr>
        <p:spPr>
          <a:xfrm>
            <a:off x="6793711" y="4007397"/>
            <a:ext cx="186431" cy="215444"/>
          </a:xfrm>
          <a:prstGeom prst="rect">
            <a:avLst/>
          </a:prstGeom>
          <a:noFill/>
        </p:spPr>
        <p:txBody>
          <a:bodyPr wrap="square" rtlCol="0">
            <a:spAutoFit/>
          </a:bodyPr>
          <a:lstStyle/>
          <a:p>
            <a:pPr algn="ctr"/>
            <a:r>
              <a:rPr lang="en-GB" sz="800" dirty="0"/>
              <a:t>6</a:t>
            </a:r>
          </a:p>
        </p:txBody>
      </p:sp>
      <p:sp>
        <p:nvSpPr>
          <p:cNvPr id="32" name="TextBox 31">
            <a:extLst>
              <a:ext uri="{FF2B5EF4-FFF2-40B4-BE49-F238E27FC236}">
                <a16:creationId xmlns:a16="http://schemas.microsoft.com/office/drawing/2014/main" id="{2ED6BA21-BA78-4C99-8C4A-FD3F517B5FA3}"/>
              </a:ext>
            </a:extLst>
          </p:cNvPr>
          <p:cNvSpPr txBox="1"/>
          <p:nvPr/>
        </p:nvSpPr>
        <p:spPr>
          <a:xfrm>
            <a:off x="5235309" y="4371431"/>
            <a:ext cx="186431" cy="215444"/>
          </a:xfrm>
          <a:prstGeom prst="rect">
            <a:avLst/>
          </a:prstGeom>
          <a:noFill/>
        </p:spPr>
        <p:txBody>
          <a:bodyPr wrap="square" rtlCol="0">
            <a:spAutoFit/>
          </a:bodyPr>
          <a:lstStyle/>
          <a:p>
            <a:pPr algn="ctr"/>
            <a:r>
              <a:rPr lang="en-GB" sz="800" dirty="0"/>
              <a:t>7</a:t>
            </a:r>
          </a:p>
        </p:txBody>
      </p:sp>
      <p:sp>
        <p:nvSpPr>
          <p:cNvPr id="33" name="TextBox 32">
            <a:extLst>
              <a:ext uri="{FF2B5EF4-FFF2-40B4-BE49-F238E27FC236}">
                <a16:creationId xmlns:a16="http://schemas.microsoft.com/office/drawing/2014/main" id="{60C40B06-F2F7-41E8-AF17-BC8B2785F45F}"/>
              </a:ext>
            </a:extLst>
          </p:cNvPr>
          <p:cNvSpPr txBox="1"/>
          <p:nvPr/>
        </p:nvSpPr>
        <p:spPr>
          <a:xfrm>
            <a:off x="5624040" y="5122001"/>
            <a:ext cx="186431" cy="215444"/>
          </a:xfrm>
          <a:prstGeom prst="rect">
            <a:avLst/>
          </a:prstGeom>
          <a:noFill/>
        </p:spPr>
        <p:txBody>
          <a:bodyPr wrap="square" rtlCol="0">
            <a:spAutoFit/>
          </a:bodyPr>
          <a:lstStyle/>
          <a:p>
            <a:pPr algn="ctr"/>
            <a:r>
              <a:rPr lang="en-GB" sz="800" dirty="0"/>
              <a:t>8</a:t>
            </a:r>
          </a:p>
        </p:txBody>
      </p:sp>
    </p:spTree>
    <p:extLst>
      <p:ext uri="{BB962C8B-B14F-4D97-AF65-F5344CB8AC3E}">
        <p14:creationId xmlns:p14="http://schemas.microsoft.com/office/powerpoint/2010/main" val="113442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8" y="1250335"/>
            <a:ext cx="8768142" cy="646331"/>
          </a:xfrm>
          <a:prstGeom prst="rect">
            <a:avLst/>
          </a:prstGeom>
          <a:noFill/>
        </p:spPr>
        <p:txBody>
          <a:bodyPr wrap="square" rtlCol="0">
            <a:spAutoFit/>
          </a:bodyPr>
          <a:lstStyle/>
          <a:p>
            <a:r>
              <a:rPr lang="en-GB" sz="3600" b="1" dirty="0"/>
              <a:t>Step 5 – Try the crossword!</a:t>
            </a:r>
          </a:p>
        </p:txBody>
      </p:sp>
      <p:sp>
        <p:nvSpPr>
          <p:cNvPr id="6" name="TextBox 5">
            <a:extLst>
              <a:ext uri="{FF2B5EF4-FFF2-40B4-BE49-F238E27FC236}">
                <a16:creationId xmlns:a16="http://schemas.microsoft.com/office/drawing/2014/main" id="{6F659E52-88F4-4644-A9FE-538537899714}"/>
              </a:ext>
            </a:extLst>
          </p:cNvPr>
          <p:cNvSpPr txBox="1"/>
          <p:nvPr/>
        </p:nvSpPr>
        <p:spPr>
          <a:xfrm>
            <a:off x="116058" y="2005361"/>
            <a:ext cx="5010329" cy="3277820"/>
          </a:xfrm>
          <a:prstGeom prst="rect">
            <a:avLst/>
          </a:prstGeom>
          <a:noFill/>
        </p:spPr>
        <p:txBody>
          <a:bodyPr wrap="square" rtlCol="0">
            <a:spAutoFit/>
          </a:bodyPr>
          <a:lstStyle/>
          <a:p>
            <a:pPr marL="514350" indent="-514350">
              <a:spcAft>
                <a:spcPts val="600"/>
              </a:spcAft>
              <a:buFont typeface="+mj-lt"/>
              <a:buAutoNum type="arabicParenR"/>
            </a:pPr>
            <a:r>
              <a:rPr lang="en-GB" sz="3200" dirty="0"/>
              <a:t>Give your </a:t>
            </a:r>
            <a:r>
              <a:rPr lang="en-GB" sz="3200" b="1" dirty="0"/>
              <a:t>crossword</a:t>
            </a:r>
            <a:r>
              <a:rPr lang="en-GB" sz="3200" dirty="0"/>
              <a:t> to a </a:t>
            </a:r>
            <a:r>
              <a:rPr lang="en-GB" sz="3200" b="1" dirty="0"/>
              <a:t>partner.</a:t>
            </a:r>
          </a:p>
          <a:p>
            <a:pPr marL="514350" indent="-514350">
              <a:spcAft>
                <a:spcPts val="600"/>
              </a:spcAft>
              <a:buFont typeface="+mj-lt"/>
              <a:buAutoNum type="arabicParenR"/>
            </a:pPr>
            <a:r>
              <a:rPr lang="en-GB" sz="3200" dirty="0"/>
              <a:t>Ask them to try and </a:t>
            </a:r>
            <a:r>
              <a:rPr lang="en-GB" sz="3200" b="1" dirty="0"/>
              <a:t>solve</a:t>
            </a:r>
            <a:r>
              <a:rPr lang="en-GB" sz="3200" dirty="0"/>
              <a:t> your puzzle!</a:t>
            </a:r>
          </a:p>
          <a:p>
            <a:pPr marL="514350" indent="-514350">
              <a:spcAft>
                <a:spcPts val="600"/>
              </a:spcAft>
              <a:buFont typeface="+mj-lt"/>
              <a:buAutoNum type="arabicParenR"/>
            </a:pPr>
            <a:r>
              <a:rPr lang="en-GB" sz="3200" dirty="0"/>
              <a:t>How </a:t>
            </a:r>
            <a:r>
              <a:rPr lang="en-GB" sz="3200" b="1" dirty="0"/>
              <a:t>well</a:t>
            </a:r>
            <a:r>
              <a:rPr lang="en-GB" sz="3200" dirty="0"/>
              <a:t> did they do?</a:t>
            </a:r>
          </a:p>
          <a:p>
            <a:pPr marL="514350" indent="-514350">
              <a:spcAft>
                <a:spcPts val="600"/>
              </a:spcAft>
              <a:buFont typeface="+mj-lt"/>
              <a:buAutoNum type="arabicParenR"/>
            </a:pPr>
            <a:endParaRPr lang="en-GB" sz="3200" b="1" dirty="0"/>
          </a:p>
        </p:txBody>
      </p:sp>
      <p:graphicFrame>
        <p:nvGraphicFramePr>
          <p:cNvPr id="13" name="Table 12">
            <a:extLst>
              <a:ext uri="{FF2B5EF4-FFF2-40B4-BE49-F238E27FC236}">
                <a16:creationId xmlns:a16="http://schemas.microsoft.com/office/drawing/2014/main" id="{9FBDDCF3-598C-404C-9503-3D94D3159F7D}"/>
              </a:ext>
            </a:extLst>
          </p:cNvPr>
          <p:cNvGraphicFramePr>
            <a:graphicFrameLocks noGrp="1"/>
          </p:cNvGraphicFramePr>
          <p:nvPr>
            <p:extLst>
              <p:ext uri="{D42A27DB-BD31-4B8C-83A1-F6EECF244321}">
                <p14:modId xmlns:p14="http://schemas.microsoft.com/office/powerpoint/2010/main" val="561978423"/>
              </p:ext>
            </p:extLst>
          </p:nvPr>
        </p:nvGraphicFramePr>
        <p:xfrm>
          <a:off x="5273374" y="2183241"/>
          <a:ext cx="3472120" cy="3337560"/>
        </p:xfrm>
        <a:graphic>
          <a:graphicData uri="http://schemas.openxmlformats.org/drawingml/2006/table">
            <a:tbl>
              <a:tblPr firstRow="1" bandRow="1">
                <a:tableStyleId>{5940675A-B579-460E-94D1-54222C63F5DA}</a:tableStyleId>
              </a:tblPr>
              <a:tblGrid>
                <a:gridCol w="386770">
                  <a:extLst>
                    <a:ext uri="{9D8B030D-6E8A-4147-A177-3AD203B41FA5}">
                      <a16:colId xmlns:a16="http://schemas.microsoft.com/office/drawing/2014/main" val="870916010"/>
                    </a:ext>
                  </a:extLst>
                </a:gridCol>
                <a:gridCol w="410450">
                  <a:extLst>
                    <a:ext uri="{9D8B030D-6E8A-4147-A177-3AD203B41FA5}">
                      <a16:colId xmlns:a16="http://schemas.microsoft.com/office/drawing/2014/main" val="2797442545"/>
                    </a:ext>
                  </a:extLst>
                </a:gridCol>
                <a:gridCol w="378876">
                  <a:extLst>
                    <a:ext uri="{9D8B030D-6E8A-4147-A177-3AD203B41FA5}">
                      <a16:colId xmlns:a16="http://schemas.microsoft.com/office/drawing/2014/main" val="2402406895"/>
                    </a:ext>
                  </a:extLst>
                </a:gridCol>
                <a:gridCol w="386770">
                  <a:extLst>
                    <a:ext uri="{9D8B030D-6E8A-4147-A177-3AD203B41FA5}">
                      <a16:colId xmlns:a16="http://schemas.microsoft.com/office/drawing/2014/main" val="2293007033"/>
                    </a:ext>
                  </a:extLst>
                </a:gridCol>
                <a:gridCol w="394662">
                  <a:extLst>
                    <a:ext uri="{9D8B030D-6E8A-4147-A177-3AD203B41FA5}">
                      <a16:colId xmlns:a16="http://schemas.microsoft.com/office/drawing/2014/main" val="2113016506"/>
                    </a:ext>
                  </a:extLst>
                </a:gridCol>
                <a:gridCol w="378876">
                  <a:extLst>
                    <a:ext uri="{9D8B030D-6E8A-4147-A177-3AD203B41FA5}">
                      <a16:colId xmlns:a16="http://schemas.microsoft.com/office/drawing/2014/main" val="1865953235"/>
                    </a:ext>
                  </a:extLst>
                </a:gridCol>
                <a:gridCol w="346392">
                  <a:extLst>
                    <a:ext uri="{9D8B030D-6E8A-4147-A177-3AD203B41FA5}">
                      <a16:colId xmlns:a16="http://schemas.microsoft.com/office/drawing/2014/main" val="2682669210"/>
                    </a:ext>
                  </a:extLst>
                </a:gridCol>
                <a:gridCol w="394662">
                  <a:extLst>
                    <a:ext uri="{9D8B030D-6E8A-4147-A177-3AD203B41FA5}">
                      <a16:colId xmlns:a16="http://schemas.microsoft.com/office/drawing/2014/main" val="3908742919"/>
                    </a:ext>
                  </a:extLst>
                </a:gridCol>
                <a:gridCol w="394662">
                  <a:extLst>
                    <a:ext uri="{9D8B030D-6E8A-4147-A177-3AD203B41FA5}">
                      <a16:colId xmlns:a16="http://schemas.microsoft.com/office/drawing/2014/main" val="3967837544"/>
                    </a:ext>
                  </a:extLst>
                </a:gridCol>
              </a:tblGrid>
              <a:tr h="370840">
                <a:tc>
                  <a:txBody>
                    <a:bodyPr/>
                    <a:lstStyle/>
                    <a:p>
                      <a:pPr algn="ctr"/>
                      <a:endParaRPr lang="en-GB" dirty="0"/>
                    </a:p>
                  </a:txBody>
                  <a:tcPr>
                    <a:solidFill>
                      <a:schemeClr val="tx1"/>
                    </a:solidFill>
                  </a:tcPr>
                </a:tc>
                <a:tc>
                  <a:txBody>
                    <a:bodyPr/>
                    <a:lstStyle/>
                    <a:p>
                      <a:pPr algn="ctr"/>
                      <a:r>
                        <a:rPr lang="en-GB" dirty="0"/>
                        <a:t>M</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N</a:t>
                      </a:r>
                    </a:p>
                  </a:txBody>
                  <a:tcPr/>
                </a:tc>
                <a:tc>
                  <a:txBody>
                    <a:bodyPr/>
                    <a:lstStyle/>
                    <a:p>
                      <a:pPr algn="ctr"/>
                      <a:r>
                        <a:rPr lang="en-GB" dirty="0"/>
                        <a:t>E</a:t>
                      </a:r>
                    </a:p>
                  </a:txBody>
                  <a:tcPr/>
                </a:tc>
                <a:tc>
                  <a:txBody>
                    <a:bodyPr/>
                    <a:lstStyle/>
                    <a:p>
                      <a:pPr algn="ctr"/>
                      <a:r>
                        <a:rPr lang="en-GB" dirty="0"/>
                        <a:t>T</a:t>
                      </a:r>
                    </a:p>
                  </a:txBody>
                  <a:tcPr/>
                </a:tc>
                <a:tc>
                  <a:txBody>
                    <a:bodyPr/>
                    <a:lstStyle/>
                    <a:p>
                      <a:pPr algn="ctr"/>
                      <a:r>
                        <a:rPr lang="en-GB" dirty="0"/>
                        <a:t>I</a:t>
                      </a:r>
                    </a:p>
                  </a:txBody>
                  <a:tcPr/>
                </a:tc>
                <a:tc>
                  <a:txBody>
                    <a:bodyPr/>
                    <a:lstStyle/>
                    <a:p>
                      <a:pPr algn="ctr"/>
                      <a:r>
                        <a:rPr lang="en-GB" dirty="0"/>
                        <a:t>C</a:t>
                      </a:r>
                    </a:p>
                  </a:txBody>
                  <a:tcPr/>
                </a:tc>
                <a:extLst>
                  <a:ext uri="{0D108BD9-81ED-4DB2-BD59-A6C34878D82A}">
                    <a16:rowId xmlns:a16="http://schemas.microsoft.com/office/drawing/2014/main" val="704850710"/>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U</a:t>
                      </a:r>
                    </a:p>
                  </a:txBody>
                  <a:tcPr/>
                </a:tc>
                <a:extLst>
                  <a:ext uri="{0D108BD9-81ED-4DB2-BD59-A6C34878D82A}">
                    <a16:rowId xmlns:a16="http://schemas.microsoft.com/office/drawing/2014/main" val="148827522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L</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R</a:t>
                      </a:r>
                    </a:p>
                  </a:txBody>
                  <a:tcPr/>
                </a:tc>
                <a:extLst>
                  <a:ext uri="{0D108BD9-81ED-4DB2-BD59-A6C34878D82A}">
                    <a16:rowId xmlns:a16="http://schemas.microsoft.com/office/drawing/2014/main" val="2572272774"/>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R</a:t>
                      </a:r>
                    </a:p>
                  </a:txBody>
                  <a:tcPr/>
                </a:tc>
                <a:tc>
                  <a:txBody>
                    <a:bodyPr/>
                    <a:lstStyle/>
                    <a:p>
                      <a:pPr algn="ctr"/>
                      <a:r>
                        <a:rPr lang="en-GB" dirty="0"/>
                        <a:t>E</a:t>
                      </a:r>
                    </a:p>
                  </a:txBody>
                  <a:tcPr/>
                </a:tc>
                <a:tc>
                  <a:txBody>
                    <a:bodyPr/>
                    <a:lstStyle/>
                    <a:p>
                      <a:pPr algn="ctr"/>
                      <a:r>
                        <a:rPr lang="en-GB" dirty="0"/>
                        <a:t>P</a:t>
                      </a:r>
                    </a:p>
                  </a:txBody>
                  <a:tcPr/>
                </a:tc>
                <a:tc>
                  <a:txBody>
                    <a:bodyPr/>
                    <a:lstStyle/>
                    <a:p>
                      <a:pPr algn="ctr"/>
                      <a:r>
                        <a:rPr lang="en-GB" dirty="0"/>
                        <a:t>E</a:t>
                      </a:r>
                    </a:p>
                  </a:txBody>
                  <a:tcPr/>
                </a:tc>
                <a:tc>
                  <a:txBody>
                    <a:bodyPr/>
                    <a:lstStyle/>
                    <a:p>
                      <a:pPr algn="ctr"/>
                      <a:r>
                        <a:rPr lang="en-GB" dirty="0"/>
                        <a:t>L</a:t>
                      </a:r>
                    </a:p>
                  </a:txBody>
                  <a:tcPr/>
                </a:tc>
                <a:tc>
                  <a:txBody>
                    <a:bodyPr/>
                    <a:lstStyle/>
                    <a:p>
                      <a:pPr algn="ctr"/>
                      <a:endParaRPr lang="en-GB" dirty="0"/>
                    </a:p>
                  </a:txBody>
                  <a:tcPr>
                    <a:solidFill>
                      <a:schemeClr val="tx1"/>
                    </a:solidFill>
                  </a:tcPr>
                </a:tc>
                <a:tc>
                  <a:txBody>
                    <a:bodyPr/>
                    <a:lstStyle/>
                    <a:p>
                      <a:pPr algn="ctr"/>
                      <a:r>
                        <a:rPr lang="en-GB" dirty="0"/>
                        <a:t>R</a:t>
                      </a:r>
                    </a:p>
                  </a:txBody>
                  <a:tcPr/>
                </a:tc>
                <a:extLst>
                  <a:ext uri="{0D108BD9-81ED-4DB2-BD59-A6C34878D82A}">
                    <a16:rowId xmlns:a16="http://schemas.microsoft.com/office/drawing/2014/main" val="3744163639"/>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A</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D</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E</a:t>
                      </a:r>
                    </a:p>
                  </a:txBody>
                  <a:tcPr/>
                </a:tc>
                <a:extLst>
                  <a:ext uri="{0D108BD9-81ED-4DB2-BD59-A6C34878D82A}">
                    <a16:rowId xmlns:a16="http://schemas.microsoft.com/office/drawing/2014/main" val="3419835138"/>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C</a:t>
                      </a:r>
                    </a:p>
                  </a:txBody>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N</a:t>
                      </a:r>
                    </a:p>
                  </a:txBody>
                  <a:tcPr/>
                </a:tc>
                <a:extLst>
                  <a:ext uri="{0D108BD9-81ED-4DB2-BD59-A6C34878D82A}">
                    <a16:rowId xmlns:a16="http://schemas.microsoft.com/office/drawing/2014/main" val="1024492349"/>
                  </a:ext>
                </a:extLst>
              </a:tr>
              <a:tr h="370840">
                <a:tc>
                  <a:txBody>
                    <a:bodyPr/>
                    <a:lstStyle/>
                    <a:p>
                      <a:pPr algn="ctr"/>
                      <a:r>
                        <a:rPr lang="en-GB" dirty="0"/>
                        <a:t>B</a:t>
                      </a:r>
                    </a:p>
                  </a:txBody>
                  <a:tcPr/>
                </a:tc>
                <a:tc>
                  <a:txBody>
                    <a:bodyPr/>
                    <a:lstStyle/>
                    <a:p>
                      <a:pPr algn="ctr"/>
                      <a:r>
                        <a:rPr lang="en-GB" dirty="0"/>
                        <a:t>A</a:t>
                      </a:r>
                    </a:p>
                  </a:txBody>
                  <a:tcPr/>
                </a:tc>
                <a:tc>
                  <a:txBody>
                    <a:bodyPr/>
                    <a:lstStyle/>
                    <a:p>
                      <a:pPr algn="ctr"/>
                      <a:r>
                        <a:rPr lang="en-GB" dirty="0"/>
                        <a:t>T</a:t>
                      </a:r>
                    </a:p>
                  </a:txBody>
                  <a:tcPr/>
                </a:tc>
                <a:tc>
                  <a:txBody>
                    <a:bodyPr/>
                    <a:lstStyle/>
                    <a:p>
                      <a:pPr algn="ctr"/>
                      <a:r>
                        <a:rPr lang="en-GB" dirty="0"/>
                        <a:t>T</a:t>
                      </a:r>
                    </a:p>
                  </a:txBody>
                  <a:tcPr/>
                </a:tc>
                <a:tc>
                  <a:txBody>
                    <a:bodyPr/>
                    <a:lstStyle/>
                    <a:p>
                      <a:pPr algn="ctr"/>
                      <a:r>
                        <a:rPr lang="en-GB" dirty="0"/>
                        <a:t>E</a:t>
                      </a:r>
                    </a:p>
                  </a:txBody>
                  <a:tcPr/>
                </a:tc>
                <a:tc>
                  <a:txBody>
                    <a:bodyPr/>
                    <a:lstStyle/>
                    <a:p>
                      <a:pPr algn="ctr"/>
                      <a:r>
                        <a:rPr lang="en-GB" dirty="0"/>
                        <a:t>R</a:t>
                      </a:r>
                    </a:p>
                  </a:txBody>
                  <a:tcPr/>
                </a:tc>
                <a:tc>
                  <a:txBody>
                    <a:bodyPr/>
                    <a:lstStyle/>
                    <a:p>
                      <a:pPr algn="ctr"/>
                      <a:r>
                        <a:rPr lang="en-GB" dirty="0"/>
                        <a:t>Y</a:t>
                      </a:r>
                    </a:p>
                  </a:txBody>
                  <a:tcPr/>
                </a:tc>
                <a:tc>
                  <a:txBody>
                    <a:bodyPr/>
                    <a:lstStyle/>
                    <a:p>
                      <a:pPr algn="ctr"/>
                      <a:endParaRPr lang="en-GB" dirty="0"/>
                    </a:p>
                  </a:txBody>
                  <a:tcPr>
                    <a:solidFill>
                      <a:schemeClr val="tx1"/>
                    </a:solidFill>
                  </a:tcPr>
                </a:tc>
                <a:tc>
                  <a:txBody>
                    <a:bodyPr/>
                    <a:lstStyle/>
                    <a:p>
                      <a:pPr algn="ctr"/>
                      <a:r>
                        <a:rPr lang="en-GB" dirty="0"/>
                        <a:t>T</a:t>
                      </a:r>
                    </a:p>
                  </a:txBody>
                  <a:tcPr/>
                </a:tc>
                <a:extLst>
                  <a:ext uri="{0D108BD9-81ED-4DB2-BD59-A6C34878D82A}">
                    <a16:rowId xmlns:a16="http://schemas.microsoft.com/office/drawing/2014/main" val="98196817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S</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extLst>
                  <a:ext uri="{0D108BD9-81ED-4DB2-BD59-A6C34878D82A}">
                    <a16:rowId xmlns:a16="http://schemas.microsoft.com/office/drawing/2014/main" val="3137024931"/>
                  </a:ext>
                </a:extLst>
              </a:tr>
              <a:tr h="370840">
                <a:tc>
                  <a:txBody>
                    <a:bodyPr/>
                    <a:lstStyle/>
                    <a:p>
                      <a:pPr algn="ctr"/>
                      <a:endParaRPr lang="en-GB" dirty="0"/>
                    </a:p>
                  </a:txBody>
                  <a:tcPr>
                    <a:solidFill>
                      <a:schemeClr val="tx1"/>
                    </a:solidFill>
                  </a:tcPr>
                </a:tc>
                <a:tc>
                  <a:txBody>
                    <a:bodyPr/>
                    <a:lstStyle/>
                    <a:p>
                      <a:pPr algn="ctr"/>
                      <a:r>
                        <a:rPr lang="en-GB" dirty="0"/>
                        <a:t>V</a:t>
                      </a:r>
                    </a:p>
                  </a:txBody>
                  <a:tcPr/>
                </a:tc>
                <a:tc>
                  <a:txBody>
                    <a:bodyPr/>
                    <a:lstStyle/>
                    <a:p>
                      <a:pPr algn="ctr"/>
                      <a:r>
                        <a:rPr lang="en-GB" dirty="0"/>
                        <a:t>O</a:t>
                      </a:r>
                    </a:p>
                  </a:txBody>
                  <a:tcPr/>
                </a:tc>
                <a:tc>
                  <a:txBody>
                    <a:bodyPr/>
                    <a:lstStyle/>
                    <a:p>
                      <a:pPr algn="ctr"/>
                      <a:r>
                        <a:rPr lang="en-GB" dirty="0"/>
                        <a:t>L</a:t>
                      </a:r>
                    </a:p>
                  </a:txBody>
                  <a:tcPr/>
                </a:tc>
                <a:tc>
                  <a:txBody>
                    <a:bodyPr/>
                    <a:lstStyle/>
                    <a:p>
                      <a:pPr algn="ctr"/>
                      <a:r>
                        <a:rPr lang="en-GB" dirty="0"/>
                        <a:t>T</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E</a:t>
                      </a:r>
                    </a:p>
                  </a:txBody>
                  <a:tcPr/>
                </a:tc>
                <a:tc>
                  <a:txBody>
                    <a:bodyPr/>
                    <a:lstStyle/>
                    <a:p>
                      <a:pPr algn="ctr"/>
                      <a:endParaRPr lang="en-GB" dirty="0"/>
                    </a:p>
                  </a:txBody>
                  <a:tcPr>
                    <a:solidFill>
                      <a:schemeClr val="tx1"/>
                    </a:solidFill>
                  </a:tcPr>
                </a:tc>
                <a:extLst>
                  <a:ext uri="{0D108BD9-81ED-4DB2-BD59-A6C34878D82A}">
                    <a16:rowId xmlns:a16="http://schemas.microsoft.com/office/drawing/2014/main" val="2702581022"/>
                  </a:ext>
                </a:extLst>
              </a:tr>
            </a:tbl>
          </a:graphicData>
        </a:graphic>
      </p:graphicFrame>
      <p:sp>
        <p:nvSpPr>
          <p:cNvPr id="14" name="TextBox 13">
            <a:extLst>
              <a:ext uri="{FF2B5EF4-FFF2-40B4-BE49-F238E27FC236}">
                <a16:creationId xmlns:a16="http://schemas.microsoft.com/office/drawing/2014/main" id="{A4766FFE-5619-419A-BE65-C32A6AD2007C}"/>
              </a:ext>
            </a:extLst>
          </p:cNvPr>
          <p:cNvSpPr txBox="1"/>
          <p:nvPr/>
        </p:nvSpPr>
        <p:spPr>
          <a:xfrm>
            <a:off x="5624041" y="2140497"/>
            <a:ext cx="186431" cy="215444"/>
          </a:xfrm>
          <a:prstGeom prst="rect">
            <a:avLst/>
          </a:prstGeom>
          <a:noFill/>
        </p:spPr>
        <p:txBody>
          <a:bodyPr wrap="square" rtlCol="0">
            <a:spAutoFit/>
          </a:bodyPr>
          <a:lstStyle/>
          <a:p>
            <a:pPr algn="ctr"/>
            <a:r>
              <a:rPr lang="en-GB" sz="800" dirty="0"/>
              <a:t>1</a:t>
            </a:r>
          </a:p>
        </p:txBody>
      </p:sp>
      <p:sp>
        <p:nvSpPr>
          <p:cNvPr id="15" name="TextBox 14">
            <a:extLst>
              <a:ext uri="{FF2B5EF4-FFF2-40B4-BE49-F238E27FC236}">
                <a16:creationId xmlns:a16="http://schemas.microsoft.com/office/drawing/2014/main" id="{6385B81A-B373-41EC-A4CB-4316C1AA9691}"/>
              </a:ext>
            </a:extLst>
          </p:cNvPr>
          <p:cNvSpPr txBox="1"/>
          <p:nvPr/>
        </p:nvSpPr>
        <p:spPr>
          <a:xfrm>
            <a:off x="6027901" y="2140497"/>
            <a:ext cx="186431" cy="215444"/>
          </a:xfrm>
          <a:prstGeom prst="rect">
            <a:avLst/>
          </a:prstGeom>
          <a:noFill/>
        </p:spPr>
        <p:txBody>
          <a:bodyPr wrap="square" rtlCol="0">
            <a:spAutoFit/>
          </a:bodyPr>
          <a:lstStyle/>
          <a:p>
            <a:pPr algn="ctr"/>
            <a:r>
              <a:rPr lang="en-GB" sz="800" dirty="0"/>
              <a:t>2</a:t>
            </a:r>
          </a:p>
        </p:txBody>
      </p:sp>
      <p:sp>
        <p:nvSpPr>
          <p:cNvPr id="20" name="TextBox 19">
            <a:extLst>
              <a:ext uri="{FF2B5EF4-FFF2-40B4-BE49-F238E27FC236}">
                <a16:creationId xmlns:a16="http://schemas.microsoft.com/office/drawing/2014/main" id="{4CCF9017-7B1F-4E81-AEAA-E47DC4C6EF85}"/>
              </a:ext>
            </a:extLst>
          </p:cNvPr>
          <p:cNvSpPr txBox="1"/>
          <p:nvPr/>
        </p:nvSpPr>
        <p:spPr>
          <a:xfrm>
            <a:off x="8310091" y="2140497"/>
            <a:ext cx="186431" cy="215444"/>
          </a:xfrm>
          <a:prstGeom prst="rect">
            <a:avLst/>
          </a:prstGeom>
          <a:noFill/>
        </p:spPr>
        <p:txBody>
          <a:bodyPr wrap="square" rtlCol="0">
            <a:spAutoFit/>
          </a:bodyPr>
          <a:lstStyle/>
          <a:p>
            <a:pPr algn="ctr"/>
            <a:r>
              <a:rPr lang="en-GB" sz="800" dirty="0"/>
              <a:t>3</a:t>
            </a:r>
          </a:p>
        </p:txBody>
      </p:sp>
      <p:sp>
        <p:nvSpPr>
          <p:cNvPr id="21" name="TextBox 20">
            <a:extLst>
              <a:ext uri="{FF2B5EF4-FFF2-40B4-BE49-F238E27FC236}">
                <a16:creationId xmlns:a16="http://schemas.microsoft.com/office/drawing/2014/main" id="{52A53817-F123-4E14-AB13-1479262C2A3C}"/>
              </a:ext>
            </a:extLst>
          </p:cNvPr>
          <p:cNvSpPr txBox="1"/>
          <p:nvPr/>
        </p:nvSpPr>
        <p:spPr>
          <a:xfrm>
            <a:off x="6027901" y="3253017"/>
            <a:ext cx="186431" cy="215444"/>
          </a:xfrm>
          <a:prstGeom prst="rect">
            <a:avLst/>
          </a:prstGeom>
          <a:noFill/>
        </p:spPr>
        <p:txBody>
          <a:bodyPr wrap="square" rtlCol="0">
            <a:spAutoFit/>
          </a:bodyPr>
          <a:lstStyle/>
          <a:p>
            <a:pPr algn="ctr"/>
            <a:r>
              <a:rPr lang="en-GB" sz="800" dirty="0"/>
              <a:t>5</a:t>
            </a:r>
          </a:p>
        </p:txBody>
      </p:sp>
      <p:sp>
        <p:nvSpPr>
          <p:cNvPr id="22" name="TextBox 21">
            <a:extLst>
              <a:ext uri="{FF2B5EF4-FFF2-40B4-BE49-F238E27FC236}">
                <a16:creationId xmlns:a16="http://schemas.microsoft.com/office/drawing/2014/main" id="{3AA8D8D7-4DDD-430D-80B1-2D6856EC2C18}"/>
              </a:ext>
            </a:extLst>
          </p:cNvPr>
          <p:cNvSpPr txBox="1"/>
          <p:nvPr/>
        </p:nvSpPr>
        <p:spPr>
          <a:xfrm>
            <a:off x="7189951" y="2887257"/>
            <a:ext cx="186431" cy="215444"/>
          </a:xfrm>
          <a:prstGeom prst="rect">
            <a:avLst/>
          </a:prstGeom>
          <a:noFill/>
        </p:spPr>
        <p:txBody>
          <a:bodyPr wrap="square" rtlCol="0">
            <a:spAutoFit/>
          </a:bodyPr>
          <a:lstStyle/>
          <a:p>
            <a:pPr algn="ctr"/>
            <a:r>
              <a:rPr lang="en-GB" sz="800" dirty="0"/>
              <a:t>4</a:t>
            </a:r>
          </a:p>
        </p:txBody>
      </p:sp>
      <p:sp>
        <p:nvSpPr>
          <p:cNvPr id="23" name="TextBox 22">
            <a:extLst>
              <a:ext uri="{FF2B5EF4-FFF2-40B4-BE49-F238E27FC236}">
                <a16:creationId xmlns:a16="http://schemas.microsoft.com/office/drawing/2014/main" id="{105AB213-C8CB-437D-8424-01F79993F9AF}"/>
              </a:ext>
            </a:extLst>
          </p:cNvPr>
          <p:cNvSpPr txBox="1"/>
          <p:nvPr/>
        </p:nvSpPr>
        <p:spPr>
          <a:xfrm>
            <a:off x="6793711" y="4007397"/>
            <a:ext cx="186431" cy="215444"/>
          </a:xfrm>
          <a:prstGeom prst="rect">
            <a:avLst/>
          </a:prstGeom>
          <a:noFill/>
        </p:spPr>
        <p:txBody>
          <a:bodyPr wrap="square" rtlCol="0">
            <a:spAutoFit/>
          </a:bodyPr>
          <a:lstStyle/>
          <a:p>
            <a:pPr algn="ctr"/>
            <a:r>
              <a:rPr lang="en-GB" sz="800" dirty="0"/>
              <a:t>6</a:t>
            </a:r>
          </a:p>
        </p:txBody>
      </p:sp>
      <p:sp>
        <p:nvSpPr>
          <p:cNvPr id="25" name="TextBox 24">
            <a:extLst>
              <a:ext uri="{FF2B5EF4-FFF2-40B4-BE49-F238E27FC236}">
                <a16:creationId xmlns:a16="http://schemas.microsoft.com/office/drawing/2014/main" id="{6F8CF4D3-3542-43DC-B43D-E3294B3D52C3}"/>
              </a:ext>
            </a:extLst>
          </p:cNvPr>
          <p:cNvSpPr txBox="1"/>
          <p:nvPr/>
        </p:nvSpPr>
        <p:spPr>
          <a:xfrm>
            <a:off x="5235309" y="4371431"/>
            <a:ext cx="186431" cy="215444"/>
          </a:xfrm>
          <a:prstGeom prst="rect">
            <a:avLst/>
          </a:prstGeom>
          <a:noFill/>
        </p:spPr>
        <p:txBody>
          <a:bodyPr wrap="square" rtlCol="0">
            <a:spAutoFit/>
          </a:bodyPr>
          <a:lstStyle/>
          <a:p>
            <a:pPr algn="ctr"/>
            <a:r>
              <a:rPr lang="en-GB" sz="800" dirty="0"/>
              <a:t>7</a:t>
            </a:r>
          </a:p>
        </p:txBody>
      </p:sp>
      <p:sp>
        <p:nvSpPr>
          <p:cNvPr id="26" name="TextBox 25">
            <a:extLst>
              <a:ext uri="{FF2B5EF4-FFF2-40B4-BE49-F238E27FC236}">
                <a16:creationId xmlns:a16="http://schemas.microsoft.com/office/drawing/2014/main" id="{1BF10E60-5DF6-40E9-B6F2-14B774043478}"/>
              </a:ext>
            </a:extLst>
          </p:cNvPr>
          <p:cNvSpPr txBox="1"/>
          <p:nvPr/>
        </p:nvSpPr>
        <p:spPr>
          <a:xfrm>
            <a:off x="5624040" y="5122001"/>
            <a:ext cx="186431" cy="215444"/>
          </a:xfrm>
          <a:prstGeom prst="rect">
            <a:avLst/>
          </a:prstGeom>
          <a:noFill/>
        </p:spPr>
        <p:txBody>
          <a:bodyPr wrap="square" rtlCol="0">
            <a:spAutoFit/>
          </a:bodyPr>
          <a:lstStyle/>
          <a:p>
            <a:pPr algn="ctr"/>
            <a:r>
              <a:rPr lang="en-GB" sz="800" dirty="0"/>
              <a:t>8</a:t>
            </a:r>
          </a:p>
        </p:txBody>
      </p:sp>
    </p:spTree>
    <p:extLst>
      <p:ext uri="{BB962C8B-B14F-4D97-AF65-F5344CB8AC3E}">
        <p14:creationId xmlns:p14="http://schemas.microsoft.com/office/powerpoint/2010/main" val="122237719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sentation testing vehic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4891</TotalTime>
  <Words>588</Words>
  <Application>Microsoft Office PowerPoint</Application>
  <PresentationFormat>On-screen Show (4:3)</PresentationFormat>
  <Paragraphs>190</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Custom Design</vt:lpstr>
      <vt:lpstr>Presentation testing vehicles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electricity</dc:title>
  <dc:creator>Attainment in Education</dc:creator>
  <cp:lastModifiedBy>Marie Neighbour</cp:lastModifiedBy>
  <cp:revision>282</cp:revision>
  <dcterms:created xsi:type="dcterms:W3CDTF">2012-08-07T14:34:21Z</dcterms:created>
  <dcterms:modified xsi:type="dcterms:W3CDTF">2024-01-29T13:14:06Z</dcterms:modified>
</cp:coreProperties>
</file>