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58" r:id="rId3"/>
    <p:sldId id="322" r:id="rId4"/>
    <p:sldId id="334" r:id="rId5"/>
    <p:sldId id="335" r:id="rId6"/>
    <p:sldId id="336" r:id="rId7"/>
    <p:sldId id="337" r:id="rId8"/>
    <p:sldId id="338" r:id="rId9"/>
    <p:sldId id="339" r:id="rId10"/>
    <p:sldId id="340" r:id="rId11"/>
    <p:sldId id="341" r:id="rId12"/>
    <p:sldId id="343" r:id="rId13"/>
    <p:sldId id="33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9548" autoAdjust="0"/>
  </p:normalViewPr>
  <p:slideViewPr>
    <p:cSldViewPr snapToGrid="0" snapToObjects="1">
      <p:cViewPr varScale="1">
        <p:scale>
          <a:sx n="83" d="100"/>
          <a:sy n="83" d="100"/>
        </p:scale>
        <p:origin x="378" y="9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5DAB-A635-4C49-99C6-06AFDAB91276}" type="datetimeFigureOut">
              <a:rPr lang="en-GB" smtClean="0"/>
              <a:t>30/06/2024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38C6A-27F3-4D9F-AFF5-F53EC4158501}" type="slidenum">
              <a:rPr lang="en-GB" smtClean="0"/>
              <a:t>‹#›</a:t>
            </a:fld>
            <a:endParaRPr lang="en-GB" dirty="0"/>
          </a:p>
        </p:txBody>
      </p:sp>
    </p:spTree>
    <p:extLst>
      <p:ext uri="{BB962C8B-B14F-4D97-AF65-F5344CB8AC3E}">
        <p14:creationId xmlns:p14="http://schemas.microsoft.com/office/powerpoint/2010/main" val="187847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FAD2273-74D6-40EF-A458-75E4AFD88CD9}" type="slidenum">
              <a:rPr lang="en-GB" smtClean="0"/>
              <a:t>1</a:t>
            </a:fld>
            <a:endParaRPr lang="en-GB" dirty="0"/>
          </a:p>
        </p:txBody>
      </p:sp>
    </p:spTree>
    <p:extLst>
      <p:ext uri="{BB962C8B-B14F-4D97-AF65-F5344CB8AC3E}">
        <p14:creationId xmlns:p14="http://schemas.microsoft.com/office/powerpoint/2010/main" val="154795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body)"/>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a:p>
        </p:txBody>
      </p:sp>
    </p:spTree>
    <p:extLst>
      <p:ext uri="{BB962C8B-B14F-4D97-AF65-F5344CB8AC3E}">
        <p14:creationId xmlns:p14="http://schemas.microsoft.com/office/powerpoint/2010/main" val="272850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The broomstick could be balanced by having two dogs or four cats sat on top of each other, or one dragon, on the back end of the broomstick.</a:t>
            </a:r>
          </a:p>
        </p:txBody>
      </p:sp>
      <p:sp>
        <p:nvSpPr>
          <p:cNvPr id="4" name="Slide Number Placeholder 3"/>
          <p:cNvSpPr>
            <a:spLocks noGrp="1"/>
          </p:cNvSpPr>
          <p:nvPr>
            <p:ph type="sldNum" sz="quarter" idx="5"/>
          </p:nvPr>
        </p:nvSpPr>
        <p:spPr/>
        <p:txBody>
          <a:bodyPr/>
          <a:lstStyle/>
          <a:p>
            <a:fld id="{36FFA728-7C25-4CCC-8013-DCE6384EC718}" type="slidenum">
              <a:rPr lang="en-GB" smtClean="0"/>
              <a:t>11</a:t>
            </a:fld>
            <a:endParaRPr lang="en-GB"/>
          </a:p>
        </p:txBody>
      </p:sp>
    </p:spTree>
    <p:extLst>
      <p:ext uri="{BB962C8B-B14F-4D97-AF65-F5344CB8AC3E}">
        <p14:creationId xmlns:p14="http://schemas.microsoft.com/office/powerpoint/2010/main" val="2998474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Learners could draw or write down their responses on paper or in their exercise books. For weaker learners the teacher could print out sets of card broomsticks and the objects available, so that learners can complete by sorting visually.</a:t>
            </a:r>
          </a:p>
          <a:p>
            <a:r>
              <a:rPr lang="en-GB" sz="1200" dirty="0">
                <a:effectLst/>
                <a:latin typeface="Calibri (body)"/>
                <a:ea typeface="Times New Roman" panose="02020603050405020304" pitchFamily="18" charset="0"/>
              </a:rPr>
              <a:t>This could be made into a competition to see who can find the most ways of balancing the broomstick in a set time, e.g. 20 minutes.</a:t>
            </a:r>
          </a:p>
        </p:txBody>
      </p:sp>
      <p:sp>
        <p:nvSpPr>
          <p:cNvPr id="4" name="Slide Number Placeholder 3"/>
          <p:cNvSpPr>
            <a:spLocks noGrp="1"/>
          </p:cNvSpPr>
          <p:nvPr>
            <p:ph type="sldNum" sz="quarter" idx="5"/>
          </p:nvPr>
        </p:nvSpPr>
        <p:spPr/>
        <p:txBody>
          <a:bodyPr/>
          <a:lstStyle/>
          <a:p>
            <a:fld id="{36FFA728-7C25-4CCC-8013-DCE6384EC718}" type="slidenum">
              <a:rPr lang="en-GB" smtClean="0"/>
              <a:t>12</a:t>
            </a:fld>
            <a:endParaRPr lang="en-GB"/>
          </a:p>
        </p:txBody>
      </p:sp>
    </p:spTree>
    <p:extLst>
      <p:ext uri="{BB962C8B-B14F-4D97-AF65-F5344CB8AC3E}">
        <p14:creationId xmlns:p14="http://schemas.microsoft.com/office/powerpoint/2010/main" val="166116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13</a:t>
            </a:fld>
            <a:endParaRPr lang="en-GB"/>
          </a:p>
        </p:txBody>
      </p:sp>
    </p:spTree>
    <p:extLst>
      <p:ext uri="{BB962C8B-B14F-4D97-AF65-F5344CB8AC3E}">
        <p14:creationId xmlns:p14="http://schemas.microsoft.com/office/powerpoint/2010/main" val="105005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Warning</a:t>
            </a:r>
          </a:p>
        </p:txBody>
      </p:sp>
      <p:sp>
        <p:nvSpPr>
          <p:cNvPr id="4" name="Slide Number Placeholder 3"/>
          <p:cNvSpPr>
            <a:spLocks noGrp="1"/>
          </p:cNvSpPr>
          <p:nvPr>
            <p:ph type="sldNum" sz="quarter" idx="10"/>
          </p:nvPr>
        </p:nvSpPr>
        <p:spPr/>
        <p:txBody>
          <a:bodyPr/>
          <a:lstStyle/>
          <a:p>
            <a:fld id="{9FAD2273-74D6-40EF-A458-75E4AFD88CD9}" type="slidenum">
              <a:rPr lang="en-GB" smtClean="0"/>
              <a:t>2</a:t>
            </a:fld>
            <a:endParaRPr lang="en-GB" dirty="0"/>
          </a:p>
        </p:txBody>
      </p:sp>
    </p:spTree>
    <p:extLst>
      <p:ext uri="{BB962C8B-B14F-4D97-AF65-F5344CB8AC3E}">
        <p14:creationId xmlns:p14="http://schemas.microsoft.com/office/powerpoint/2010/main" val="383672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For the purpose of this activity, ignore the mass of the sticks on the back of the broomstick (assume this is 0 kg) and take the back end of the lever to be before these start. </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a:p>
        </p:txBody>
      </p:sp>
    </p:spTree>
    <p:extLst>
      <p:ext uri="{BB962C8B-B14F-4D97-AF65-F5344CB8AC3E}">
        <p14:creationId xmlns:p14="http://schemas.microsoft.com/office/powerpoint/2010/main" val="249171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body)"/>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a:p>
        </p:txBody>
      </p:sp>
    </p:spTree>
    <p:extLst>
      <p:ext uri="{BB962C8B-B14F-4D97-AF65-F5344CB8AC3E}">
        <p14:creationId xmlns:p14="http://schemas.microsoft.com/office/powerpoint/2010/main" val="220967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The broomstick could be balanced by adding another cat with a mass of 3 kg on the front end of the broomstick.</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a:p>
        </p:txBody>
      </p:sp>
    </p:spTree>
    <p:extLst>
      <p:ext uri="{BB962C8B-B14F-4D97-AF65-F5344CB8AC3E}">
        <p14:creationId xmlns:p14="http://schemas.microsoft.com/office/powerpoint/2010/main" val="2277771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body)"/>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a:p>
        </p:txBody>
      </p:sp>
    </p:spTree>
    <p:extLst>
      <p:ext uri="{BB962C8B-B14F-4D97-AF65-F5344CB8AC3E}">
        <p14:creationId xmlns:p14="http://schemas.microsoft.com/office/powerpoint/2010/main" val="96659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The broomstick could be balanced by having two cats sat on top of each other at the back end of the broomstick, or one dog instead of the cat.</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a:p>
        </p:txBody>
      </p:sp>
    </p:spTree>
    <p:extLst>
      <p:ext uri="{BB962C8B-B14F-4D97-AF65-F5344CB8AC3E}">
        <p14:creationId xmlns:p14="http://schemas.microsoft.com/office/powerpoint/2010/main" val="3742403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Calibri (body)"/>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a:p>
        </p:txBody>
      </p:sp>
    </p:spTree>
    <p:extLst>
      <p:ext uri="{BB962C8B-B14F-4D97-AF65-F5344CB8AC3E}">
        <p14:creationId xmlns:p14="http://schemas.microsoft.com/office/powerpoint/2010/main" val="179400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body)"/>
                <a:ea typeface="Times New Roman" panose="02020603050405020304" pitchFamily="18" charset="0"/>
              </a:rPr>
              <a:t>There is a 6 kg mass at each end of the broomstick, so therefore it is balanced.</a:t>
            </a:r>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a:p>
        </p:txBody>
      </p:sp>
    </p:spTree>
    <p:extLst>
      <p:ext uri="{BB962C8B-B14F-4D97-AF65-F5344CB8AC3E}">
        <p14:creationId xmlns:p14="http://schemas.microsoft.com/office/powerpoint/2010/main" val="13170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1312"/>
            <a:ext cx="7886700" cy="699377"/>
          </a:xfrm>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6/30/2024</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91FD042-A9BC-05AF-5AA0-37DF83EF32D4}"/>
              </a:ext>
            </a:extLst>
          </p:cNvPr>
          <p:cNvGrpSpPr/>
          <p:nvPr/>
        </p:nvGrpSpPr>
        <p:grpSpPr>
          <a:xfrm>
            <a:off x="1323756" y="3808959"/>
            <a:ext cx="552884" cy="483056"/>
            <a:chOff x="-276440" y="3627993"/>
            <a:chExt cx="552884" cy="483056"/>
          </a:xfrm>
        </p:grpSpPr>
        <p:cxnSp>
          <p:nvCxnSpPr>
            <p:cNvPr id="3" name="Straight Connector 2">
              <a:extLst>
                <a:ext uri="{FF2B5EF4-FFF2-40B4-BE49-F238E27FC236}">
                  <a16:creationId xmlns:a16="http://schemas.microsoft.com/office/drawing/2014/main" id="{5E8B1BCC-39A6-AFCE-0BC7-3406B3B87273}"/>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4E35106-DF1D-FE4F-BF8F-D2F3B4C625EF}"/>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54C465-F7CE-1A21-2B8E-58FFDE76BE91}"/>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
        <p:nvSpPr>
          <p:cNvPr id="5" name="Rectangle 4"/>
          <p:cNvSpPr/>
          <p:nvPr/>
        </p:nvSpPr>
        <p:spPr>
          <a:xfrm>
            <a:off x="0" y="1142092"/>
            <a:ext cx="9143998" cy="830997"/>
          </a:xfrm>
          <a:prstGeom prst="rect">
            <a:avLst/>
          </a:prstGeom>
          <a:noFill/>
        </p:spPr>
        <p:txBody>
          <a:bodyPr wrap="square" rtlCol="0">
            <a:spAutoFit/>
          </a:bodyPr>
          <a:lstStyle/>
          <a:p>
            <a:pPr algn="ctr"/>
            <a:r>
              <a:rPr lang="en-GB" sz="4800" b="1" dirty="0">
                <a:cs typeface="Arial"/>
              </a:rPr>
              <a:t>Balance the Broomstick</a:t>
            </a:r>
            <a:endParaRPr lang="en-US" sz="4800" b="1" dirty="0">
              <a:cs typeface="Arial"/>
            </a:endParaRPr>
          </a:p>
        </p:txBody>
      </p:sp>
      <p:sp>
        <p:nvSpPr>
          <p:cNvPr id="6" name="TextBox 5">
            <a:extLst>
              <a:ext uri="{FF2B5EF4-FFF2-40B4-BE49-F238E27FC236}">
                <a16:creationId xmlns:a16="http://schemas.microsoft.com/office/drawing/2014/main" id="{56DC60A3-752F-4355-B71F-61B141DF7F41}"/>
              </a:ext>
            </a:extLst>
          </p:cNvPr>
          <p:cNvSpPr txBox="1"/>
          <p:nvPr/>
        </p:nvSpPr>
        <p:spPr>
          <a:xfrm>
            <a:off x="4" y="5343910"/>
            <a:ext cx="9143996" cy="453970"/>
          </a:xfrm>
          <a:prstGeom prst="rect">
            <a:avLst/>
          </a:prstGeom>
          <a:noFill/>
        </p:spPr>
        <p:txBody>
          <a:bodyPr wrap="square" rtlCol="0">
            <a:spAutoFit/>
          </a:bodyPr>
          <a:lstStyle>
            <a:defPPr>
              <a:defRPr lang="en-US"/>
            </a:defPPr>
            <a:lvl1pPr algn="ctr">
              <a:defRPr sz="2400">
                <a:latin typeface="Arial" panose="020B0604020202020204" pitchFamily="34" charset="0"/>
                <a:cs typeface="Arial" panose="020B0604020202020204" pitchFamily="34" charset="0"/>
              </a:defRPr>
            </a:lvl1pPr>
          </a:lstStyle>
          <a:p>
            <a:r>
              <a:rPr lang="en-GB" sz="2350" dirty="0">
                <a:latin typeface="+mn-lt"/>
              </a:rPr>
              <a:t>Using maths to balance a lever supporting different loads</a:t>
            </a:r>
          </a:p>
        </p:txBody>
      </p:sp>
      <p:pic>
        <p:nvPicPr>
          <p:cNvPr id="9" name="Picture 8" descr="Free cat animal halloween vector">
            <a:extLst>
              <a:ext uri="{FF2B5EF4-FFF2-40B4-BE49-F238E27FC236}">
                <a16:creationId xmlns:a16="http://schemas.microsoft.com/office/drawing/2014/main" id="{22C5350C-BCA3-57B1-CDAB-BBAAB3030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791"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1C8F17F-9EFC-3DA9-0828-DE7B3101ABC2}"/>
              </a:ext>
            </a:extLst>
          </p:cNvPr>
          <p:cNvGrpSpPr/>
          <p:nvPr/>
        </p:nvGrpSpPr>
        <p:grpSpPr>
          <a:xfrm>
            <a:off x="1861456" y="2337027"/>
            <a:ext cx="5421086" cy="2523340"/>
            <a:chOff x="3180080" y="2054860"/>
            <a:chExt cx="7477760" cy="3276601"/>
          </a:xfrm>
        </p:grpSpPr>
        <p:cxnSp>
          <p:nvCxnSpPr>
            <p:cNvPr id="4" name="Straight Connector 3">
              <a:extLst>
                <a:ext uri="{FF2B5EF4-FFF2-40B4-BE49-F238E27FC236}">
                  <a16:creationId xmlns:a16="http://schemas.microsoft.com/office/drawing/2014/main" id="{313F067F-590E-DC2E-79F4-E8D968E678D8}"/>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8" name="Picture 10" descr="Free Witch Sitting illustration and picture">
              <a:extLst>
                <a:ext uri="{FF2B5EF4-FFF2-40B4-BE49-F238E27FC236}">
                  <a16:creationId xmlns:a16="http://schemas.microsoft.com/office/drawing/2014/main" id="{9554F41C-8048-CE1E-68CF-5651EC89D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Free cat animal halloween vector">
            <a:extLst>
              <a:ext uri="{FF2B5EF4-FFF2-40B4-BE49-F238E27FC236}">
                <a16:creationId xmlns:a16="http://schemas.microsoft.com/office/drawing/2014/main" id="{75608437-D867-341C-CF1E-6D1B3B5FE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27"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0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Free Puppy Pet vector and picture">
            <a:extLst>
              <a:ext uri="{FF2B5EF4-FFF2-40B4-BE49-F238E27FC236}">
                <a16:creationId xmlns:a16="http://schemas.microsoft.com/office/drawing/2014/main" id="{E0D81ADC-FDE7-3768-3F56-1937467E4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00" y="3238941"/>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4 – dog and dragon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721869"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A 12 kg baby dragon has jumped onto the front of the broomstick and replaced one of the dogs</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endParaRPr lang="en-GB" sz="2400" dirty="0">
              <a:cs typeface="Arial" panose="020B0604020202020204" pitchFamily="34" charset="0"/>
            </a:endParaRP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Is the broomstick balanced? Why/why not?</a:t>
            </a:r>
          </a:p>
        </p:txBody>
      </p:sp>
      <p:grpSp>
        <p:nvGrpSpPr>
          <p:cNvPr id="10" name="Group 9">
            <a:extLst>
              <a:ext uri="{FF2B5EF4-FFF2-40B4-BE49-F238E27FC236}">
                <a16:creationId xmlns:a16="http://schemas.microsoft.com/office/drawing/2014/main" id="{F99E25BD-E9EF-E64D-A1C1-E93A0AD1F2A4}"/>
              </a:ext>
            </a:extLst>
          </p:cNvPr>
          <p:cNvGrpSpPr/>
          <p:nvPr/>
        </p:nvGrpSpPr>
        <p:grpSpPr>
          <a:xfrm>
            <a:off x="1872257" y="2999402"/>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9BF568BE-2579-248B-0F4D-5F64C38EEA6C}"/>
              </a:ext>
            </a:extLst>
          </p:cNvPr>
          <p:cNvSpPr txBox="1"/>
          <p:nvPr/>
        </p:nvSpPr>
        <p:spPr>
          <a:xfrm>
            <a:off x="960256" y="3876267"/>
            <a:ext cx="762000" cy="461665"/>
          </a:xfrm>
          <a:prstGeom prst="rect">
            <a:avLst/>
          </a:prstGeom>
          <a:noFill/>
        </p:spPr>
        <p:txBody>
          <a:bodyPr wrap="square" rtlCol="0">
            <a:spAutoFit/>
          </a:bodyPr>
          <a:lstStyle/>
          <a:p>
            <a:r>
              <a:rPr lang="en-GB" sz="2400" dirty="0"/>
              <a:t>6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328713" y="3123997"/>
            <a:ext cx="894492" cy="461665"/>
          </a:xfrm>
          <a:prstGeom prst="rect">
            <a:avLst/>
          </a:prstGeom>
          <a:noFill/>
        </p:spPr>
        <p:txBody>
          <a:bodyPr wrap="square" rtlCol="0">
            <a:spAutoFit/>
          </a:bodyPr>
          <a:lstStyle/>
          <a:p>
            <a:r>
              <a:rPr lang="en-GB" sz="2400" dirty="0"/>
              <a:t>12 kg</a:t>
            </a:r>
          </a:p>
        </p:txBody>
      </p:sp>
      <p:pic>
        <p:nvPicPr>
          <p:cNvPr id="6" name="Picture 14" descr="Free dragon green chinese vector">
            <a:extLst>
              <a:ext uri="{FF2B5EF4-FFF2-40B4-BE49-F238E27FC236}">
                <a16:creationId xmlns:a16="http://schemas.microsoft.com/office/drawing/2014/main" id="{9DD9EBC9-2171-F8D5-8F6B-FC2A10851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135" y="2300405"/>
            <a:ext cx="2266379" cy="242165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E2D3F22-2B13-5C57-A93D-927ABFF5920A}"/>
              </a:ext>
            </a:extLst>
          </p:cNvPr>
          <p:cNvGrpSpPr/>
          <p:nvPr/>
        </p:nvGrpSpPr>
        <p:grpSpPr>
          <a:xfrm>
            <a:off x="1352821" y="4463330"/>
            <a:ext cx="552884" cy="483056"/>
            <a:chOff x="-276440" y="3627993"/>
            <a:chExt cx="552884" cy="483056"/>
          </a:xfrm>
        </p:grpSpPr>
        <p:cxnSp>
          <p:nvCxnSpPr>
            <p:cNvPr id="8" name="Straight Connector 7">
              <a:extLst>
                <a:ext uri="{FF2B5EF4-FFF2-40B4-BE49-F238E27FC236}">
                  <a16:creationId xmlns:a16="http://schemas.microsoft.com/office/drawing/2014/main" id="{B69C85CB-1C4D-0052-8624-8153C184B4C8}"/>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BD44FA5-F68E-1DEC-8744-278C58A113D1}"/>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0AC190A-AA13-796C-5472-1BD7FB7B1FA0}"/>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96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4 – dog and dragon (answer)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721869" cy="3785652"/>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broomstick is </a:t>
            </a:r>
            <a:r>
              <a:rPr lang="en-GB" sz="2400" b="1" dirty="0">
                <a:cs typeface="Arial" panose="020B0604020202020204" pitchFamily="34" charset="0"/>
              </a:rPr>
              <a:t>not balanced </a:t>
            </a:r>
            <a:r>
              <a:rPr lang="en-GB" sz="2400" dirty="0">
                <a:cs typeface="Arial" panose="020B0604020202020204" pitchFamily="34" charset="0"/>
              </a:rPr>
              <a:t>- it will tip </a:t>
            </a:r>
            <a:r>
              <a:rPr lang="en-GB" sz="2400" b="1" dirty="0">
                <a:cs typeface="Arial" panose="020B0604020202020204" pitchFamily="34" charset="0"/>
              </a:rPr>
              <a:t>forwards</a:t>
            </a:r>
          </a:p>
          <a:p>
            <a:pPr marL="342900" indent="-342900">
              <a:buFont typeface="Arial" panose="020B0604020202020204" pitchFamily="34" charset="0"/>
              <a:buChar char="•"/>
            </a:pPr>
            <a:r>
              <a:rPr lang="en-GB" sz="2400" dirty="0">
                <a:cs typeface="Arial" panose="020B0604020202020204" pitchFamily="34" charset="0"/>
              </a:rPr>
              <a:t>How could you balance the broomstick?</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endParaRPr lang="en-GB" sz="2400" dirty="0">
              <a:cs typeface="Arial" panose="020B0604020202020204" pitchFamily="34" charset="0"/>
            </a:endParaRPr>
          </a:p>
          <a:p>
            <a:endParaRPr lang="en-GB" sz="2400" dirty="0">
              <a:cs typeface="Arial" panose="020B0604020202020204" pitchFamily="34" charset="0"/>
            </a:endParaRPr>
          </a:p>
        </p:txBody>
      </p:sp>
      <p:grpSp>
        <p:nvGrpSpPr>
          <p:cNvPr id="8" name="Group 7">
            <a:extLst>
              <a:ext uri="{FF2B5EF4-FFF2-40B4-BE49-F238E27FC236}">
                <a16:creationId xmlns:a16="http://schemas.microsoft.com/office/drawing/2014/main" id="{EDAB1894-58ED-0453-7078-6461A366EEC2}"/>
              </a:ext>
            </a:extLst>
          </p:cNvPr>
          <p:cNvGrpSpPr/>
          <p:nvPr/>
        </p:nvGrpSpPr>
        <p:grpSpPr>
          <a:xfrm>
            <a:off x="960256" y="2404314"/>
            <a:ext cx="7262949" cy="3480515"/>
            <a:chOff x="960256" y="2300405"/>
            <a:chExt cx="7262949" cy="3480515"/>
          </a:xfrm>
        </p:grpSpPr>
        <p:pic>
          <p:nvPicPr>
            <p:cNvPr id="7" name="Picture 12" descr="Free Puppy Pet vector and picture">
              <a:extLst>
                <a:ext uri="{FF2B5EF4-FFF2-40B4-BE49-F238E27FC236}">
                  <a16:creationId xmlns:a16="http://schemas.microsoft.com/office/drawing/2014/main" id="{E0D81ADC-FDE7-3768-3F56-1937467E4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00" y="3238941"/>
              <a:ext cx="1267604" cy="148312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99E25BD-E9EF-E64D-A1C1-E93A0AD1F2A4}"/>
                </a:ext>
              </a:extLst>
            </p:cNvPr>
            <p:cNvGrpSpPr/>
            <p:nvPr/>
          </p:nvGrpSpPr>
          <p:grpSpPr>
            <a:xfrm>
              <a:off x="1872257" y="2999402"/>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9BF568BE-2579-248B-0F4D-5F64C38EEA6C}"/>
                </a:ext>
              </a:extLst>
            </p:cNvPr>
            <p:cNvSpPr txBox="1"/>
            <p:nvPr/>
          </p:nvSpPr>
          <p:spPr>
            <a:xfrm>
              <a:off x="960256" y="3876267"/>
              <a:ext cx="762000" cy="461665"/>
            </a:xfrm>
            <a:prstGeom prst="rect">
              <a:avLst/>
            </a:prstGeom>
            <a:noFill/>
          </p:spPr>
          <p:txBody>
            <a:bodyPr wrap="square" rtlCol="0">
              <a:spAutoFit/>
            </a:bodyPr>
            <a:lstStyle/>
            <a:p>
              <a:r>
                <a:rPr lang="en-GB" sz="2400" dirty="0"/>
                <a:t>6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328713" y="3123997"/>
              <a:ext cx="894492" cy="461665"/>
            </a:xfrm>
            <a:prstGeom prst="rect">
              <a:avLst/>
            </a:prstGeom>
            <a:noFill/>
          </p:spPr>
          <p:txBody>
            <a:bodyPr wrap="square" rtlCol="0">
              <a:spAutoFit/>
            </a:bodyPr>
            <a:lstStyle/>
            <a:p>
              <a:r>
                <a:rPr lang="en-GB" sz="2400" dirty="0"/>
                <a:t>12 kg</a:t>
              </a:r>
            </a:p>
          </p:txBody>
        </p:sp>
        <p:pic>
          <p:nvPicPr>
            <p:cNvPr id="6" name="Picture 14" descr="Free dragon green chinese vector">
              <a:extLst>
                <a:ext uri="{FF2B5EF4-FFF2-40B4-BE49-F238E27FC236}">
                  <a16:creationId xmlns:a16="http://schemas.microsoft.com/office/drawing/2014/main" id="{9DD9EBC9-2171-F8D5-8F6B-FC2A10851E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6135" y="2300405"/>
              <a:ext cx="2266379" cy="2421656"/>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457FEF0A-33C3-7366-D56E-2C445E62FCCC}"/>
                </a:ext>
              </a:extLst>
            </p:cNvPr>
            <p:cNvCxnSpPr>
              <a:cxnSpLocks/>
            </p:cNvCxnSpPr>
            <p:nvPr/>
          </p:nvCxnSpPr>
          <p:spPr>
            <a:xfrm>
              <a:off x="6954488" y="4902220"/>
              <a:ext cx="0" cy="8787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C0CEA6E-0FBE-5096-54CC-DB488B4D9E94}"/>
              </a:ext>
            </a:extLst>
          </p:cNvPr>
          <p:cNvGrpSpPr/>
          <p:nvPr/>
        </p:nvGrpSpPr>
        <p:grpSpPr>
          <a:xfrm>
            <a:off x="1358302" y="4575898"/>
            <a:ext cx="552884" cy="483056"/>
            <a:chOff x="-276440" y="3627993"/>
            <a:chExt cx="552884" cy="483056"/>
          </a:xfrm>
        </p:grpSpPr>
        <p:cxnSp>
          <p:nvCxnSpPr>
            <p:cNvPr id="18" name="Straight Connector 17">
              <a:extLst>
                <a:ext uri="{FF2B5EF4-FFF2-40B4-BE49-F238E27FC236}">
                  <a16:creationId xmlns:a16="http://schemas.microsoft.com/office/drawing/2014/main" id="{2D164621-A137-A7FC-8CED-4BCECBBAC83A}"/>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7C8C45D-721E-ADE3-3186-A8CF56DB8C2A}"/>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F4EBD2A-24F5-5D4F-189E-67A89850CE1B}"/>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9892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050834"/>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Balancing the broomstick</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705130"/>
            <a:ext cx="8721869" cy="1200329"/>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You now have the creatures, animals and objects shown below</a:t>
            </a:r>
          </a:p>
          <a:p>
            <a:pPr marL="342900" indent="-342900">
              <a:buFont typeface="Arial" panose="020B0604020202020204" pitchFamily="34" charset="0"/>
              <a:buChar char="•"/>
            </a:pPr>
            <a:r>
              <a:rPr lang="en-GB" sz="2400" dirty="0">
                <a:cs typeface="Arial" panose="020B0604020202020204" pitchFamily="34" charset="0"/>
              </a:rPr>
              <a:t>Find as many ways as you can of </a:t>
            </a:r>
            <a:r>
              <a:rPr lang="en-GB" sz="2400" b="1" dirty="0">
                <a:cs typeface="Arial" panose="020B0604020202020204" pitchFamily="34" charset="0"/>
              </a:rPr>
              <a:t>balancing the broomstick </a:t>
            </a:r>
            <a:r>
              <a:rPr lang="en-GB" sz="2400" dirty="0">
                <a:cs typeface="Arial" panose="020B0604020202020204" pitchFamily="34" charset="0"/>
              </a:rPr>
              <a:t>with them - you can use each as many times as you like</a:t>
            </a:r>
          </a:p>
        </p:txBody>
      </p:sp>
      <p:grpSp>
        <p:nvGrpSpPr>
          <p:cNvPr id="37" name="Group 36">
            <a:extLst>
              <a:ext uri="{FF2B5EF4-FFF2-40B4-BE49-F238E27FC236}">
                <a16:creationId xmlns:a16="http://schemas.microsoft.com/office/drawing/2014/main" id="{4AB7D2C4-76F2-D109-5809-319A4BA77424}"/>
              </a:ext>
            </a:extLst>
          </p:cNvPr>
          <p:cNvGrpSpPr/>
          <p:nvPr/>
        </p:nvGrpSpPr>
        <p:grpSpPr>
          <a:xfrm>
            <a:off x="287048" y="2905459"/>
            <a:ext cx="8381088" cy="2827518"/>
            <a:chOff x="430111" y="2979648"/>
            <a:chExt cx="8381088" cy="2827518"/>
          </a:xfrm>
        </p:grpSpPr>
        <p:grpSp>
          <p:nvGrpSpPr>
            <p:cNvPr id="26" name="Group 25">
              <a:extLst>
                <a:ext uri="{FF2B5EF4-FFF2-40B4-BE49-F238E27FC236}">
                  <a16:creationId xmlns:a16="http://schemas.microsoft.com/office/drawing/2014/main" id="{79A274A3-61E3-122C-7946-FF5F46037F95}"/>
                </a:ext>
              </a:extLst>
            </p:cNvPr>
            <p:cNvGrpSpPr/>
            <p:nvPr/>
          </p:nvGrpSpPr>
          <p:grpSpPr>
            <a:xfrm>
              <a:off x="430111" y="3738260"/>
              <a:ext cx="1097352" cy="1625880"/>
              <a:chOff x="430111" y="3708321"/>
              <a:chExt cx="1097352" cy="1625880"/>
            </a:xfrm>
          </p:grpSpPr>
          <p:grpSp>
            <p:nvGrpSpPr>
              <p:cNvPr id="23" name="Group 22">
                <a:extLst>
                  <a:ext uri="{FF2B5EF4-FFF2-40B4-BE49-F238E27FC236}">
                    <a16:creationId xmlns:a16="http://schemas.microsoft.com/office/drawing/2014/main" id="{7194F0F2-4C2B-F724-50B0-D4A7DF2EC4CD}"/>
                  </a:ext>
                </a:extLst>
              </p:cNvPr>
              <p:cNvGrpSpPr/>
              <p:nvPr/>
            </p:nvGrpSpPr>
            <p:grpSpPr>
              <a:xfrm>
                <a:off x="430111" y="4232892"/>
                <a:ext cx="1097352" cy="1101309"/>
                <a:chOff x="1874448" y="4247613"/>
                <a:chExt cx="1097352" cy="1101309"/>
              </a:xfrm>
            </p:grpSpPr>
            <p:pic>
              <p:nvPicPr>
                <p:cNvPr id="1026" name="Picture 2" descr="Free frog toad amphibian vector">
                  <a:extLst>
                    <a:ext uri="{FF2B5EF4-FFF2-40B4-BE49-F238E27FC236}">
                      <a16:creationId xmlns:a16="http://schemas.microsoft.com/office/drawing/2014/main" id="{C74ECB84-C9B2-6FDE-331F-C18209257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448" y="4247613"/>
                  <a:ext cx="1097352" cy="66450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BAABC8D-DEB5-C25F-A546-A38DA35F96E2}"/>
                    </a:ext>
                  </a:extLst>
                </p:cNvPr>
                <p:cNvSpPr txBox="1"/>
                <p:nvPr/>
              </p:nvSpPr>
              <p:spPr>
                <a:xfrm>
                  <a:off x="2042124" y="4887257"/>
                  <a:ext cx="762000" cy="461665"/>
                </a:xfrm>
                <a:prstGeom prst="rect">
                  <a:avLst/>
                </a:prstGeom>
                <a:noFill/>
              </p:spPr>
              <p:txBody>
                <a:bodyPr wrap="square" rtlCol="0">
                  <a:spAutoFit/>
                </a:bodyPr>
                <a:lstStyle/>
                <a:p>
                  <a:pPr algn="ctr"/>
                  <a:r>
                    <a:rPr lang="en-GB" sz="2400" dirty="0"/>
                    <a:t>1 kg</a:t>
                  </a:r>
                </a:p>
              </p:txBody>
            </p:sp>
          </p:grpSp>
          <p:sp>
            <p:nvSpPr>
              <p:cNvPr id="25" name="TextBox 24">
                <a:extLst>
                  <a:ext uri="{FF2B5EF4-FFF2-40B4-BE49-F238E27FC236}">
                    <a16:creationId xmlns:a16="http://schemas.microsoft.com/office/drawing/2014/main" id="{6DCB37E0-F491-3F70-1833-02D9CB4B7D58}"/>
                  </a:ext>
                </a:extLst>
              </p:cNvPr>
              <p:cNvSpPr txBox="1"/>
              <p:nvPr/>
            </p:nvSpPr>
            <p:spPr>
              <a:xfrm>
                <a:off x="528515" y="3708321"/>
                <a:ext cx="831272" cy="461665"/>
              </a:xfrm>
              <a:prstGeom prst="rect">
                <a:avLst/>
              </a:prstGeom>
              <a:noFill/>
            </p:spPr>
            <p:txBody>
              <a:bodyPr wrap="square" rtlCol="0">
                <a:spAutoFit/>
              </a:bodyPr>
              <a:lstStyle/>
              <a:p>
                <a:pPr algn="ctr"/>
                <a:r>
                  <a:rPr lang="en-GB" sz="2400" dirty="0"/>
                  <a:t>Toad</a:t>
                </a:r>
              </a:p>
            </p:txBody>
          </p:sp>
        </p:grpSp>
        <p:grpSp>
          <p:nvGrpSpPr>
            <p:cNvPr id="29" name="Group 28">
              <a:extLst>
                <a:ext uri="{FF2B5EF4-FFF2-40B4-BE49-F238E27FC236}">
                  <a16:creationId xmlns:a16="http://schemas.microsoft.com/office/drawing/2014/main" id="{1D3E62A2-8666-E60D-CDFB-6C4F8E4C60FA}"/>
                </a:ext>
              </a:extLst>
            </p:cNvPr>
            <p:cNvGrpSpPr/>
            <p:nvPr/>
          </p:nvGrpSpPr>
          <p:grpSpPr>
            <a:xfrm>
              <a:off x="1810454" y="3269534"/>
              <a:ext cx="1267604" cy="2388648"/>
              <a:chOff x="1810454" y="3269534"/>
              <a:chExt cx="1267604" cy="2388648"/>
            </a:xfrm>
          </p:grpSpPr>
          <p:grpSp>
            <p:nvGrpSpPr>
              <p:cNvPr id="21" name="Group 20">
                <a:extLst>
                  <a:ext uri="{FF2B5EF4-FFF2-40B4-BE49-F238E27FC236}">
                    <a16:creationId xmlns:a16="http://schemas.microsoft.com/office/drawing/2014/main" id="{EA049C01-F271-E5B7-89BF-FFA1B8CCB9FB}"/>
                  </a:ext>
                </a:extLst>
              </p:cNvPr>
              <p:cNvGrpSpPr/>
              <p:nvPr/>
            </p:nvGrpSpPr>
            <p:grpSpPr>
              <a:xfrm>
                <a:off x="1810454" y="3738260"/>
                <a:ext cx="1267604" cy="1919922"/>
                <a:chOff x="-1739995" y="2197555"/>
                <a:chExt cx="1267604" cy="1919922"/>
              </a:xfrm>
            </p:grpSpPr>
            <p:pic>
              <p:nvPicPr>
                <p:cNvPr id="15" name="Picture 12" descr="Free Puppy Pet vector and picture">
                  <a:extLst>
                    <a:ext uri="{FF2B5EF4-FFF2-40B4-BE49-F238E27FC236}">
                      <a16:creationId xmlns:a16="http://schemas.microsoft.com/office/drawing/2014/main" id="{7E3C53D2-B8E8-587F-BA11-A86A0FB7A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995" y="2197555"/>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F7BB21-B9C8-37D2-B16D-BCD8FE245902}"/>
                    </a:ext>
                  </a:extLst>
                </p:cNvPr>
                <p:cNvSpPr txBox="1"/>
                <p:nvPr/>
              </p:nvSpPr>
              <p:spPr>
                <a:xfrm>
                  <a:off x="-1487193" y="3655812"/>
                  <a:ext cx="762000" cy="461665"/>
                </a:xfrm>
                <a:prstGeom prst="rect">
                  <a:avLst/>
                </a:prstGeom>
                <a:noFill/>
              </p:spPr>
              <p:txBody>
                <a:bodyPr wrap="square" rtlCol="0">
                  <a:spAutoFit/>
                </a:bodyPr>
                <a:lstStyle/>
                <a:p>
                  <a:pPr algn="ctr"/>
                  <a:r>
                    <a:rPr lang="en-GB" sz="2400" dirty="0"/>
                    <a:t>6 kg</a:t>
                  </a:r>
                </a:p>
              </p:txBody>
            </p:sp>
          </p:grpSp>
          <p:sp>
            <p:nvSpPr>
              <p:cNvPr id="27" name="TextBox 26">
                <a:extLst>
                  <a:ext uri="{FF2B5EF4-FFF2-40B4-BE49-F238E27FC236}">
                    <a16:creationId xmlns:a16="http://schemas.microsoft.com/office/drawing/2014/main" id="{209CDF4B-BBB2-E7B9-0544-C6DBC8646889}"/>
                  </a:ext>
                </a:extLst>
              </p:cNvPr>
              <p:cNvSpPr txBox="1"/>
              <p:nvPr/>
            </p:nvSpPr>
            <p:spPr>
              <a:xfrm>
                <a:off x="1993984" y="3269534"/>
                <a:ext cx="831272" cy="461665"/>
              </a:xfrm>
              <a:prstGeom prst="rect">
                <a:avLst/>
              </a:prstGeom>
              <a:noFill/>
            </p:spPr>
            <p:txBody>
              <a:bodyPr wrap="square" rtlCol="0">
                <a:spAutoFit/>
              </a:bodyPr>
              <a:lstStyle/>
              <a:p>
                <a:pPr algn="ctr"/>
                <a:r>
                  <a:rPr lang="en-GB" sz="2400" dirty="0"/>
                  <a:t>Dog</a:t>
                </a:r>
              </a:p>
            </p:txBody>
          </p:sp>
        </p:grpSp>
        <p:grpSp>
          <p:nvGrpSpPr>
            <p:cNvPr id="30" name="Group 29">
              <a:extLst>
                <a:ext uri="{FF2B5EF4-FFF2-40B4-BE49-F238E27FC236}">
                  <a16:creationId xmlns:a16="http://schemas.microsoft.com/office/drawing/2014/main" id="{56446273-E87F-6AB4-F9D2-3B3285BAF4C0}"/>
                </a:ext>
              </a:extLst>
            </p:cNvPr>
            <p:cNvGrpSpPr/>
            <p:nvPr/>
          </p:nvGrpSpPr>
          <p:grpSpPr>
            <a:xfrm>
              <a:off x="3528725" y="3186680"/>
              <a:ext cx="1636780" cy="2497186"/>
              <a:chOff x="3575436" y="3228107"/>
              <a:chExt cx="1636780" cy="2497186"/>
            </a:xfrm>
          </p:grpSpPr>
          <p:pic>
            <p:nvPicPr>
              <p:cNvPr id="1028" name="Picture 4" descr="Free bubble cauldron green vector">
                <a:extLst>
                  <a:ext uri="{FF2B5EF4-FFF2-40B4-BE49-F238E27FC236}">
                    <a16:creationId xmlns:a16="http://schemas.microsoft.com/office/drawing/2014/main" id="{C70E8B3F-8405-0C21-01D7-BD04A593D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436" y="3701260"/>
                <a:ext cx="1636780" cy="151670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E290DF1-93CE-4608-B6C6-53F2C06CBA74}"/>
                  </a:ext>
                </a:extLst>
              </p:cNvPr>
              <p:cNvSpPr txBox="1"/>
              <p:nvPr/>
            </p:nvSpPr>
            <p:spPr>
              <a:xfrm>
                <a:off x="3922007" y="5263628"/>
                <a:ext cx="943638" cy="461665"/>
              </a:xfrm>
              <a:prstGeom prst="rect">
                <a:avLst/>
              </a:prstGeom>
              <a:noFill/>
            </p:spPr>
            <p:txBody>
              <a:bodyPr wrap="square" rtlCol="0">
                <a:spAutoFit/>
              </a:bodyPr>
              <a:lstStyle/>
              <a:p>
                <a:pPr algn="ctr"/>
                <a:r>
                  <a:rPr lang="en-GB" sz="2400" dirty="0"/>
                  <a:t>15 kg</a:t>
                </a:r>
              </a:p>
            </p:txBody>
          </p:sp>
          <p:sp>
            <p:nvSpPr>
              <p:cNvPr id="28" name="TextBox 27">
                <a:extLst>
                  <a:ext uri="{FF2B5EF4-FFF2-40B4-BE49-F238E27FC236}">
                    <a16:creationId xmlns:a16="http://schemas.microsoft.com/office/drawing/2014/main" id="{F406E94F-555C-FAFD-0593-7E57B765620E}"/>
                  </a:ext>
                </a:extLst>
              </p:cNvPr>
              <p:cNvSpPr txBox="1"/>
              <p:nvPr/>
            </p:nvSpPr>
            <p:spPr>
              <a:xfrm>
                <a:off x="3708790" y="3228107"/>
                <a:ext cx="1370071" cy="461665"/>
              </a:xfrm>
              <a:prstGeom prst="rect">
                <a:avLst/>
              </a:prstGeom>
              <a:noFill/>
            </p:spPr>
            <p:txBody>
              <a:bodyPr wrap="square" rtlCol="0">
                <a:spAutoFit/>
              </a:bodyPr>
              <a:lstStyle/>
              <a:p>
                <a:pPr algn="ctr"/>
                <a:r>
                  <a:rPr lang="en-GB" sz="2400" dirty="0"/>
                  <a:t>Cauldron</a:t>
                </a:r>
              </a:p>
            </p:txBody>
          </p:sp>
        </p:grpSp>
        <p:grpSp>
          <p:nvGrpSpPr>
            <p:cNvPr id="33" name="Group 32">
              <a:extLst>
                <a:ext uri="{FF2B5EF4-FFF2-40B4-BE49-F238E27FC236}">
                  <a16:creationId xmlns:a16="http://schemas.microsoft.com/office/drawing/2014/main" id="{17369018-7DCA-068C-1E09-45D4500FE667}"/>
                </a:ext>
              </a:extLst>
            </p:cNvPr>
            <p:cNvGrpSpPr/>
            <p:nvPr/>
          </p:nvGrpSpPr>
          <p:grpSpPr>
            <a:xfrm>
              <a:off x="5567033" y="3416303"/>
              <a:ext cx="1503426" cy="1991069"/>
              <a:chOff x="5567033" y="3416303"/>
              <a:chExt cx="1503426" cy="1991069"/>
            </a:xfrm>
          </p:grpSpPr>
          <p:pic>
            <p:nvPicPr>
              <p:cNvPr id="1030" name="Picture 6" descr="Free book orange thick vector">
                <a:extLst>
                  <a:ext uri="{FF2B5EF4-FFF2-40B4-BE49-F238E27FC236}">
                    <a16:creationId xmlns:a16="http://schemas.microsoft.com/office/drawing/2014/main" id="{A52B41BE-D028-69F6-3537-6350931B4C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172" y="3929299"/>
                <a:ext cx="1335346" cy="98180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31D8710-AD7E-A1E5-B693-829BABA38001}"/>
                  </a:ext>
                </a:extLst>
              </p:cNvPr>
              <p:cNvSpPr txBox="1"/>
              <p:nvPr/>
            </p:nvSpPr>
            <p:spPr>
              <a:xfrm>
                <a:off x="5567033" y="3416303"/>
                <a:ext cx="1503426" cy="461665"/>
              </a:xfrm>
              <a:prstGeom prst="rect">
                <a:avLst/>
              </a:prstGeom>
              <a:noFill/>
            </p:spPr>
            <p:txBody>
              <a:bodyPr wrap="square" rtlCol="0">
                <a:spAutoFit/>
              </a:bodyPr>
              <a:lstStyle/>
              <a:p>
                <a:pPr algn="ctr"/>
                <a:r>
                  <a:rPr lang="en-GB" sz="2400" dirty="0"/>
                  <a:t>Spell book</a:t>
                </a:r>
              </a:p>
            </p:txBody>
          </p:sp>
          <p:sp>
            <p:nvSpPr>
              <p:cNvPr id="32" name="TextBox 31">
                <a:extLst>
                  <a:ext uri="{FF2B5EF4-FFF2-40B4-BE49-F238E27FC236}">
                    <a16:creationId xmlns:a16="http://schemas.microsoft.com/office/drawing/2014/main" id="{229B1373-7687-151A-8E3C-7EB43E83FBF4}"/>
                  </a:ext>
                </a:extLst>
              </p:cNvPr>
              <p:cNvSpPr txBox="1"/>
              <p:nvPr/>
            </p:nvSpPr>
            <p:spPr>
              <a:xfrm>
                <a:off x="5846927" y="4945707"/>
                <a:ext cx="943638" cy="461665"/>
              </a:xfrm>
              <a:prstGeom prst="rect">
                <a:avLst/>
              </a:prstGeom>
              <a:noFill/>
            </p:spPr>
            <p:txBody>
              <a:bodyPr wrap="square" rtlCol="0">
                <a:spAutoFit/>
              </a:bodyPr>
              <a:lstStyle/>
              <a:p>
                <a:pPr algn="ctr"/>
                <a:r>
                  <a:rPr lang="en-GB" sz="2400" dirty="0"/>
                  <a:t>1.5 kg</a:t>
                </a:r>
              </a:p>
            </p:txBody>
          </p:sp>
        </p:grpSp>
        <p:grpSp>
          <p:nvGrpSpPr>
            <p:cNvPr id="36" name="Group 35">
              <a:extLst>
                <a:ext uri="{FF2B5EF4-FFF2-40B4-BE49-F238E27FC236}">
                  <a16:creationId xmlns:a16="http://schemas.microsoft.com/office/drawing/2014/main" id="{67520E6F-8BB4-55F2-E6A0-99619C4AA283}"/>
                </a:ext>
              </a:extLst>
            </p:cNvPr>
            <p:cNvGrpSpPr/>
            <p:nvPr/>
          </p:nvGrpSpPr>
          <p:grpSpPr>
            <a:xfrm>
              <a:off x="7174419" y="2979648"/>
              <a:ext cx="1636780" cy="2827518"/>
              <a:chOff x="7174117" y="2847847"/>
              <a:chExt cx="1636780" cy="2827518"/>
            </a:xfrm>
          </p:grpSpPr>
          <p:pic>
            <p:nvPicPr>
              <p:cNvPr id="1032" name="Picture 8" descr="Free money bag brown vector">
                <a:extLst>
                  <a:ext uri="{FF2B5EF4-FFF2-40B4-BE49-F238E27FC236}">
                    <a16:creationId xmlns:a16="http://schemas.microsoft.com/office/drawing/2014/main" id="{ABC72680-901E-059A-CF29-37FA5F7DF9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1987" y="3738260"/>
                <a:ext cx="1041040" cy="141602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4E6541EF-B193-CE72-054E-B634BAED4B88}"/>
                  </a:ext>
                </a:extLst>
              </p:cNvPr>
              <p:cNvSpPr txBox="1"/>
              <p:nvPr/>
            </p:nvSpPr>
            <p:spPr>
              <a:xfrm>
                <a:off x="7174117" y="2847847"/>
                <a:ext cx="1636780" cy="830997"/>
              </a:xfrm>
              <a:prstGeom prst="rect">
                <a:avLst/>
              </a:prstGeom>
              <a:noFill/>
            </p:spPr>
            <p:txBody>
              <a:bodyPr wrap="square" rtlCol="0">
                <a:spAutoFit/>
              </a:bodyPr>
              <a:lstStyle/>
              <a:p>
                <a:pPr algn="ctr"/>
                <a:r>
                  <a:rPr lang="en-GB" sz="2400" dirty="0"/>
                  <a:t>Bag of ingredients</a:t>
                </a:r>
              </a:p>
            </p:txBody>
          </p:sp>
          <p:sp>
            <p:nvSpPr>
              <p:cNvPr id="35" name="TextBox 34">
                <a:extLst>
                  <a:ext uri="{FF2B5EF4-FFF2-40B4-BE49-F238E27FC236}">
                    <a16:creationId xmlns:a16="http://schemas.microsoft.com/office/drawing/2014/main" id="{032CC816-E644-9752-787C-33140BCC614B}"/>
                  </a:ext>
                </a:extLst>
              </p:cNvPr>
              <p:cNvSpPr txBox="1"/>
              <p:nvPr/>
            </p:nvSpPr>
            <p:spPr>
              <a:xfrm>
                <a:off x="7520688" y="5213700"/>
                <a:ext cx="943638" cy="461665"/>
              </a:xfrm>
              <a:prstGeom prst="rect">
                <a:avLst/>
              </a:prstGeom>
              <a:noFill/>
            </p:spPr>
            <p:txBody>
              <a:bodyPr wrap="square" rtlCol="0">
                <a:spAutoFit/>
              </a:bodyPr>
              <a:lstStyle/>
              <a:p>
                <a:pPr algn="ctr"/>
                <a:r>
                  <a:rPr lang="en-GB" sz="2400" dirty="0"/>
                  <a:t>3 kg</a:t>
                </a:r>
              </a:p>
            </p:txBody>
          </p:sp>
        </p:grpSp>
      </p:grpSp>
    </p:spTree>
    <p:extLst>
      <p:ext uri="{BB962C8B-B14F-4D97-AF65-F5344CB8AC3E}">
        <p14:creationId xmlns:p14="http://schemas.microsoft.com/office/powerpoint/2010/main" val="6424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5136093"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Extension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764751"/>
            <a:ext cx="8693665" cy="156966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Investigate the effect of moving animals up and down the broomstick - for example:</a:t>
            </a:r>
          </a:p>
          <a:p>
            <a:pPr marL="342900" indent="-342900">
              <a:buFont typeface="Arial" panose="020B0604020202020204" pitchFamily="34" charset="0"/>
              <a:buChar char="•"/>
            </a:pPr>
            <a:r>
              <a:rPr lang="en-GB" sz="2400" dirty="0">
                <a:cs typeface="Arial" panose="020B0604020202020204" pitchFamily="34" charset="0"/>
              </a:rPr>
              <a:t>With two 3 kg cats, what would happen if they moved different distances from the witch (pivot point)</a:t>
            </a:r>
          </a:p>
        </p:txBody>
      </p:sp>
      <p:grpSp>
        <p:nvGrpSpPr>
          <p:cNvPr id="8" name="Group 7">
            <a:extLst>
              <a:ext uri="{FF2B5EF4-FFF2-40B4-BE49-F238E27FC236}">
                <a16:creationId xmlns:a16="http://schemas.microsoft.com/office/drawing/2014/main" id="{97A3A4B5-2B8E-868C-9C39-F96B8920ACBB}"/>
              </a:ext>
            </a:extLst>
          </p:cNvPr>
          <p:cNvGrpSpPr/>
          <p:nvPr/>
        </p:nvGrpSpPr>
        <p:grpSpPr>
          <a:xfrm>
            <a:off x="1271741" y="3334411"/>
            <a:ext cx="6010802" cy="2523340"/>
            <a:chOff x="1271741" y="3180039"/>
            <a:chExt cx="6010802" cy="2523340"/>
          </a:xfrm>
        </p:grpSpPr>
        <p:pic>
          <p:nvPicPr>
            <p:cNvPr id="9" name="Picture 8" descr="Free cat animal halloween vector">
              <a:extLst>
                <a:ext uri="{FF2B5EF4-FFF2-40B4-BE49-F238E27FC236}">
                  <a16:creationId xmlns:a16="http://schemas.microsoft.com/office/drawing/2014/main" id="{E6B2979E-F9FA-3955-51BF-350459634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588" y="3753614"/>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592008-3A0B-21A3-416D-E56E4776B840}"/>
                </a:ext>
              </a:extLst>
            </p:cNvPr>
            <p:cNvGrpSpPr/>
            <p:nvPr/>
          </p:nvGrpSpPr>
          <p:grpSpPr>
            <a:xfrm>
              <a:off x="1861457" y="3180039"/>
              <a:ext cx="5421086" cy="2523340"/>
              <a:chOff x="3180080" y="2054860"/>
              <a:chExt cx="7477760" cy="3276601"/>
            </a:xfrm>
          </p:grpSpPr>
          <p:cxnSp>
            <p:nvCxnSpPr>
              <p:cNvPr id="11" name="Straight Connector 10">
                <a:extLst>
                  <a:ext uri="{FF2B5EF4-FFF2-40B4-BE49-F238E27FC236}">
                    <a16:creationId xmlns:a16="http://schemas.microsoft.com/office/drawing/2014/main" id="{E22DA553-10D7-BB5A-9234-8B152D76FAC8}"/>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03889CF9-AF34-6266-286A-17D75022E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descr="Free cat animal halloween vector">
              <a:extLst>
                <a:ext uri="{FF2B5EF4-FFF2-40B4-BE49-F238E27FC236}">
                  <a16:creationId xmlns:a16="http://schemas.microsoft.com/office/drawing/2014/main" id="{503D4D36-9DD4-97CE-464B-FC3BD961C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121" y="3753614"/>
              <a:ext cx="703380" cy="12232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1A0EB9C-26AE-546A-CCDB-0A526EB2B589}"/>
                </a:ext>
              </a:extLst>
            </p:cNvPr>
            <p:cNvSpPr txBox="1"/>
            <p:nvPr/>
          </p:nvSpPr>
          <p:spPr>
            <a:xfrm>
              <a:off x="1271741" y="4144952"/>
              <a:ext cx="762000" cy="461665"/>
            </a:xfrm>
            <a:prstGeom prst="rect">
              <a:avLst/>
            </a:prstGeom>
            <a:noFill/>
          </p:spPr>
          <p:txBody>
            <a:bodyPr wrap="square" rtlCol="0">
              <a:spAutoFit/>
            </a:bodyPr>
            <a:lstStyle/>
            <a:p>
              <a:r>
                <a:rPr lang="en-GB" sz="2400" dirty="0"/>
                <a:t>3 kg</a:t>
              </a:r>
            </a:p>
          </p:txBody>
        </p:sp>
        <p:sp>
          <p:nvSpPr>
            <p:cNvPr id="15" name="TextBox 14">
              <a:extLst>
                <a:ext uri="{FF2B5EF4-FFF2-40B4-BE49-F238E27FC236}">
                  <a16:creationId xmlns:a16="http://schemas.microsoft.com/office/drawing/2014/main" id="{577EEF50-E30F-6DD2-56E5-52393751D987}"/>
                </a:ext>
              </a:extLst>
            </p:cNvPr>
            <p:cNvSpPr txBox="1"/>
            <p:nvPr/>
          </p:nvSpPr>
          <p:spPr>
            <a:xfrm>
              <a:off x="6343968" y="4134416"/>
              <a:ext cx="762000" cy="461665"/>
            </a:xfrm>
            <a:prstGeom prst="rect">
              <a:avLst/>
            </a:prstGeom>
            <a:noFill/>
          </p:spPr>
          <p:txBody>
            <a:bodyPr wrap="square" rtlCol="0">
              <a:spAutoFit/>
            </a:bodyPr>
            <a:lstStyle/>
            <a:p>
              <a:r>
                <a:rPr lang="en-GB" sz="2400" dirty="0"/>
                <a:t>3 kg</a:t>
              </a:r>
            </a:p>
          </p:txBody>
        </p:sp>
        <p:grpSp>
          <p:nvGrpSpPr>
            <p:cNvPr id="2" name="Group 1">
              <a:extLst>
                <a:ext uri="{FF2B5EF4-FFF2-40B4-BE49-F238E27FC236}">
                  <a16:creationId xmlns:a16="http://schemas.microsoft.com/office/drawing/2014/main" id="{507E32DD-7059-582C-74EE-DC32F8A384E1}"/>
                </a:ext>
              </a:extLst>
            </p:cNvPr>
            <p:cNvGrpSpPr/>
            <p:nvPr/>
          </p:nvGrpSpPr>
          <p:grpSpPr>
            <a:xfrm>
              <a:off x="1346989" y="4652626"/>
              <a:ext cx="552884" cy="483056"/>
              <a:chOff x="-276440" y="3627993"/>
              <a:chExt cx="552884" cy="483056"/>
            </a:xfrm>
          </p:grpSpPr>
          <p:cxnSp>
            <p:nvCxnSpPr>
              <p:cNvPr id="5" name="Straight Connector 4">
                <a:extLst>
                  <a:ext uri="{FF2B5EF4-FFF2-40B4-BE49-F238E27FC236}">
                    <a16:creationId xmlns:a16="http://schemas.microsoft.com/office/drawing/2014/main" id="{332F2B10-9DE9-6A7C-2C8D-88FB6F43838B}"/>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84C3FC0-D62D-2B22-2234-91FAE95ADCDE}"/>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ECD6FD2-28A3-3D41-0D4D-8B17EA6A47FB}"/>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822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F7871-7151-D8E4-3983-3F498EF6082E}"/>
              </a:ext>
            </a:extLst>
          </p:cNvPr>
          <p:cNvSpPr txBox="1"/>
          <p:nvPr/>
        </p:nvSpPr>
        <p:spPr>
          <a:xfrm>
            <a:off x="899592" y="1143759"/>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5475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The witch and her broomstick</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59340"/>
            <a:ext cx="8454180" cy="1569660"/>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A witch is riding on her broomstick</a:t>
            </a:r>
          </a:p>
          <a:p>
            <a:pPr marL="342900" indent="-342900">
              <a:buFont typeface="Arial" panose="020B0604020202020204" pitchFamily="34" charset="0"/>
              <a:buChar char="•"/>
            </a:pPr>
            <a:r>
              <a:rPr lang="en-GB" sz="2400" dirty="0">
                <a:cs typeface="Arial" panose="020B0604020202020204" pitchFamily="34" charset="0"/>
              </a:rPr>
              <a:t>The broomstick is an example of a simple lever</a:t>
            </a:r>
          </a:p>
          <a:p>
            <a:pPr marL="342900" indent="-342900">
              <a:buFont typeface="Arial" panose="020B0604020202020204" pitchFamily="34" charset="0"/>
              <a:buChar char="•"/>
            </a:pPr>
            <a:r>
              <a:rPr lang="en-GB" sz="2400" dirty="0">
                <a:cs typeface="Arial" panose="020B0604020202020204" pitchFamily="34" charset="0"/>
              </a:rPr>
              <a:t>The witch is sat in the middle of the broomstick - this means she is the pivot</a:t>
            </a:r>
          </a:p>
        </p:txBody>
      </p:sp>
      <p:grpSp>
        <p:nvGrpSpPr>
          <p:cNvPr id="2" name="Group 1">
            <a:extLst>
              <a:ext uri="{FF2B5EF4-FFF2-40B4-BE49-F238E27FC236}">
                <a16:creationId xmlns:a16="http://schemas.microsoft.com/office/drawing/2014/main" id="{8A645A02-EE10-9C80-D4AC-3A07A1D3A62D}"/>
              </a:ext>
            </a:extLst>
          </p:cNvPr>
          <p:cNvGrpSpPr/>
          <p:nvPr/>
        </p:nvGrpSpPr>
        <p:grpSpPr>
          <a:xfrm>
            <a:off x="1861457" y="3333457"/>
            <a:ext cx="5421086" cy="2523340"/>
            <a:chOff x="3180080" y="2054860"/>
            <a:chExt cx="7477760" cy="3276601"/>
          </a:xfrm>
        </p:grpSpPr>
        <p:cxnSp>
          <p:nvCxnSpPr>
            <p:cNvPr id="5" name="Straight Connector 4">
              <a:extLst>
                <a:ext uri="{FF2B5EF4-FFF2-40B4-BE49-F238E27FC236}">
                  <a16:creationId xmlns:a16="http://schemas.microsoft.com/office/drawing/2014/main" id="{86843C39-4355-49FC-D3F2-95BD7E8778CC}"/>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6" name="Picture 10" descr="Free Witch Sitting illustration and picture">
              <a:extLst>
                <a:ext uri="{FF2B5EF4-FFF2-40B4-BE49-F238E27FC236}">
                  <a16:creationId xmlns:a16="http://schemas.microsoft.com/office/drawing/2014/main" id="{FD0EBF25-A7DD-A99B-BBD7-8A72A715F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A28964B7-5F9A-A995-14EB-D54564B40F83}"/>
              </a:ext>
            </a:extLst>
          </p:cNvPr>
          <p:cNvSpPr txBox="1"/>
          <p:nvPr/>
        </p:nvSpPr>
        <p:spPr>
          <a:xfrm>
            <a:off x="5417355" y="5104338"/>
            <a:ext cx="2560580" cy="461665"/>
          </a:xfrm>
          <a:prstGeom prst="rect">
            <a:avLst/>
          </a:prstGeom>
          <a:noFill/>
        </p:spPr>
        <p:txBody>
          <a:bodyPr wrap="square" rtlCol="0">
            <a:spAutoFit/>
          </a:bodyPr>
          <a:lstStyle/>
          <a:p>
            <a:r>
              <a:rPr lang="en-GB" sz="2400" dirty="0"/>
              <a:t>Broomstick - lever</a:t>
            </a:r>
          </a:p>
        </p:txBody>
      </p:sp>
      <p:sp>
        <p:nvSpPr>
          <p:cNvPr id="8" name="TextBox 7">
            <a:extLst>
              <a:ext uri="{FF2B5EF4-FFF2-40B4-BE49-F238E27FC236}">
                <a16:creationId xmlns:a16="http://schemas.microsoft.com/office/drawing/2014/main" id="{3256E3C2-44A4-C8AE-5187-744AE1E30CCA}"/>
              </a:ext>
            </a:extLst>
          </p:cNvPr>
          <p:cNvSpPr txBox="1"/>
          <p:nvPr/>
        </p:nvSpPr>
        <p:spPr>
          <a:xfrm>
            <a:off x="2197707" y="4370958"/>
            <a:ext cx="1788176" cy="461665"/>
          </a:xfrm>
          <a:prstGeom prst="rect">
            <a:avLst/>
          </a:prstGeom>
          <a:noFill/>
        </p:spPr>
        <p:txBody>
          <a:bodyPr wrap="square" rtlCol="0">
            <a:spAutoFit/>
          </a:bodyPr>
          <a:lstStyle/>
          <a:p>
            <a:r>
              <a:rPr lang="en-GB" sz="2400" dirty="0"/>
              <a:t>Witch - pivot</a:t>
            </a:r>
          </a:p>
        </p:txBody>
      </p:sp>
      <p:grpSp>
        <p:nvGrpSpPr>
          <p:cNvPr id="9" name="Group 8">
            <a:extLst>
              <a:ext uri="{FF2B5EF4-FFF2-40B4-BE49-F238E27FC236}">
                <a16:creationId xmlns:a16="http://schemas.microsoft.com/office/drawing/2014/main" id="{5F0E390B-D005-1D2B-2E71-8FAEEF9D555E}"/>
              </a:ext>
            </a:extLst>
          </p:cNvPr>
          <p:cNvGrpSpPr/>
          <p:nvPr/>
        </p:nvGrpSpPr>
        <p:grpSpPr>
          <a:xfrm>
            <a:off x="1323756" y="4806044"/>
            <a:ext cx="552884" cy="483056"/>
            <a:chOff x="-276440" y="3627993"/>
            <a:chExt cx="552884" cy="483056"/>
          </a:xfrm>
        </p:grpSpPr>
        <p:cxnSp>
          <p:nvCxnSpPr>
            <p:cNvPr id="10" name="Straight Connector 9">
              <a:extLst>
                <a:ext uri="{FF2B5EF4-FFF2-40B4-BE49-F238E27FC236}">
                  <a16:creationId xmlns:a16="http://schemas.microsoft.com/office/drawing/2014/main" id="{306BEF54-24D9-7677-8F52-7E1DE3B80BDD}"/>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95499C5-7F06-C48C-72E5-E24CA5DD33E2}"/>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0CBB941-1809-8184-52EE-D9982F488FFB}"/>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8F3AAD38-B7DB-0FAF-D247-6ED39AE16BE8}"/>
              </a:ext>
            </a:extLst>
          </p:cNvPr>
          <p:cNvCxnSpPr>
            <a:cxnSpLocks/>
          </p:cNvCxnSpPr>
          <p:nvPr/>
        </p:nvCxnSpPr>
        <p:spPr>
          <a:xfrm flipH="1">
            <a:off x="7282543" y="4259997"/>
            <a:ext cx="126175" cy="7105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17D2962-4583-BE0C-CB2D-906D7D8D5360}"/>
              </a:ext>
            </a:extLst>
          </p:cNvPr>
          <p:cNvSpPr txBox="1"/>
          <p:nvPr/>
        </p:nvSpPr>
        <p:spPr>
          <a:xfrm>
            <a:off x="6403217" y="3459239"/>
            <a:ext cx="2011001" cy="830997"/>
          </a:xfrm>
          <a:prstGeom prst="rect">
            <a:avLst/>
          </a:prstGeom>
          <a:noFill/>
        </p:spPr>
        <p:txBody>
          <a:bodyPr wrap="square" rtlCol="0">
            <a:spAutoFit/>
          </a:bodyPr>
          <a:lstStyle/>
          <a:p>
            <a:pPr algn="ctr"/>
            <a:r>
              <a:rPr lang="en-GB" sz="2400" dirty="0"/>
              <a:t>Front end of the lever</a:t>
            </a:r>
          </a:p>
        </p:txBody>
      </p:sp>
      <p:cxnSp>
        <p:nvCxnSpPr>
          <p:cNvPr id="17" name="Straight Arrow Connector 16">
            <a:extLst>
              <a:ext uri="{FF2B5EF4-FFF2-40B4-BE49-F238E27FC236}">
                <a16:creationId xmlns:a16="http://schemas.microsoft.com/office/drawing/2014/main" id="{46F5334E-1573-18C5-D89F-66DFED9E7D8C}"/>
              </a:ext>
            </a:extLst>
          </p:cNvPr>
          <p:cNvCxnSpPr>
            <a:cxnSpLocks/>
          </p:cNvCxnSpPr>
          <p:nvPr/>
        </p:nvCxnSpPr>
        <p:spPr>
          <a:xfrm>
            <a:off x="1735282" y="4290236"/>
            <a:ext cx="187840" cy="70057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EC7D79-14F6-2DB1-ED9F-56373EDEA801}"/>
              </a:ext>
            </a:extLst>
          </p:cNvPr>
          <p:cNvSpPr txBox="1"/>
          <p:nvPr/>
        </p:nvSpPr>
        <p:spPr>
          <a:xfrm>
            <a:off x="660281" y="3506034"/>
            <a:ext cx="2048309" cy="830997"/>
          </a:xfrm>
          <a:prstGeom prst="rect">
            <a:avLst/>
          </a:prstGeom>
          <a:noFill/>
        </p:spPr>
        <p:txBody>
          <a:bodyPr wrap="square" rtlCol="0">
            <a:spAutoFit/>
          </a:bodyPr>
          <a:lstStyle/>
          <a:p>
            <a:pPr algn="ctr"/>
            <a:r>
              <a:rPr lang="en-GB" sz="2400" dirty="0"/>
              <a:t>Back end of the lever</a:t>
            </a:r>
          </a:p>
        </p:txBody>
      </p:sp>
    </p:spTree>
    <p:extLst>
      <p:ext uri="{BB962C8B-B14F-4D97-AF65-F5344CB8AC3E}">
        <p14:creationId xmlns:p14="http://schemas.microsoft.com/office/powerpoint/2010/main" val="235952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1 – the witch’s cat</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856951"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witch has picked up her cat</a:t>
            </a:r>
          </a:p>
          <a:p>
            <a:pPr marL="342900" indent="-342900">
              <a:buFont typeface="Arial" panose="020B0604020202020204" pitchFamily="34" charset="0"/>
              <a:buChar char="•"/>
            </a:pPr>
            <a:r>
              <a:rPr lang="en-GB" sz="2400" dirty="0">
                <a:cs typeface="Arial" panose="020B0604020202020204" pitchFamily="34" charset="0"/>
              </a:rPr>
              <a:t>The cat has a mass of 3 kg and is sat on the back of the broomstick</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Is the broomstick balanced? Why/why not?</a:t>
            </a:r>
          </a:p>
        </p:txBody>
      </p:sp>
      <p:grpSp>
        <p:nvGrpSpPr>
          <p:cNvPr id="13" name="Group 12">
            <a:extLst>
              <a:ext uri="{FF2B5EF4-FFF2-40B4-BE49-F238E27FC236}">
                <a16:creationId xmlns:a16="http://schemas.microsoft.com/office/drawing/2014/main" id="{D8393402-5E1C-168E-BB52-8AE8C3BAF9D9}"/>
              </a:ext>
            </a:extLst>
          </p:cNvPr>
          <p:cNvGrpSpPr/>
          <p:nvPr/>
        </p:nvGrpSpPr>
        <p:grpSpPr>
          <a:xfrm>
            <a:off x="1734935" y="2802817"/>
            <a:ext cx="5558408" cy="2523340"/>
            <a:chOff x="1724134" y="2337027"/>
            <a:chExt cx="5558408" cy="2523340"/>
          </a:xfrm>
        </p:grpSpPr>
        <p:pic>
          <p:nvPicPr>
            <p:cNvPr id="9" name="Picture 8" descr="Free cat animal halloween vector">
              <a:extLst>
                <a:ext uri="{FF2B5EF4-FFF2-40B4-BE49-F238E27FC236}">
                  <a16:creationId xmlns:a16="http://schemas.microsoft.com/office/drawing/2014/main" id="{01341AB7-A0B8-9687-4486-A2BA1316D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34"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99E25BD-E9EF-E64D-A1C1-E93A0AD1F2A4}"/>
                </a:ext>
              </a:extLst>
            </p:cNvPr>
            <p:cNvGrpSpPr/>
            <p:nvPr/>
          </p:nvGrpSpPr>
          <p:grpSpPr>
            <a:xfrm>
              <a:off x="1861456" y="233702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TextBox 13">
            <a:extLst>
              <a:ext uri="{FF2B5EF4-FFF2-40B4-BE49-F238E27FC236}">
                <a16:creationId xmlns:a16="http://schemas.microsoft.com/office/drawing/2014/main" id="{9BF568BE-2579-248B-0F4D-5F64C38EEA6C}"/>
              </a:ext>
            </a:extLst>
          </p:cNvPr>
          <p:cNvSpPr txBox="1"/>
          <p:nvPr/>
        </p:nvSpPr>
        <p:spPr>
          <a:xfrm>
            <a:off x="1081706" y="3711754"/>
            <a:ext cx="762000" cy="461665"/>
          </a:xfrm>
          <a:prstGeom prst="rect">
            <a:avLst/>
          </a:prstGeom>
          <a:noFill/>
        </p:spPr>
        <p:txBody>
          <a:bodyPr wrap="square" rtlCol="0">
            <a:spAutoFit/>
          </a:bodyPr>
          <a:lstStyle/>
          <a:p>
            <a:r>
              <a:rPr lang="en-GB" sz="2400" dirty="0"/>
              <a:t>3 kg</a:t>
            </a:r>
          </a:p>
        </p:txBody>
      </p:sp>
      <p:grpSp>
        <p:nvGrpSpPr>
          <p:cNvPr id="18" name="Group 17">
            <a:extLst>
              <a:ext uri="{FF2B5EF4-FFF2-40B4-BE49-F238E27FC236}">
                <a16:creationId xmlns:a16="http://schemas.microsoft.com/office/drawing/2014/main" id="{31AFA5CD-BEDF-4E72-0371-B901670D5BC3}"/>
              </a:ext>
            </a:extLst>
          </p:cNvPr>
          <p:cNvGrpSpPr/>
          <p:nvPr/>
        </p:nvGrpSpPr>
        <p:grpSpPr>
          <a:xfrm>
            <a:off x="1352821" y="4268627"/>
            <a:ext cx="552884" cy="483056"/>
            <a:chOff x="-276440" y="3627993"/>
            <a:chExt cx="552884" cy="483056"/>
          </a:xfrm>
        </p:grpSpPr>
        <p:cxnSp>
          <p:nvCxnSpPr>
            <p:cNvPr id="19" name="Straight Connector 18">
              <a:extLst>
                <a:ext uri="{FF2B5EF4-FFF2-40B4-BE49-F238E27FC236}">
                  <a16:creationId xmlns:a16="http://schemas.microsoft.com/office/drawing/2014/main" id="{22F42505-1E05-3394-BCD4-B813D1354AD9}"/>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0FA4C8A-07EC-9AFD-C01C-498E27DD6FD4}"/>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997BD2D-F21E-4855-F8F2-A172F90A6039}"/>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3847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1 – the witch’s cat (answer)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9" y="1833023"/>
            <a:ext cx="8454180" cy="830997"/>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broomstick is </a:t>
            </a:r>
            <a:r>
              <a:rPr lang="en-GB" sz="2400" b="1" dirty="0">
                <a:cs typeface="Arial" panose="020B0604020202020204" pitchFamily="34" charset="0"/>
              </a:rPr>
              <a:t>not balanced </a:t>
            </a:r>
            <a:r>
              <a:rPr lang="en-GB" sz="2400" dirty="0">
                <a:cs typeface="Arial" panose="020B0604020202020204" pitchFamily="34" charset="0"/>
              </a:rPr>
              <a:t>- it will tip </a:t>
            </a:r>
            <a:r>
              <a:rPr lang="en-GB" sz="2400" b="1" dirty="0">
                <a:cs typeface="Arial" panose="020B0604020202020204" pitchFamily="34" charset="0"/>
              </a:rPr>
              <a:t>backwards</a:t>
            </a:r>
          </a:p>
          <a:p>
            <a:pPr marL="342900" indent="-342900">
              <a:buFont typeface="Arial" panose="020B0604020202020204" pitchFamily="34" charset="0"/>
              <a:buChar char="•"/>
            </a:pPr>
            <a:r>
              <a:rPr lang="en-GB" sz="2400" dirty="0">
                <a:cs typeface="Arial" panose="020B0604020202020204" pitchFamily="34" charset="0"/>
              </a:rPr>
              <a:t>How could you balance the broomstick?</a:t>
            </a:r>
          </a:p>
        </p:txBody>
      </p:sp>
      <p:grpSp>
        <p:nvGrpSpPr>
          <p:cNvPr id="8" name="Group 7">
            <a:extLst>
              <a:ext uri="{FF2B5EF4-FFF2-40B4-BE49-F238E27FC236}">
                <a16:creationId xmlns:a16="http://schemas.microsoft.com/office/drawing/2014/main" id="{D65FD016-0FD8-5199-EF33-BB038AB79C65}"/>
              </a:ext>
            </a:extLst>
          </p:cNvPr>
          <p:cNvGrpSpPr/>
          <p:nvPr/>
        </p:nvGrpSpPr>
        <p:grpSpPr>
          <a:xfrm>
            <a:off x="1081706" y="2801443"/>
            <a:ext cx="6211637" cy="2792440"/>
            <a:chOff x="1081706" y="2802817"/>
            <a:chExt cx="6211637" cy="2792440"/>
          </a:xfrm>
        </p:grpSpPr>
        <p:grpSp>
          <p:nvGrpSpPr>
            <p:cNvPr id="13" name="Group 12">
              <a:extLst>
                <a:ext uri="{FF2B5EF4-FFF2-40B4-BE49-F238E27FC236}">
                  <a16:creationId xmlns:a16="http://schemas.microsoft.com/office/drawing/2014/main" id="{D8393402-5E1C-168E-BB52-8AE8C3BAF9D9}"/>
                </a:ext>
              </a:extLst>
            </p:cNvPr>
            <p:cNvGrpSpPr/>
            <p:nvPr/>
          </p:nvGrpSpPr>
          <p:grpSpPr>
            <a:xfrm>
              <a:off x="1734935" y="2802817"/>
              <a:ext cx="5558408" cy="2523340"/>
              <a:chOff x="1724134" y="2337027"/>
              <a:chExt cx="5558408" cy="2523340"/>
            </a:xfrm>
          </p:grpSpPr>
          <p:pic>
            <p:nvPicPr>
              <p:cNvPr id="9" name="Picture 8" descr="Free cat animal halloween vector">
                <a:extLst>
                  <a:ext uri="{FF2B5EF4-FFF2-40B4-BE49-F238E27FC236}">
                    <a16:creationId xmlns:a16="http://schemas.microsoft.com/office/drawing/2014/main" id="{01341AB7-A0B8-9687-4486-A2BA1316D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34"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99E25BD-E9EF-E64D-A1C1-E93A0AD1F2A4}"/>
                  </a:ext>
                </a:extLst>
              </p:cNvPr>
              <p:cNvGrpSpPr/>
              <p:nvPr/>
            </p:nvGrpSpPr>
            <p:grpSpPr>
              <a:xfrm>
                <a:off x="1861456" y="233702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5" name="Straight Arrow Connector 4">
              <a:extLst>
                <a:ext uri="{FF2B5EF4-FFF2-40B4-BE49-F238E27FC236}">
                  <a16:creationId xmlns:a16="http://schemas.microsoft.com/office/drawing/2014/main" id="{782FE3BA-EDBF-286C-1F27-2EBC8AEEA2A6}"/>
                </a:ext>
              </a:extLst>
            </p:cNvPr>
            <p:cNvCxnSpPr>
              <a:cxnSpLocks/>
            </p:cNvCxnSpPr>
            <p:nvPr/>
          </p:nvCxnSpPr>
          <p:spPr>
            <a:xfrm>
              <a:off x="2122715" y="4716557"/>
              <a:ext cx="0" cy="8787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930350F-3B08-09C5-1DB2-1CD6C85398FC}"/>
                </a:ext>
              </a:extLst>
            </p:cNvPr>
            <p:cNvSpPr txBox="1"/>
            <p:nvPr/>
          </p:nvSpPr>
          <p:spPr>
            <a:xfrm>
              <a:off x="1081706" y="3713128"/>
              <a:ext cx="762000" cy="461665"/>
            </a:xfrm>
            <a:prstGeom prst="rect">
              <a:avLst/>
            </a:prstGeom>
            <a:noFill/>
          </p:spPr>
          <p:txBody>
            <a:bodyPr wrap="square" rtlCol="0">
              <a:spAutoFit/>
            </a:bodyPr>
            <a:lstStyle/>
            <a:p>
              <a:r>
                <a:rPr lang="en-GB" sz="2400" dirty="0"/>
                <a:t>3 kg</a:t>
              </a:r>
            </a:p>
          </p:txBody>
        </p:sp>
      </p:grpSp>
      <p:grpSp>
        <p:nvGrpSpPr>
          <p:cNvPr id="2" name="Group 1">
            <a:extLst>
              <a:ext uri="{FF2B5EF4-FFF2-40B4-BE49-F238E27FC236}">
                <a16:creationId xmlns:a16="http://schemas.microsoft.com/office/drawing/2014/main" id="{C9C5E01C-7D26-118A-DA1D-ED04A2A1473B}"/>
              </a:ext>
            </a:extLst>
          </p:cNvPr>
          <p:cNvGrpSpPr/>
          <p:nvPr/>
        </p:nvGrpSpPr>
        <p:grpSpPr>
          <a:xfrm>
            <a:off x="1352821" y="4268627"/>
            <a:ext cx="552884" cy="483056"/>
            <a:chOff x="-276440" y="3627993"/>
            <a:chExt cx="552884" cy="483056"/>
          </a:xfrm>
        </p:grpSpPr>
        <p:cxnSp>
          <p:nvCxnSpPr>
            <p:cNvPr id="6" name="Straight Connector 5">
              <a:extLst>
                <a:ext uri="{FF2B5EF4-FFF2-40B4-BE49-F238E27FC236}">
                  <a16:creationId xmlns:a16="http://schemas.microsoft.com/office/drawing/2014/main" id="{7B1D89A0-1CEB-7547-0C79-1B3431AE28F7}"/>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9844BD0-099C-C14D-91E0-B24A74589CEF}"/>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C0160DA-BA51-07F8-328B-2047D9E4BFD4}"/>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119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Free Puppy Pet vector and picture">
            <a:extLst>
              <a:ext uri="{FF2B5EF4-FFF2-40B4-BE49-F238E27FC236}">
                <a16:creationId xmlns:a16="http://schemas.microsoft.com/office/drawing/2014/main" id="{AE53D3B7-2B33-31AB-AF36-0841456C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396"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2 – cat and dog</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856951"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As well as her cat, the witch has now picked up a dog</a:t>
            </a:r>
          </a:p>
          <a:p>
            <a:pPr marL="342900" indent="-342900">
              <a:buFont typeface="Arial" panose="020B0604020202020204" pitchFamily="34" charset="0"/>
              <a:buChar char="•"/>
            </a:pPr>
            <a:r>
              <a:rPr lang="en-GB" sz="2400" dirty="0">
                <a:cs typeface="Arial" panose="020B0604020202020204" pitchFamily="34" charset="0"/>
              </a:rPr>
              <a:t>The dog has a mass of 6 kg and is sat on the front of the broomstick</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Is the broomstick balanced? Why/why not?</a:t>
            </a:r>
          </a:p>
        </p:txBody>
      </p:sp>
      <p:grpSp>
        <p:nvGrpSpPr>
          <p:cNvPr id="13" name="Group 12">
            <a:extLst>
              <a:ext uri="{FF2B5EF4-FFF2-40B4-BE49-F238E27FC236}">
                <a16:creationId xmlns:a16="http://schemas.microsoft.com/office/drawing/2014/main" id="{D8393402-5E1C-168E-BB52-8AE8C3BAF9D9}"/>
              </a:ext>
            </a:extLst>
          </p:cNvPr>
          <p:cNvGrpSpPr/>
          <p:nvPr/>
        </p:nvGrpSpPr>
        <p:grpSpPr>
          <a:xfrm>
            <a:off x="1734935" y="2802817"/>
            <a:ext cx="5558408" cy="2523340"/>
            <a:chOff x="1724134" y="2337027"/>
            <a:chExt cx="5558408" cy="2523340"/>
          </a:xfrm>
        </p:grpSpPr>
        <p:pic>
          <p:nvPicPr>
            <p:cNvPr id="9" name="Picture 8" descr="Free cat animal halloween vector">
              <a:extLst>
                <a:ext uri="{FF2B5EF4-FFF2-40B4-BE49-F238E27FC236}">
                  <a16:creationId xmlns:a16="http://schemas.microsoft.com/office/drawing/2014/main" id="{01341AB7-A0B8-9687-4486-A2BA1316D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34"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99E25BD-E9EF-E64D-A1C1-E93A0AD1F2A4}"/>
                </a:ext>
              </a:extLst>
            </p:cNvPr>
            <p:cNvGrpSpPr/>
            <p:nvPr/>
          </p:nvGrpSpPr>
          <p:grpSpPr>
            <a:xfrm>
              <a:off x="1861456" y="233702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TextBox 13">
            <a:extLst>
              <a:ext uri="{FF2B5EF4-FFF2-40B4-BE49-F238E27FC236}">
                <a16:creationId xmlns:a16="http://schemas.microsoft.com/office/drawing/2014/main" id="{9BF568BE-2579-248B-0F4D-5F64C38EEA6C}"/>
              </a:ext>
            </a:extLst>
          </p:cNvPr>
          <p:cNvSpPr txBox="1"/>
          <p:nvPr/>
        </p:nvSpPr>
        <p:spPr>
          <a:xfrm>
            <a:off x="1081706" y="3711754"/>
            <a:ext cx="762000" cy="461665"/>
          </a:xfrm>
          <a:prstGeom prst="rect">
            <a:avLst/>
          </a:prstGeom>
          <a:noFill/>
        </p:spPr>
        <p:txBody>
          <a:bodyPr wrap="square" rtlCol="0">
            <a:spAutoFit/>
          </a:bodyPr>
          <a:lstStyle/>
          <a:p>
            <a:r>
              <a:rPr lang="en-GB" sz="2400" dirty="0"/>
              <a:t>3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539000" y="3711753"/>
            <a:ext cx="762000" cy="461665"/>
          </a:xfrm>
          <a:prstGeom prst="rect">
            <a:avLst/>
          </a:prstGeom>
          <a:noFill/>
        </p:spPr>
        <p:txBody>
          <a:bodyPr wrap="square" rtlCol="0">
            <a:spAutoFit/>
          </a:bodyPr>
          <a:lstStyle/>
          <a:p>
            <a:r>
              <a:rPr lang="en-GB" sz="2400" dirty="0"/>
              <a:t>6 kg</a:t>
            </a:r>
          </a:p>
        </p:txBody>
      </p:sp>
      <p:grpSp>
        <p:nvGrpSpPr>
          <p:cNvPr id="6" name="Group 5">
            <a:extLst>
              <a:ext uri="{FF2B5EF4-FFF2-40B4-BE49-F238E27FC236}">
                <a16:creationId xmlns:a16="http://schemas.microsoft.com/office/drawing/2014/main" id="{81664E5A-6993-7F44-3B1D-6D5AE0DE1B2A}"/>
              </a:ext>
            </a:extLst>
          </p:cNvPr>
          <p:cNvGrpSpPr/>
          <p:nvPr/>
        </p:nvGrpSpPr>
        <p:grpSpPr>
          <a:xfrm>
            <a:off x="1352821" y="4268627"/>
            <a:ext cx="552884" cy="483056"/>
            <a:chOff x="-276440" y="3627993"/>
            <a:chExt cx="552884" cy="483056"/>
          </a:xfrm>
        </p:grpSpPr>
        <p:cxnSp>
          <p:nvCxnSpPr>
            <p:cNvPr id="7" name="Straight Connector 6">
              <a:extLst>
                <a:ext uri="{FF2B5EF4-FFF2-40B4-BE49-F238E27FC236}">
                  <a16:creationId xmlns:a16="http://schemas.microsoft.com/office/drawing/2014/main" id="{18ACF3BA-1E80-8CD7-95CE-CEA61156B794}"/>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C0B8D74-DFB8-733B-56C8-84D6270300BD}"/>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22A5F55-7F20-47B9-53E0-1A205FFCFC6E}"/>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137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Free Puppy Pet vector and picture">
            <a:extLst>
              <a:ext uri="{FF2B5EF4-FFF2-40B4-BE49-F238E27FC236}">
                <a16:creationId xmlns:a16="http://schemas.microsoft.com/office/drawing/2014/main" id="{AE53D3B7-2B33-31AB-AF36-0841456C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396"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2 – cat and dog (answer)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856951" cy="830997"/>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broomstick is </a:t>
            </a:r>
            <a:r>
              <a:rPr lang="en-GB" sz="2400" b="1" dirty="0">
                <a:cs typeface="Arial" panose="020B0604020202020204" pitchFamily="34" charset="0"/>
              </a:rPr>
              <a:t>not balanced </a:t>
            </a:r>
            <a:r>
              <a:rPr lang="en-GB" sz="2400" dirty="0">
                <a:cs typeface="Arial" panose="020B0604020202020204" pitchFamily="34" charset="0"/>
              </a:rPr>
              <a:t>- it will tip </a:t>
            </a:r>
            <a:r>
              <a:rPr lang="en-GB" sz="2400" b="1" dirty="0">
                <a:cs typeface="Arial" panose="020B0604020202020204" pitchFamily="34" charset="0"/>
              </a:rPr>
              <a:t>forwards</a:t>
            </a:r>
          </a:p>
          <a:p>
            <a:pPr marL="342900" indent="-342900">
              <a:buFont typeface="Arial" panose="020B0604020202020204" pitchFamily="34" charset="0"/>
              <a:buChar char="•"/>
            </a:pPr>
            <a:r>
              <a:rPr lang="en-GB" sz="2400" dirty="0">
                <a:cs typeface="Arial" panose="020B0604020202020204" pitchFamily="34" charset="0"/>
              </a:rPr>
              <a:t>How could you balance the broomstick?</a:t>
            </a:r>
          </a:p>
        </p:txBody>
      </p:sp>
      <p:grpSp>
        <p:nvGrpSpPr>
          <p:cNvPr id="13" name="Group 12">
            <a:extLst>
              <a:ext uri="{FF2B5EF4-FFF2-40B4-BE49-F238E27FC236}">
                <a16:creationId xmlns:a16="http://schemas.microsoft.com/office/drawing/2014/main" id="{D8393402-5E1C-168E-BB52-8AE8C3BAF9D9}"/>
              </a:ext>
            </a:extLst>
          </p:cNvPr>
          <p:cNvGrpSpPr/>
          <p:nvPr/>
        </p:nvGrpSpPr>
        <p:grpSpPr>
          <a:xfrm>
            <a:off x="1734935" y="2802817"/>
            <a:ext cx="5558408" cy="2523340"/>
            <a:chOff x="1724134" y="2337027"/>
            <a:chExt cx="5558408" cy="2523340"/>
          </a:xfrm>
        </p:grpSpPr>
        <p:pic>
          <p:nvPicPr>
            <p:cNvPr id="9" name="Picture 8" descr="Free cat animal halloween vector">
              <a:extLst>
                <a:ext uri="{FF2B5EF4-FFF2-40B4-BE49-F238E27FC236}">
                  <a16:creationId xmlns:a16="http://schemas.microsoft.com/office/drawing/2014/main" id="{01341AB7-A0B8-9687-4486-A2BA1316D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134" y="2910602"/>
              <a:ext cx="703380" cy="122327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99E25BD-E9EF-E64D-A1C1-E93A0AD1F2A4}"/>
                </a:ext>
              </a:extLst>
            </p:cNvPr>
            <p:cNvGrpSpPr/>
            <p:nvPr/>
          </p:nvGrpSpPr>
          <p:grpSpPr>
            <a:xfrm>
              <a:off x="1861456" y="233702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4" name="TextBox 13">
            <a:extLst>
              <a:ext uri="{FF2B5EF4-FFF2-40B4-BE49-F238E27FC236}">
                <a16:creationId xmlns:a16="http://schemas.microsoft.com/office/drawing/2014/main" id="{9BF568BE-2579-248B-0F4D-5F64C38EEA6C}"/>
              </a:ext>
            </a:extLst>
          </p:cNvPr>
          <p:cNvSpPr txBox="1"/>
          <p:nvPr/>
        </p:nvSpPr>
        <p:spPr>
          <a:xfrm>
            <a:off x="1081706" y="3711754"/>
            <a:ext cx="762000" cy="461665"/>
          </a:xfrm>
          <a:prstGeom prst="rect">
            <a:avLst/>
          </a:prstGeom>
          <a:noFill/>
        </p:spPr>
        <p:txBody>
          <a:bodyPr wrap="square" rtlCol="0">
            <a:spAutoFit/>
          </a:bodyPr>
          <a:lstStyle/>
          <a:p>
            <a:r>
              <a:rPr lang="en-GB" sz="2400" dirty="0"/>
              <a:t>3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539000" y="3711753"/>
            <a:ext cx="762000" cy="461665"/>
          </a:xfrm>
          <a:prstGeom prst="rect">
            <a:avLst/>
          </a:prstGeom>
          <a:noFill/>
        </p:spPr>
        <p:txBody>
          <a:bodyPr wrap="square" rtlCol="0">
            <a:spAutoFit/>
          </a:bodyPr>
          <a:lstStyle/>
          <a:p>
            <a:r>
              <a:rPr lang="en-GB" sz="2400" dirty="0"/>
              <a:t>6 kg</a:t>
            </a:r>
          </a:p>
        </p:txBody>
      </p:sp>
      <p:cxnSp>
        <p:nvCxnSpPr>
          <p:cNvPr id="6" name="Straight Arrow Connector 5">
            <a:extLst>
              <a:ext uri="{FF2B5EF4-FFF2-40B4-BE49-F238E27FC236}">
                <a16:creationId xmlns:a16="http://schemas.microsoft.com/office/drawing/2014/main" id="{B39E43B6-517D-6801-3480-5D3BC255DB0B}"/>
              </a:ext>
            </a:extLst>
          </p:cNvPr>
          <p:cNvCxnSpPr>
            <a:cxnSpLocks/>
          </p:cNvCxnSpPr>
          <p:nvPr/>
        </p:nvCxnSpPr>
        <p:spPr>
          <a:xfrm>
            <a:off x="6954488" y="4715183"/>
            <a:ext cx="0" cy="8787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CB45CDA8-9D34-0E9F-C6DE-71BF08277052}"/>
              </a:ext>
            </a:extLst>
          </p:cNvPr>
          <p:cNvGrpSpPr/>
          <p:nvPr/>
        </p:nvGrpSpPr>
        <p:grpSpPr>
          <a:xfrm>
            <a:off x="1352821" y="4268627"/>
            <a:ext cx="552884" cy="483056"/>
            <a:chOff x="-276440" y="3627993"/>
            <a:chExt cx="552884" cy="483056"/>
          </a:xfrm>
        </p:grpSpPr>
        <p:cxnSp>
          <p:nvCxnSpPr>
            <p:cNvPr id="8" name="Straight Connector 7">
              <a:extLst>
                <a:ext uri="{FF2B5EF4-FFF2-40B4-BE49-F238E27FC236}">
                  <a16:creationId xmlns:a16="http://schemas.microsoft.com/office/drawing/2014/main" id="{DBBB78A8-C3F1-33B9-F6F5-99A245C4E2D0}"/>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DFB2027-39EE-31E7-579E-D2DCCE9A8CB8}"/>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78863ED-BED9-9392-90CC-C0564EE952A0}"/>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270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Free Puppy Pet vector and picture">
            <a:extLst>
              <a:ext uri="{FF2B5EF4-FFF2-40B4-BE49-F238E27FC236}">
                <a16:creationId xmlns:a16="http://schemas.microsoft.com/office/drawing/2014/main" id="{E0D81ADC-FDE7-3768-3F56-1937467E4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00"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descr="Free Puppy Pet vector and picture">
            <a:extLst>
              <a:ext uri="{FF2B5EF4-FFF2-40B4-BE49-F238E27FC236}">
                <a16:creationId xmlns:a16="http://schemas.microsoft.com/office/drawing/2014/main" id="{AE53D3B7-2B33-31AB-AF36-0841456C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396"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3 – two dogs</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856951" cy="4154984"/>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cat has got off and the witch has picked up another 6 kg dog</a:t>
            </a:r>
          </a:p>
          <a:p>
            <a:pPr marL="342900" indent="-342900">
              <a:buFont typeface="Arial" panose="020B0604020202020204" pitchFamily="34" charset="0"/>
              <a:buChar char="•"/>
            </a:pPr>
            <a:r>
              <a:rPr lang="en-GB" sz="2400" dirty="0">
                <a:cs typeface="Arial" panose="020B0604020202020204" pitchFamily="34" charset="0"/>
              </a:rPr>
              <a:t>There is now one dog on the front and one dog on the back of the broomstick</a:t>
            </a: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pPr marL="342900" indent="-342900">
              <a:buFont typeface="Arial" panose="020B0604020202020204" pitchFamily="34" charset="0"/>
              <a:buChar char="•"/>
            </a:pPr>
            <a:endParaRPr lang="en-GB" sz="2400" dirty="0">
              <a:cs typeface="Arial" panose="020B0604020202020204" pitchFamily="34" charset="0"/>
            </a:endParaRPr>
          </a:p>
          <a:p>
            <a:endParaRPr lang="en-GB" sz="2400" dirty="0">
              <a:cs typeface="Arial" panose="020B0604020202020204" pitchFamily="34" charset="0"/>
            </a:endParaRPr>
          </a:p>
          <a:p>
            <a:endParaRPr lang="en-GB" sz="2400" dirty="0">
              <a:cs typeface="Arial" panose="020B0604020202020204" pitchFamily="34" charset="0"/>
            </a:endParaRPr>
          </a:p>
          <a:p>
            <a:pPr marL="342900" indent="-342900">
              <a:buFont typeface="Arial" panose="020B0604020202020204" pitchFamily="34" charset="0"/>
              <a:buChar char="•"/>
            </a:pPr>
            <a:r>
              <a:rPr lang="en-GB" sz="2400" dirty="0">
                <a:cs typeface="Arial" panose="020B0604020202020204" pitchFamily="34" charset="0"/>
              </a:rPr>
              <a:t>Is the broomstick balanced? Why/why not?</a:t>
            </a:r>
          </a:p>
        </p:txBody>
      </p:sp>
      <p:grpSp>
        <p:nvGrpSpPr>
          <p:cNvPr id="10" name="Group 9">
            <a:extLst>
              <a:ext uri="{FF2B5EF4-FFF2-40B4-BE49-F238E27FC236}">
                <a16:creationId xmlns:a16="http://schemas.microsoft.com/office/drawing/2014/main" id="{F99E25BD-E9EF-E64D-A1C1-E93A0AD1F2A4}"/>
              </a:ext>
            </a:extLst>
          </p:cNvPr>
          <p:cNvGrpSpPr/>
          <p:nvPr/>
        </p:nvGrpSpPr>
        <p:grpSpPr>
          <a:xfrm>
            <a:off x="1872257" y="280281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9BF568BE-2579-248B-0F4D-5F64C38EEA6C}"/>
              </a:ext>
            </a:extLst>
          </p:cNvPr>
          <p:cNvSpPr txBox="1"/>
          <p:nvPr/>
        </p:nvSpPr>
        <p:spPr>
          <a:xfrm>
            <a:off x="960256" y="3679682"/>
            <a:ext cx="762000" cy="461665"/>
          </a:xfrm>
          <a:prstGeom prst="rect">
            <a:avLst/>
          </a:prstGeom>
          <a:noFill/>
        </p:spPr>
        <p:txBody>
          <a:bodyPr wrap="square" rtlCol="0">
            <a:spAutoFit/>
          </a:bodyPr>
          <a:lstStyle/>
          <a:p>
            <a:r>
              <a:rPr lang="en-GB" sz="2400" dirty="0"/>
              <a:t>6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539000" y="3711753"/>
            <a:ext cx="762000" cy="461665"/>
          </a:xfrm>
          <a:prstGeom prst="rect">
            <a:avLst/>
          </a:prstGeom>
          <a:noFill/>
        </p:spPr>
        <p:txBody>
          <a:bodyPr wrap="square" rtlCol="0">
            <a:spAutoFit/>
          </a:bodyPr>
          <a:lstStyle/>
          <a:p>
            <a:r>
              <a:rPr lang="en-GB" sz="2400" dirty="0"/>
              <a:t>6 kg</a:t>
            </a:r>
          </a:p>
        </p:txBody>
      </p:sp>
      <p:grpSp>
        <p:nvGrpSpPr>
          <p:cNvPr id="6" name="Group 5">
            <a:extLst>
              <a:ext uri="{FF2B5EF4-FFF2-40B4-BE49-F238E27FC236}">
                <a16:creationId xmlns:a16="http://schemas.microsoft.com/office/drawing/2014/main" id="{BB57124B-C506-B75C-857E-B132EE384638}"/>
              </a:ext>
            </a:extLst>
          </p:cNvPr>
          <p:cNvGrpSpPr/>
          <p:nvPr/>
        </p:nvGrpSpPr>
        <p:grpSpPr>
          <a:xfrm>
            <a:off x="1352821" y="4268627"/>
            <a:ext cx="552884" cy="483056"/>
            <a:chOff x="-276440" y="3627993"/>
            <a:chExt cx="552884" cy="483056"/>
          </a:xfrm>
        </p:grpSpPr>
        <p:cxnSp>
          <p:nvCxnSpPr>
            <p:cNvPr id="8" name="Straight Connector 7">
              <a:extLst>
                <a:ext uri="{FF2B5EF4-FFF2-40B4-BE49-F238E27FC236}">
                  <a16:creationId xmlns:a16="http://schemas.microsoft.com/office/drawing/2014/main" id="{32B77B5A-6183-0AC0-7BAD-DC352CB0928C}"/>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08CE02C-DE2B-7888-F3A5-91A08CE3BFC2}"/>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90A8CD-2968-F217-5CEE-F3CF15CBCED4}"/>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391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Free Puppy Pet vector and picture">
            <a:extLst>
              <a:ext uri="{FF2B5EF4-FFF2-40B4-BE49-F238E27FC236}">
                <a16:creationId xmlns:a16="http://schemas.microsoft.com/office/drawing/2014/main" id="{E0D81ADC-FDE7-3768-3F56-1937467E4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00"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2" descr="Free Puppy Pet vector and picture">
            <a:extLst>
              <a:ext uri="{FF2B5EF4-FFF2-40B4-BE49-F238E27FC236}">
                <a16:creationId xmlns:a16="http://schemas.microsoft.com/office/drawing/2014/main" id="{AE53D3B7-2B33-31AB-AF36-0841456C2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1396" y="3042356"/>
            <a:ext cx="1267604" cy="14831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7911478" cy="680519"/>
          </a:xfrm>
        </p:spPr>
        <p:txBody>
          <a:bodyPr>
            <a:norm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Example 3 – two dogs (answer)</a:t>
            </a:r>
          </a:p>
        </p:txBody>
      </p:sp>
      <p:sp>
        <p:nvSpPr>
          <p:cNvPr id="4" name="TextBox 3">
            <a:extLst>
              <a:ext uri="{FF2B5EF4-FFF2-40B4-BE49-F238E27FC236}">
                <a16:creationId xmlns:a16="http://schemas.microsoft.com/office/drawing/2014/main" id="{F235A329-F13A-4775-9DE3-B3855F3CDB81}"/>
              </a:ext>
            </a:extLst>
          </p:cNvPr>
          <p:cNvSpPr txBox="1"/>
          <p:nvPr/>
        </p:nvSpPr>
        <p:spPr>
          <a:xfrm>
            <a:off x="287048" y="1833023"/>
            <a:ext cx="8856951" cy="830997"/>
          </a:xfrm>
          <a:prstGeom prst="rect">
            <a:avLst/>
          </a:prstGeom>
          <a:noFill/>
        </p:spPr>
        <p:txBody>
          <a:bodyPr wrap="square">
            <a:spAutoFit/>
          </a:bodyPr>
          <a:lstStyle/>
          <a:p>
            <a:pPr marL="342900" indent="-342900">
              <a:buFont typeface="Arial" panose="020B0604020202020204" pitchFamily="34" charset="0"/>
              <a:buChar char="•"/>
            </a:pPr>
            <a:r>
              <a:rPr lang="en-GB" sz="2400" dirty="0">
                <a:cs typeface="Arial" panose="020B0604020202020204" pitchFamily="34" charset="0"/>
              </a:rPr>
              <a:t>The broomstick is </a:t>
            </a:r>
            <a:r>
              <a:rPr lang="en-GB" sz="2400" b="1" dirty="0">
                <a:cs typeface="Arial" panose="020B0604020202020204" pitchFamily="34" charset="0"/>
              </a:rPr>
              <a:t>balanced </a:t>
            </a:r>
          </a:p>
          <a:p>
            <a:pPr marL="342900" indent="-342900">
              <a:buFont typeface="Arial" panose="020B0604020202020204" pitchFamily="34" charset="0"/>
              <a:buChar char="•"/>
            </a:pPr>
            <a:r>
              <a:rPr lang="en-GB" sz="2400" dirty="0">
                <a:cs typeface="Arial" panose="020B0604020202020204" pitchFamily="34" charset="0"/>
              </a:rPr>
              <a:t>The masses on </a:t>
            </a:r>
            <a:r>
              <a:rPr lang="en-GB" sz="2400" b="1" dirty="0">
                <a:cs typeface="Arial" panose="020B0604020202020204" pitchFamily="34" charset="0"/>
              </a:rPr>
              <a:t>both ends </a:t>
            </a:r>
            <a:r>
              <a:rPr lang="en-GB" sz="2400" dirty="0">
                <a:cs typeface="Arial" panose="020B0604020202020204" pitchFamily="34" charset="0"/>
              </a:rPr>
              <a:t>of the broomstick are the </a:t>
            </a:r>
            <a:r>
              <a:rPr lang="en-GB" sz="2400" b="1" dirty="0">
                <a:cs typeface="Arial" panose="020B0604020202020204" pitchFamily="34" charset="0"/>
              </a:rPr>
              <a:t>same</a:t>
            </a:r>
          </a:p>
        </p:txBody>
      </p:sp>
      <p:grpSp>
        <p:nvGrpSpPr>
          <p:cNvPr id="10" name="Group 9">
            <a:extLst>
              <a:ext uri="{FF2B5EF4-FFF2-40B4-BE49-F238E27FC236}">
                <a16:creationId xmlns:a16="http://schemas.microsoft.com/office/drawing/2014/main" id="{F99E25BD-E9EF-E64D-A1C1-E93A0AD1F2A4}"/>
              </a:ext>
            </a:extLst>
          </p:cNvPr>
          <p:cNvGrpSpPr/>
          <p:nvPr/>
        </p:nvGrpSpPr>
        <p:grpSpPr>
          <a:xfrm>
            <a:off x="1872257" y="2802817"/>
            <a:ext cx="5421086" cy="2523340"/>
            <a:chOff x="3180080" y="2054860"/>
            <a:chExt cx="7477760" cy="3276601"/>
          </a:xfrm>
        </p:grpSpPr>
        <p:cxnSp>
          <p:nvCxnSpPr>
            <p:cNvPr id="11" name="Straight Connector 10">
              <a:extLst>
                <a:ext uri="{FF2B5EF4-FFF2-40B4-BE49-F238E27FC236}">
                  <a16:creationId xmlns:a16="http://schemas.microsoft.com/office/drawing/2014/main" id="{CCAC772A-7274-422D-2BC8-B126D2520B63}"/>
                </a:ext>
              </a:extLst>
            </p:cNvPr>
            <p:cNvCxnSpPr>
              <a:cxnSpLocks/>
            </p:cNvCxnSpPr>
            <p:nvPr/>
          </p:nvCxnSpPr>
          <p:spPr>
            <a:xfrm>
              <a:off x="3180080" y="4280668"/>
              <a:ext cx="7477760"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2" name="Picture 10" descr="Free Witch Sitting illustration and picture">
              <a:extLst>
                <a:ext uri="{FF2B5EF4-FFF2-40B4-BE49-F238E27FC236}">
                  <a16:creationId xmlns:a16="http://schemas.microsoft.com/office/drawing/2014/main" id="{AF1BA62A-8DBF-1709-E120-115C46A3D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4966" y="2054860"/>
              <a:ext cx="2947987" cy="32766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9BF568BE-2579-248B-0F4D-5F64C38EEA6C}"/>
              </a:ext>
            </a:extLst>
          </p:cNvPr>
          <p:cNvSpPr txBox="1"/>
          <p:nvPr/>
        </p:nvSpPr>
        <p:spPr>
          <a:xfrm>
            <a:off x="960256" y="3679682"/>
            <a:ext cx="762000" cy="461665"/>
          </a:xfrm>
          <a:prstGeom prst="rect">
            <a:avLst/>
          </a:prstGeom>
          <a:noFill/>
        </p:spPr>
        <p:txBody>
          <a:bodyPr wrap="square" rtlCol="0">
            <a:spAutoFit/>
          </a:bodyPr>
          <a:lstStyle/>
          <a:p>
            <a:r>
              <a:rPr lang="en-GB" sz="2400" dirty="0"/>
              <a:t>6 kg</a:t>
            </a:r>
          </a:p>
        </p:txBody>
      </p:sp>
      <p:sp>
        <p:nvSpPr>
          <p:cNvPr id="5" name="TextBox 4">
            <a:extLst>
              <a:ext uri="{FF2B5EF4-FFF2-40B4-BE49-F238E27FC236}">
                <a16:creationId xmlns:a16="http://schemas.microsoft.com/office/drawing/2014/main" id="{276C5164-8622-A064-A08E-A95605BB38C6}"/>
              </a:ext>
            </a:extLst>
          </p:cNvPr>
          <p:cNvSpPr txBox="1"/>
          <p:nvPr/>
        </p:nvSpPr>
        <p:spPr>
          <a:xfrm>
            <a:off x="7539000" y="3711753"/>
            <a:ext cx="762000" cy="461665"/>
          </a:xfrm>
          <a:prstGeom prst="rect">
            <a:avLst/>
          </a:prstGeom>
          <a:noFill/>
        </p:spPr>
        <p:txBody>
          <a:bodyPr wrap="square" rtlCol="0">
            <a:spAutoFit/>
          </a:bodyPr>
          <a:lstStyle/>
          <a:p>
            <a:r>
              <a:rPr lang="en-GB" sz="2400" dirty="0"/>
              <a:t>6 kg</a:t>
            </a:r>
          </a:p>
        </p:txBody>
      </p:sp>
      <p:cxnSp>
        <p:nvCxnSpPr>
          <p:cNvPr id="6" name="Straight Arrow Connector 5">
            <a:extLst>
              <a:ext uri="{FF2B5EF4-FFF2-40B4-BE49-F238E27FC236}">
                <a16:creationId xmlns:a16="http://schemas.microsoft.com/office/drawing/2014/main" id="{3FE56D45-1510-2E5F-78BC-6C5EC0EEE7DB}"/>
              </a:ext>
            </a:extLst>
          </p:cNvPr>
          <p:cNvCxnSpPr>
            <a:cxnSpLocks/>
          </p:cNvCxnSpPr>
          <p:nvPr/>
        </p:nvCxnSpPr>
        <p:spPr>
          <a:xfrm>
            <a:off x="6954488" y="4715183"/>
            <a:ext cx="0" cy="8787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01687D3-BC41-822B-F8D9-D656B37FC67C}"/>
              </a:ext>
            </a:extLst>
          </p:cNvPr>
          <p:cNvCxnSpPr>
            <a:cxnSpLocks/>
          </p:cNvCxnSpPr>
          <p:nvPr/>
        </p:nvCxnSpPr>
        <p:spPr>
          <a:xfrm>
            <a:off x="2223160" y="4715183"/>
            <a:ext cx="0" cy="87870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E663A85-7EAB-7A49-F019-57EAC0D0598C}"/>
              </a:ext>
            </a:extLst>
          </p:cNvPr>
          <p:cNvGrpSpPr/>
          <p:nvPr/>
        </p:nvGrpSpPr>
        <p:grpSpPr>
          <a:xfrm>
            <a:off x="1352821" y="4268627"/>
            <a:ext cx="552884" cy="483056"/>
            <a:chOff x="-276440" y="3627993"/>
            <a:chExt cx="552884" cy="483056"/>
          </a:xfrm>
        </p:grpSpPr>
        <p:cxnSp>
          <p:nvCxnSpPr>
            <p:cNvPr id="13" name="Straight Connector 12">
              <a:extLst>
                <a:ext uri="{FF2B5EF4-FFF2-40B4-BE49-F238E27FC236}">
                  <a16:creationId xmlns:a16="http://schemas.microsoft.com/office/drawing/2014/main" id="{16CB863E-B4E7-3FA3-F938-844A837B6C8F}"/>
                </a:ext>
              </a:extLst>
            </p:cNvPr>
            <p:cNvCxnSpPr>
              <a:cxnSpLocks/>
            </p:cNvCxnSpPr>
            <p:nvPr/>
          </p:nvCxnSpPr>
          <p:spPr>
            <a:xfrm>
              <a:off x="-276440" y="3627993"/>
              <a:ext cx="552884" cy="200622"/>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9026163-B9D8-155B-2600-50EE8A1314AB}"/>
                </a:ext>
              </a:extLst>
            </p:cNvPr>
            <p:cNvCxnSpPr>
              <a:cxnSpLocks/>
            </p:cNvCxnSpPr>
            <p:nvPr/>
          </p:nvCxnSpPr>
          <p:spPr>
            <a:xfrm>
              <a:off x="-276440" y="3883575"/>
              <a:ext cx="552884" cy="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DB8979D-E20A-8CDC-4B13-FBD23AACAE4F}"/>
                </a:ext>
              </a:extLst>
            </p:cNvPr>
            <p:cNvCxnSpPr>
              <a:cxnSpLocks/>
            </p:cNvCxnSpPr>
            <p:nvPr/>
          </p:nvCxnSpPr>
          <p:spPr>
            <a:xfrm flipV="1">
              <a:off x="-276440" y="3925169"/>
              <a:ext cx="552884" cy="185880"/>
            </a:xfrm>
            <a:prstGeom prst="line">
              <a:avLst/>
            </a:prstGeom>
            <a:ln w="76200">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8610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319</TotalTime>
  <Words>809</Words>
  <Application>Microsoft Office PowerPoint</Application>
  <PresentationFormat>On-screen Show (4:3)</PresentationFormat>
  <Paragraphs>135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(body)</vt:lpstr>
      <vt:lpstr>Calibri Light</vt:lpstr>
      <vt:lpstr>Symbol</vt:lpstr>
      <vt:lpstr>Office Theme</vt:lpstr>
      <vt:lpstr>PowerPoint Presentation</vt:lpstr>
      <vt:lpstr>PowerPoint Presentation</vt:lpstr>
      <vt:lpstr>The witch and her broomstick</vt:lpstr>
      <vt:lpstr>Example 1 – the witch’s cat</vt:lpstr>
      <vt:lpstr>Example 1 – the witch’s cat (answer)</vt:lpstr>
      <vt:lpstr>Example 2 – cat and dog</vt:lpstr>
      <vt:lpstr>Example 2 – cat and dog (answer)</vt:lpstr>
      <vt:lpstr>Example 3 – two dogs</vt:lpstr>
      <vt:lpstr>Example 3 – two dogs (answer)</vt:lpstr>
      <vt:lpstr>Example 4 – dog and dragon</vt:lpstr>
      <vt:lpstr>Example 4 – dog and dragon (answer)</vt:lpstr>
      <vt:lpstr>Balancing the broomstick</vt:lpstr>
      <vt:lpstr>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broomstick presentation</dc:title>
  <dc:creator>Attainment in Education Ltd</dc:creator>
  <cp:lastModifiedBy>Paul Anderson</cp:lastModifiedBy>
  <cp:revision>291</cp:revision>
  <dcterms:created xsi:type="dcterms:W3CDTF">2017-06-28T15:11:57Z</dcterms:created>
  <dcterms:modified xsi:type="dcterms:W3CDTF">2024-06-30T17:51:57Z</dcterms:modified>
</cp:coreProperties>
</file>