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319" r:id="rId3"/>
    <p:sldId id="258" r:id="rId4"/>
    <p:sldId id="273" r:id="rId5"/>
    <p:sldId id="279" r:id="rId6"/>
    <p:sldId id="280" r:id="rId7"/>
    <p:sldId id="290" r:id="rId8"/>
    <p:sldId id="282" r:id="rId9"/>
    <p:sldId id="272" r:id="rId10"/>
    <p:sldId id="283" r:id="rId11"/>
    <p:sldId id="284" r:id="rId12"/>
    <p:sldId id="286" r:id="rId13"/>
    <p:sldId id="287" r:id="rId14"/>
    <p:sldId id="320" r:id="rId15"/>
    <p:sldId id="288" r:id="rId16"/>
    <p:sldId id="275"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75556" autoAdjust="0"/>
  </p:normalViewPr>
  <p:slideViewPr>
    <p:cSldViewPr snapToGrid="0" snapToObjects="1">
      <p:cViewPr varScale="1">
        <p:scale>
          <a:sx n="122" d="100"/>
          <a:sy n="122" d="100"/>
        </p:scale>
        <p:origin x="544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17/04/2024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extLst>
      <p:ext uri="{BB962C8B-B14F-4D97-AF65-F5344CB8AC3E}">
        <p14:creationId xmlns:p14="http://schemas.microsoft.com/office/powerpoint/2010/main" val="291894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extLst>
      <p:ext uri="{BB962C8B-B14F-4D97-AF65-F5344CB8AC3E}">
        <p14:creationId xmlns:p14="http://schemas.microsoft.com/office/powerpoint/2010/main" val="43278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extLst>
      <p:ext uri="{BB962C8B-B14F-4D97-AF65-F5344CB8AC3E}">
        <p14:creationId xmlns:p14="http://schemas.microsoft.com/office/powerpoint/2010/main" val="306424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extLst>
      <p:ext uri="{BB962C8B-B14F-4D97-AF65-F5344CB8AC3E}">
        <p14:creationId xmlns:p14="http://schemas.microsoft.com/office/powerpoint/2010/main" val="119839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extLst>
      <p:ext uri="{BB962C8B-B14F-4D97-AF65-F5344CB8AC3E}">
        <p14:creationId xmlns:p14="http://schemas.microsoft.com/office/powerpoint/2010/main" val="986370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dirty="0"/>
          </a:p>
        </p:txBody>
      </p:sp>
    </p:spTree>
    <p:extLst>
      <p:ext uri="{BB962C8B-B14F-4D97-AF65-F5344CB8AC3E}">
        <p14:creationId xmlns:p14="http://schemas.microsoft.com/office/powerpoint/2010/main" val="294807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dirty="0"/>
          </a:p>
        </p:txBody>
      </p:sp>
    </p:spTree>
    <p:extLst>
      <p:ext uri="{BB962C8B-B14F-4D97-AF65-F5344CB8AC3E}">
        <p14:creationId xmlns:p14="http://schemas.microsoft.com/office/powerpoint/2010/main" val="344863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extLst>
      <p:ext uri="{BB962C8B-B14F-4D97-AF65-F5344CB8AC3E}">
        <p14:creationId xmlns:p14="http://schemas.microsoft.com/office/powerpoint/2010/main" val="228671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extLst>
      <p:ext uri="{BB962C8B-B14F-4D97-AF65-F5344CB8AC3E}">
        <p14:creationId xmlns:p14="http://schemas.microsoft.com/office/powerpoint/2010/main" val="247126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Layer thickness will vary depending upon the model of the printer – thicknesses in the range 0.2 to 0.4 mm are not uncommon.</a:t>
            </a: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extLst>
      <p:ext uri="{BB962C8B-B14F-4D97-AF65-F5344CB8AC3E}">
        <p14:creationId xmlns:p14="http://schemas.microsoft.com/office/powerpoint/2010/main" val="364603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extLst>
      <p:ext uri="{BB962C8B-B14F-4D97-AF65-F5344CB8AC3E}">
        <p14:creationId xmlns:p14="http://schemas.microsoft.com/office/powerpoint/2010/main" val="419315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p:nvPr/>
        </p:nvSpPr>
        <p:spPr>
          <a:xfrm>
            <a:off x="1199361" y="1129423"/>
            <a:ext cx="71289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solidFill>
                  <a:srgbClr val="0093D3"/>
                </a:solidFill>
                <a:latin typeface="Arial"/>
                <a:ea typeface="Arial"/>
                <a:cs typeface="Arial"/>
                <a:sym typeface="Arial"/>
              </a:rPr>
              <a:t>Design and print a model town</a:t>
            </a:r>
            <a:endParaRPr sz="1400" b="0" i="0" u="none" strike="noStrike" cap="none" dirty="0">
              <a:solidFill>
                <a:srgbClr val="000000"/>
              </a:solidFill>
              <a:latin typeface="Arial"/>
              <a:ea typeface="Arial"/>
              <a:cs typeface="Arial"/>
              <a:sym typeface="Arial"/>
            </a:endParaRPr>
          </a:p>
        </p:txBody>
      </p:sp>
      <p:sp>
        <p:nvSpPr>
          <p:cNvPr id="86" name="Google Shape;86;p1"/>
          <p:cNvSpPr txBox="1"/>
          <p:nvPr/>
        </p:nvSpPr>
        <p:spPr>
          <a:xfrm>
            <a:off x="0" y="5310496"/>
            <a:ext cx="9144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Designing and 3D printing a model town using CAD software</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833BD5A-8F71-40FD-8E28-1A154B08B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82" y="2251181"/>
            <a:ext cx="3869899" cy="2581948"/>
          </a:xfrm>
          <a:prstGeom prst="rect">
            <a:avLst/>
          </a:prstGeom>
        </p:spPr>
      </p:pic>
      <p:pic>
        <p:nvPicPr>
          <p:cNvPr id="5" name="Picture 4">
            <a:extLst>
              <a:ext uri="{FF2B5EF4-FFF2-40B4-BE49-F238E27FC236}">
                <a16:creationId xmlns:a16="http://schemas.microsoft.com/office/drawing/2014/main" id="{42F7299A-9763-5786-1F4C-1B6AA2C492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915" b="13550"/>
          <a:stretch/>
        </p:blipFill>
        <p:spPr>
          <a:xfrm>
            <a:off x="4388673" y="2251181"/>
            <a:ext cx="4440045" cy="25819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Sketching</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415637" y="2130385"/>
            <a:ext cx="4850956" cy="3046988"/>
          </a:xfrm>
          <a:prstGeom prst="rect">
            <a:avLst/>
          </a:prstGeom>
        </p:spPr>
        <p:txBody>
          <a:bodyPr wrap="square">
            <a:spAutoFit/>
          </a:bodyPr>
          <a:lstStyle/>
          <a:p>
            <a:pPr marL="342900" indent="-342900">
              <a:buFont typeface="Arial" panose="020B0604020202020204" pitchFamily="34" charset="0"/>
              <a:buChar char="•"/>
            </a:pPr>
            <a:r>
              <a:rPr lang="en-US" sz="2400" dirty="0"/>
              <a:t>On the template sheet, produce at least 3 different ideas for your building.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Be as creative as you can.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Remember the model has to fit in a 25 x 25 mm square.</a:t>
            </a:r>
            <a:endParaRPr lang="en-GB" sz="2400" dirty="0"/>
          </a:p>
        </p:txBody>
      </p:sp>
      <p:sp>
        <p:nvSpPr>
          <p:cNvPr id="3" name="Rectangle 2">
            <a:extLst>
              <a:ext uri="{FF2B5EF4-FFF2-40B4-BE49-F238E27FC236}">
                <a16:creationId xmlns:a16="http://schemas.microsoft.com/office/drawing/2014/main" id="{0FE641D1-6302-4DDA-AFB2-2274CEE2976D}"/>
              </a:ext>
            </a:extLst>
          </p:cNvPr>
          <p:cNvSpPr/>
          <p:nvPr/>
        </p:nvSpPr>
        <p:spPr>
          <a:xfrm>
            <a:off x="5589030" y="2402814"/>
            <a:ext cx="2726575" cy="2502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8284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Onshape time!</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349132" y="2084278"/>
            <a:ext cx="4397432" cy="3046988"/>
          </a:xfrm>
          <a:prstGeom prst="rect">
            <a:avLst/>
          </a:prstGeom>
        </p:spPr>
        <p:txBody>
          <a:bodyPr wrap="square">
            <a:spAutoFit/>
          </a:bodyPr>
          <a:lstStyle/>
          <a:p>
            <a:pPr marL="342900" indent="-342900">
              <a:buFont typeface="Arial" panose="020B0604020202020204" pitchFamily="34" charset="0"/>
              <a:buChar char="•"/>
            </a:pPr>
            <a:r>
              <a:rPr lang="en-US" sz="2400" dirty="0"/>
              <a:t>Familiarise yourself with the basics of Onshape.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Draw a square and make it 25 x 25 mm.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model of your building can be no bigger than this.</a:t>
            </a:r>
            <a:endParaRPr lang="en-GB" sz="2400" dirty="0"/>
          </a:p>
        </p:txBody>
      </p:sp>
      <p:pic>
        <p:nvPicPr>
          <p:cNvPr id="3" name="Picture 2">
            <a:extLst>
              <a:ext uri="{FF2B5EF4-FFF2-40B4-BE49-F238E27FC236}">
                <a16:creationId xmlns:a16="http://schemas.microsoft.com/office/drawing/2014/main" id="{1999C992-F81A-468A-B12A-0DEC47B054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09" t="27457" r="14091" b="23031"/>
          <a:stretch/>
        </p:blipFill>
        <p:spPr>
          <a:xfrm>
            <a:off x="4886482" y="2084278"/>
            <a:ext cx="3908386" cy="2446158"/>
          </a:xfrm>
          <a:prstGeom prst="rect">
            <a:avLst/>
          </a:prstGeom>
        </p:spPr>
      </p:pic>
    </p:spTree>
    <p:extLst>
      <p:ext uri="{BB962C8B-B14F-4D97-AF65-F5344CB8AC3E}">
        <p14:creationId xmlns:p14="http://schemas.microsoft.com/office/powerpoint/2010/main" val="392950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Now do this</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349132" y="2315967"/>
            <a:ext cx="4397432" cy="2677656"/>
          </a:xfrm>
          <a:prstGeom prst="rect">
            <a:avLst/>
          </a:prstGeom>
        </p:spPr>
        <p:txBody>
          <a:bodyPr wrap="square">
            <a:spAutoFit/>
          </a:bodyPr>
          <a:lstStyle/>
          <a:p>
            <a:pPr marL="342900" indent="-342900">
              <a:buFont typeface="Arial" panose="020B0604020202020204" pitchFamily="34" charset="0"/>
              <a:buChar char="•"/>
            </a:pPr>
            <a:r>
              <a:rPr lang="en-US" sz="2400" dirty="0"/>
              <a:t>Now extrude it to 25mm in height. This is the biggest your house can be.</a:t>
            </a:r>
            <a:endParaRPr lang="en-GB"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From this you can cut into the cube.</a:t>
            </a:r>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E0913AFF-2DA0-481F-B05B-9EF71BB623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846" t="16941" r="27019" b="23377"/>
          <a:stretch/>
        </p:blipFill>
        <p:spPr>
          <a:xfrm>
            <a:off x="4746564" y="1895697"/>
            <a:ext cx="3981017" cy="3235569"/>
          </a:xfrm>
          <a:prstGeom prst="rect">
            <a:avLst/>
          </a:prstGeom>
        </p:spPr>
      </p:pic>
    </p:spTree>
    <p:extLst>
      <p:ext uri="{BB962C8B-B14F-4D97-AF65-F5344CB8AC3E}">
        <p14:creationId xmlns:p14="http://schemas.microsoft.com/office/powerpoint/2010/main" val="194189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Or try this….</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349132" y="2084278"/>
            <a:ext cx="4397432" cy="3416320"/>
          </a:xfrm>
          <a:prstGeom prst="rect">
            <a:avLst/>
          </a:prstGeom>
        </p:spPr>
        <p:txBody>
          <a:bodyPr wrap="square">
            <a:spAutoFit/>
          </a:bodyPr>
          <a:lstStyle/>
          <a:p>
            <a:pPr marL="342900" indent="-342900">
              <a:buFont typeface="Arial" panose="020B0604020202020204" pitchFamily="34" charset="0"/>
              <a:buChar char="•"/>
            </a:pPr>
            <a:r>
              <a:rPr lang="en-US" sz="2400" dirty="0"/>
              <a:t>Use the 25 x 25 as a footprint.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Design a floorplan of your house and extrude upwards.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Add a roof to give character.</a:t>
            </a:r>
          </a:p>
          <a:p>
            <a:endParaRPr lang="en-US" sz="2400" dirty="0"/>
          </a:p>
          <a:p>
            <a:endParaRPr lang="en-GB" sz="2400" dirty="0"/>
          </a:p>
        </p:txBody>
      </p:sp>
      <p:pic>
        <p:nvPicPr>
          <p:cNvPr id="3" name="Picture 2">
            <a:extLst>
              <a:ext uri="{FF2B5EF4-FFF2-40B4-BE49-F238E27FC236}">
                <a16:creationId xmlns:a16="http://schemas.microsoft.com/office/drawing/2014/main" id="{79AC498B-D86D-427B-BDE2-C8C8C30A9F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000" t="39037" r="17411" b="6275"/>
          <a:stretch/>
        </p:blipFill>
        <p:spPr>
          <a:xfrm>
            <a:off x="4746564" y="1690134"/>
            <a:ext cx="4023032" cy="3207014"/>
          </a:xfrm>
          <a:prstGeom prst="rect">
            <a:avLst/>
          </a:prstGeom>
        </p:spPr>
      </p:pic>
    </p:spTree>
    <p:extLst>
      <p:ext uri="{BB962C8B-B14F-4D97-AF65-F5344CB8AC3E}">
        <p14:creationId xmlns:p14="http://schemas.microsoft.com/office/powerpoint/2010/main" val="23132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Don’t be boring!</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372189" y="2237975"/>
            <a:ext cx="4397432" cy="1938992"/>
          </a:xfrm>
          <a:prstGeom prst="rect">
            <a:avLst/>
          </a:prstGeom>
        </p:spPr>
        <p:txBody>
          <a:bodyPr wrap="square">
            <a:spAutoFit/>
          </a:bodyPr>
          <a:lstStyle/>
          <a:p>
            <a:pPr marL="342900" indent="-342900">
              <a:buFont typeface="Arial" panose="020B0604020202020204" pitchFamily="34" charset="0"/>
              <a:buChar char="•"/>
            </a:pPr>
            <a:r>
              <a:rPr lang="en-US" sz="2400" dirty="0"/>
              <a:t>It doesn’t have to look like a box!</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can you make yours stand out from the others?</a:t>
            </a:r>
            <a:endParaRPr lang="en-GB" sz="2400" dirty="0"/>
          </a:p>
        </p:txBody>
      </p:sp>
      <p:pic>
        <p:nvPicPr>
          <p:cNvPr id="4" name="Picture 3">
            <a:extLst>
              <a:ext uri="{FF2B5EF4-FFF2-40B4-BE49-F238E27FC236}">
                <a16:creationId xmlns:a16="http://schemas.microsoft.com/office/drawing/2014/main" id="{8D760BEA-40EA-456F-8B45-74F9EB6272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273" t="34094" r="7818" b="14734"/>
          <a:stretch/>
        </p:blipFill>
        <p:spPr>
          <a:xfrm>
            <a:off x="4877262" y="3873138"/>
            <a:ext cx="3811845" cy="1785295"/>
          </a:xfrm>
          <a:prstGeom prst="rect">
            <a:avLst/>
          </a:prstGeom>
        </p:spPr>
      </p:pic>
      <p:pic>
        <p:nvPicPr>
          <p:cNvPr id="5" name="Picture 4">
            <a:extLst>
              <a:ext uri="{FF2B5EF4-FFF2-40B4-BE49-F238E27FC236}">
                <a16:creationId xmlns:a16="http://schemas.microsoft.com/office/drawing/2014/main" id="{B0D88C33-6DC8-42B1-9C70-6646A3AA5D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1727" t="31329" r="13364" b="37968"/>
          <a:stretch/>
        </p:blipFill>
        <p:spPr>
          <a:xfrm>
            <a:off x="5170516" y="1366882"/>
            <a:ext cx="3225339" cy="2183007"/>
          </a:xfrm>
          <a:prstGeom prst="rect">
            <a:avLst/>
          </a:prstGeom>
        </p:spPr>
      </p:pic>
    </p:spTree>
    <p:extLst>
      <p:ext uri="{BB962C8B-B14F-4D97-AF65-F5344CB8AC3E}">
        <p14:creationId xmlns:p14="http://schemas.microsoft.com/office/powerpoint/2010/main" val="278832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Print time!</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125633" y="2095100"/>
            <a:ext cx="4762890" cy="2677656"/>
          </a:xfrm>
          <a:prstGeom prst="rect">
            <a:avLst/>
          </a:prstGeom>
        </p:spPr>
        <p:txBody>
          <a:bodyPr wrap="square">
            <a:spAutoFit/>
          </a:bodyPr>
          <a:lstStyle/>
          <a:p>
            <a:pPr marL="342900" indent="-342900">
              <a:buFont typeface="Arial" panose="020B0604020202020204" pitchFamily="34" charset="0"/>
              <a:buChar char="•"/>
            </a:pPr>
            <a:r>
              <a:rPr lang="en-US" sz="2400" dirty="0"/>
              <a:t>Print off your design and add to the class map of “Schoolville”.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Once all are printed, the new town will be complete.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else could you add to this?</a:t>
            </a:r>
            <a:endParaRPr lang="en-GB" sz="2400" dirty="0"/>
          </a:p>
        </p:txBody>
      </p:sp>
      <p:pic>
        <p:nvPicPr>
          <p:cNvPr id="7" name="Picture 6">
            <a:extLst>
              <a:ext uri="{FF2B5EF4-FFF2-40B4-BE49-F238E27FC236}">
                <a16:creationId xmlns:a16="http://schemas.microsoft.com/office/drawing/2014/main" id="{C1AEC8DD-5D4E-4980-9416-3117C21FE9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079" r="17398" b="15572"/>
          <a:stretch/>
        </p:blipFill>
        <p:spPr>
          <a:xfrm>
            <a:off x="5251938" y="2108281"/>
            <a:ext cx="3441327" cy="2885342"/>
          </a:xfrm>
          <a:prstGeom prst="rect">
            <a:avLst/>
          </a:prstGeom>
        </p:spPr>
      </p:pic>
    </p:spTree>
    <p:extLst>
      <p:ext uri="{BB962C8B-B14F-4D97-AF65-F5344CB8AC3E}">
        <p14:creationId xmlns:p14="http://schemas.microsoft.com/office/powerpoint/2010/main" val="377632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9ceae7891d_0_118"/>
          <p:cNvSpPr txBox="1"/>
          <p:nvPr/>
        </p:nvSpPr>
        <p:spPr>
          <a:xfrm>
            <a:off x="439540" y="1693823"/>
            <a:ext cx="3347014" cy="3136203"/>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Here are pictures to show you what is possible.</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endParaRPr lang="en-GB" sz="2400" dirty="0">
              <a:solidFill>
                <a:schemeClr val="dk1"/>
              </a:solidFill>
            </a:endParaRP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See the variety of models produced – it doesn’t have to be a simple box</a:t>
            </a:r>
          </a:p>
        </p:txBody>
      </p:sp>
      <p:sp>
        <p:nvSpPr>
          <p:cNvPr id="278" name="Google Shape;278;g29ceae7891d_0_118"/>
          <p:cNvSpPr txBox="1"/>
          <p:nvPr/>
        </p:nvSpPr>
        <p:spPr>
          <a:xfrm>
            <a:off x="335100" y="1107349"/>
            <a:ext cx="780345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Examples of Learner Work</a:t>
            </a:r>
            <a:endParaRPr sz="3600" b="1" dirty="0">
              <a:solidFill>
                <a:schemeClr val="dk1"/>
              </a:solidFill>
            </a:endParaRPr>
          </a:p>
        </p:txBody>
      </p:sp>
      <p:pic>
        <p:nvPicPr>
          <p:cNvPr id="3" name="Picture 2">
            <a:extLst>
              <a:ext uri="{FF2B5EF4-FFF2-40B4-BE49-F238E27FC236}">
                <a16:creationId xmlns:a16="http://schemas.microsoft.com/office/drawing/2014/main" id="{AEEA83AD-D24D-4F40-81EE-0BAF1C324F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915" b="13550"/>
          <a:stretch/>
        </p:blipFill>
        <p:spPr>
          <a:xfrm>
            <a:off x="4107870" y="1790582"/>
            <a:ext cx="4596589" cy="2672981"/>
          </a:xfrm>
          <a:prstGeom prst="rect">
            <a:avLst/>
          </a:prstGeom>
        </p:spPr>
      </p:pic>
      <p:pic>
        <p:nvPicPr>
          <p:cNvPr id="4" name="Picture 3" descr="Several small orange objects&#10;&#10;Description automatically generated">
            <a:extLst>
              <a:ext uri="{FF2B5EF4-FFF2-40B4-BE49-F238E27FC236}">
                <a16:creationId xmlns:a16="http://schemas.microsoft.com/office/drawing/2014/main" id="{0F2B714E-02CA-519A-9707-0398BC7F02C7}"/>
              </a:ext>
            </a:extLst>
          </p:cNvPr>
          <p:cNvPicPr>
            <a:picLocks noChangeAspect="1"/>
          </p:cNvPicPr>
          <p:nvPr/>
        </p:nvPicPr>
        <p:blipFill>
          <a:blip r:embed="rId4"/>
          <a:stretch>
            <a:fillRect/>
          </a:stretch>
        </p:blipFill>
        <p:spPr>
          <a:xfrm>
            <a:off x="6084277" y="4060221"/>
            <a:ext cx="2198638" cy="18311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9ceae7891d_0_118"/>
          <p:cNvSpPr txBox="1"/>
          <p:nvPr/>
        </p:nvSpPr>
        <p:spPr>
          <a:xfrm>
            <a:off x="335100" y="1669882"/>
            <a:ext cx="4354131" cy="1550128"/>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What famous buildings have you seen? Can you make models of these buildings for Schoolville?</a:t>
            </a:r>
          </a:p>
        </p:txBody>
      </p:sp>
      <p:sp>
        <p:nvSpPr>
          <p:cNvPr id="278" name="Google Shape;278;g29ceae7891d_0_118"/>
          <p:cNvSpPr txBox="1"/>
          <p:nvPr/>
        </p:nvSpPr>
        <p:spPr>
          <a:xfrm>
            <a:off x="335100" y="1107349"/>
            <a:ext cx="780345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Extension</a:t>
            </a:r>
            <a:endParaRPr sz="3600" b="1" dirty="0">
              <a:solidFill>
                <a:schemeClr val="dk1"/>
              </a:solidFill>
            </a:endParaRPr>
          </a:p>
        </p:txBody>
      </p:sp>
      <p:pic>
        <p:nvPicPr>
          <p:cNvPr id="2" name="Picture 1">
            <a:extLst>
              <a:ext uri="{FF2B5EF4-FFF2-40B4-BE49-F238E27FC236}">
                <a16:creationId xmlns:a16="http://schemas.microsoft.com/office/drawing/2014/main" id="{CD958044-704B-4448-B398-73543FF2EA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377" t="22762" r="8001" b="10758"/>
          <a:stretch/>
        </p:blipFill>
        <p:spPr>
          <a:xfrm>
            <a:off x="415788" y="3727858"/>
            <a:ext cx="4156212" cy="2183563"/>
          </a:xfrm>
          <a:prstGeom prst="rect">
            <a:avLst/>
          </a:prstGeom>
        </p:spPr>
      </p:pic>
      <p:pic>
        <p:nvPicPr>
          <p:cNvPr id="4" name="Picture 3" descr="Several orange objects on a gray surface&#10;&#10;Description automatically generated">
            <a:extLst>
              <a:ext uri="{FF2B5EF4-FFF2-40B4-BE49-F238E27FC236}">
                <a16:creationId xmlns:a16="http://schemas.microsoft.com/office/drawing/2014/main" id="{543DD078-CBDC-DC8A-0699-97E30DF77FD8}"/>
              </a:ext>
            </a:extLst>
          </p:cNvPr>
          <p:cNvPicPr>
            <a:picLocks noChangeAspect="1"/>
          </p:cNvPicPr>
          <p:nvPr/>
        </p:nvPicPr>
        <p:blipFill>
          <a:blip r:embed="rId4"/>
          <a:stretch>
            <a:fillRect/>
          </a:stretch>
        </p:blipFill>
        <p:spPr>
          <a:xfrm>
            <a:off x="4677508" y="1713040"/>
            <a:ext cx="4138246" cy="3172397"/>
          </a:xfrm>
          <a:prstGeom prst="rect">
            <a:avLst/>
          </a:prstGeom>
        </p:spPr>
      </p:pic>
      <p:sp>
        <p:nvSpPr>
          <p:cNvPr id="5" name="Google Shape;275;g29ceae7891d_0_118">
            <a:extLst>
              <a:ext uri="{FF2B5EF4-FFF2-40B4-BE49-F238E27FC236}">
                <a16:creationId xmlns:a16="http://schemas.microsoft.com/office/drawing/2014/main" id="{48103201-DC2E-F39B-8DF2-5BA47BFCF641}"/>
              </a:ext>
            </a:extLst>
          </p:cNvPr>
          <p:cNvSpPr txBox="1"/>
          <p:nvPr/>
        </p:nvSpPr>
        <p:spPr>
          <a:xfrm>
            <a:off x="4572000" y="4819640"/>
            <a:ext cx="4243754" cy="1217729"/>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For example, can you draw the Sydney Opera House in Onshape?</a:t>
            </a:r>
          </a:p>
        </p:txBody>
      </p:sp>
    </p:spTree>
    <p:extLst>
      <p:ext uri="{BB962C8B-B14F-4D97-AF65-F5344CB8AC3E}">
        <p14:creationId xmlns:p14="http://schemas.microsoft.com/office/powerpoint/2010/main" val="74553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554299" y="1102271"/>
            <a:ext cx="8035401"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Arial"/>
                <a:ea typeface="Arial"/>
                <a:cs typeface="Arial"/>
                <a:sym typeface="Arial"/>
              </a:rPr>
              <a:t>Stay safe</a:t>
            </a:r>
            <a:r>
              <a:rPr lang="en-GB" sz="20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Whether you are a scientist researching a new medicine or an engineer solving climate change, safety always comes first. An adult must always be around and supervising when doing this activity. You are responsible for: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ensuring that any equipment used for this activity is in good working condition</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behaving sensibly and following any safety instructions so as not to hurt or injure yourself or others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Please note that in the absence of any negligence or other breach of duty by us, this activity is carried out at your own risk. It is important to take extra care at the stages marked with this symbol: ⚠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99" name="Google Shape;99;p3"/>
          <p:cNvSpPr txBox="1"/>
          <p:nvPr/>
        </p:nvSpPr>
        <p:spPr>
          <a:xfrm>
            <a:off x="393539" y="1084673"/>
            <a:ext cx="55211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Design Context</a:t>
            </a:r>
            <a:endParaRPr sz="1400" b="0" i="0" u="none" strike="noStrike" cap="none" dirty="0">
              <a:solidFill>
                <a:srgbClr val="000000"/>
              </a:solidFill>
              <a:latin typeface="Arial"/>
              <a:ea typeface="Arial"/>
              <a:cs typeface="Arial"/>
              <a:sym typeface="Arial"/>
            </a:endParaRPr>
          </a:p>
        </p:txBody>
      </p:sp>
      <p:sp>
        <p:nvSpPr>
          <p:cNvPr id="100" name="Google Shape;100;p3"/>
          <p:cNvSpPr txBox="1"/>
          <p:nvPr/>
        </p:nvSpPr>
        <p:spPr>
          <a:xfrm>
            <a:off x="0" y="2007018"/>
            <a:ext cx="5547360" cy="3391657"/>
          </a:xfrm>
          <a:prstGeom prst="rect">
            <a:avLst/>
          </a:prstGeom>
          <a:noFill/>
          <a:ln>
            <a:noFill/>
          </a:ln>
        </p:spPr>
        <p:txBody>
          <a:bodyPr spcFirstLastPara="1" wrap="square" lIns="91425" tIns="45700" rIns="91425" bIns="45700" anchor="t" anchorCtr="0">
            <a:spAutoFit/>
          </a:bodyPr>
          <a:lstStyle/>
          <a:p>
            <a:pPr marL="914400" lvl="0" indent="-457200">
              <a:lnSpc>
                <a:spcPct val="90000"/>
              </a:lnSpc>
              <a:spcAft>
                <a:spcPts val="600"/>
              </a:spcAft>
              <a:buFont typeface="Arial" panose="020B0604020202020204" pitchFamily="34" charset="0"/>
              <a:buChar char="•"/>
            </a:pPr>
            <a:r>
              <a:rPr lang="en-US" sz="2400" dirty="0"/>
              <a:t>A group of engineers have been asked to design a new town.</a:t>
            </a:r>
          </a:p>
          <a:p>
            <a:pPr marL="914400" indent="-457200">
              <a:lnSpc>
                <a:spcPct val="90000"/>
              </a:lnSpc>
              <a:spcAft>
                <a:spcPts val="600"/>
              </a:spcAft>
              <a:buFont typeface="Arial" panose="020B0604020202020204" pitchFamily="34" charset="0"/>
              <a:buChar char="•"/>
            </a:pPr>
            <a:r>
              <a:rPr lang="en-US" sz="2400" dirty="0"/>
              <a:t>The town of “Schoolville” will be made up of many different-styled buildings.</a:t>
            </a:r>
          </a:p>
          <a:p>
            <a:pPr marL="914400" indent="-457200">
              <a:lnSpc>
                <a:spcPct val="90000"/>
              </a:lnSpc>
              <a:spcAft>
                <a:spcPts val="600"/>
              </a:spcAft>
              <a:buFont typeface="Arial" panose="020B0604020202020204" pitchFamily="34" charset="0"/>
              <a:buChar char="•"/>
            </a:pPr>
            <a:r>
              <a:rPr lang="en-US" sz="2400" dirty="0"/>
              <a:t>You have been asked to design one of the buildings.</a:t>
            </a:r>
          </a:p>
          <a:p>
            <a:pPr marL="914400" indent="-457200">
              <a:lnSpc>
                <a:spcPct val="90000"/>
              </a:lnSpc>
              <a:spcAft>
                <a:spcPts val="600"/>
              </a:spcAft>
              <a:buFont typeface="Arial" panose="020B0604020202020204" pitchFamily="34" charset="0"/>
              <a:buChar char="•"/>
            </a:pPr>
            <a:r>
              <a:rPr lang="en-US" sz="2400" dirty="0">
                <a:sym typeface="Arial"/>
              </a:rPr>
              <a:t>Your design will be 3D</a:t>
            </a:r>
            <a:r>
              <a:rPr lang="en-US" sz="2400" dirty="0"/>
              <a:t> printed </a:t>
            </a:r>
            <a:r>
              <a:rPr lang="en-US" sz="2400" dirty="0">
                <a:solidFill>
                  <a:schemeClr val="dk1"/>
                </a:solidFill>
              </a:rPr>
              <a:t>to make a model of the town.</a:t>
            </a:r>
            <a:endParaRPr sz="24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BDBE81F6-B17D-4CE7-47E5-F2EBA2780B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489"/>
          <a:stretch/>
        </p:blipFill>
        <p:spPr>
          <a:xfrm>
            <a:off x="5648389" y="2381347"/>
            <a:ext cx="3241611" cy="23633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Design Brief</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357447" y="1864376"/>
            <a:ext cx="3154443" cy="3416320"/>
          </a:xfrm>
          <a:prstGeom prst="rect">
            <a:avLst/>
          </a:prstGeom>
        </p:spPr>
        <p:txBody>
          <a:bodyPr wrap="square">
            <a:spAutoFit/>
          </a:bodyPr>
          <a:lstStyle/>
          <a:p>
            <a:r>
              <a:rPr lang="en-US" sz="2400" dirty="0"/>
              <a:t>You must design a building to fit within the space provided.</a:t>
            </a:r>
          </a:p>
          <a:p>
            <a:endParaRPr lang="en-US" sz="2400" dirty="0"/>
          </a:p>
          <a:p>
            <a:r>
              <a:rPr lang="en-US" sz="2400" dirty="0"/>
              <a:t>Other than that, the design of the building is up to you - get creative with your design! </a:t>
            </a:r>
          </a:p>
        </p:txBody>
      </p:sp>
      <p:pic>
        <p:nvPicPr>
          <p:cNvPr id="4" name="Picture 3" descr="A lighthouse with a red and white striped tower&#10;&#10;Description automatically generated">
            <a:extLst>
              <a:ext uri="{FF2B5EF4-FFF2-40B4-BE49-F238E27FC236}">
                <a16:creationId xmlns:a16="http://schemas.microsoft.com/office/drawing/2014/main" id="{953FB7AE-398F-F279-2EA0-87BE3FD8F804}"/>
              </a:ext>
            </a:extLst>
          </p:cNvPr>
          <p:cNvPicPr>
            <a:picLocks noChangeAspect="1"/>
          </p:cNvPicPr>
          <p:nvPr/>
        </p:nvPicPr>
        <p:blipFill rotWithShape="1">
          <a:blip r:embed="rId3"/>
          <a:srcRect l="38333" t="4502" r="28974"/>
          <a:stretch/>
        </p:blipFill>
        <p:spPr>
          <a:xfrm>
            <a:off x="6544147" y="3475613"/>
            <a:ext cx="1242962" cy="2419624"/>
          </a:xfrm>
          <a:prstGeom prst="rect">
            <a:avLst/>
          </a:prstGeom>
        </p:spPr>
      </p:pic>
      <p:pic>
        <p:nvPicPr>
          <p:cNvPr id="6" name="Picture 5" descr="A house in the snow&#10;&#10;Description automatically generated">
            <a:extLst>
              <a:ext uri="{FF2B5EF4-FFF2-40B4-BE49-F238E27FC236}">
                <a16:creationId xmlns:a16="http://schemas.microsoft.com/office/drawing/2014/main" id="{2BA048FF-F920-1CE3-353D-9DCD8A948B51}"/>
              </a:ext>
            </a:extLst>
          </p:cNvPr>
          <p:cNvPicPr>
            <a:picLocks noChangeAspect="1"/>
          </p:cNvPicPr>
          <p:nvPr/>
        </p:nvPicPr>
        <p:blipFill rotWithShape="1">
          <a:blip r:embed="rId4"/>
          <a:srcRect l="23094" t="23419" r="-920" b="11624"/>
          <a:stretch/>
        </p:blipFill>
        <p:spPr>
          <a:xfrm>
            <a:off x="4177607" y="1402526"/>
            <a:ext cx="2019146" cy="2192216"/>
          </a:xfrm>
          <a:prstGeom prst="rect">
            <a:avLst/>
          </a:prstGeom>
        </p:spPr>
      </p:pic>
      <p:pic>
        <p:nvPicPr>
          <p:cNvPr id="8" name="Picture 7" descr="A small wooden house on grass&#10;&#10;Description automatically generated">
            <a:extLst>
              <a:ext uri="{FF2B5EF4-FFF2-40B4-BE49-F238E27FC236}">
                <a16:creationId xmlns:a16="http://schemas.microsoft.com/office/drawing/2014/main" id="{25565614-2149-5119-486E-7DF5EB3946E2}"/>
              </a:ext>
            </a:extLst>
          </p:cNvPr>
          <p:cNvPicPr>
            <a:picLocks noChangeAspect="1"/>
          </p:cNvPicPr>
          <p:nvPr/>
        </p:nvPicPr>
        <p:blipFill rotWithShape="1">
          <a:blip r:embed="rId5"/>
          <a:srcRect l="62131" t="39900" r="5642" b="4309"/>
          <a:stretch/>
        </p:blipFill>
        <p:spPr>
          <a:xfrm>
            <a:off x="7988959" y="4802655"/>
            <a:ext cx="1057172" cy="1219608"/>
          </a:xfrm>
          <a:prstGeom prst="rect">
            <a:avLst/>
          </a:prstGeom>
        </p:spPr>
      </p:pic>
      <p:pic>
        <p:nvPicPr>
          <p:cNvPr id="10" name="Picture 9" descr="A group of tall buildings&#10;&#10;Description automatically generated">
            <a:extLst>
              <a:ext uri="{FF2B5EF4-FFF2-40B4-BE49-F238E27FC236}">
                <a16:creationId xmlns:a16="http://schemas.microsoft.com/office/drawing/2014/main" id="{C55D7232-C6B1-E082-0225-894F41D98957}"/>
              </a:ext>
            </a:extLst>
          </p:cNvPr>
          <p:cNvPicPr>
            <a:picLocks noChangeAspect="1"/>
          </p:cNvPicPr>
          <p:nvPr/>
        </p:nvPicPr>
        <p:blipFill rotWithShape="1">
          <a:blip r:embed="rId6"/>
          <a:srcRect l="2305" r="23076"/>
          <a:stretch/>
        </p:blipFill>
        <p:spPr>
          <a:xfrm>
            <a:off x="6253676" y="1204592"/>
            <a:ext cx="2735532" cy="2062117"/>
          </a:xfrm>
          <a:prstGeom prst="rect">
            <a:avLst/>
          </a:prstGeom>
        </p:spPr>
      </p:pic>
      <p:pic>
        <p:nvPicPr>
          <p:cNvPr id="12" name="Picture 11" descr="A stone house with a chimney on the side of a hill&#10;&#10;Description automatically generated">
            <a:extLst>
              <a:ext uri="{FF2B5EF4-FFF2-40B4-BE49-F238E27FC236}">
                <a16:creationId xmlns:a16="http://schemas.microsoft.com/office/drawing/2014/main" id="{158E8F11-E20C-6D27-B9BF-28937B4CCD19}"/>
              </a:ext>
            </a:extLst>
          </p:cNvPr>
          <p:cNvPicPr>
            <a:picLocks noChangeAspect="1"/>
          </p:cNvPicPr>
          <p:nvPr/>
        </p:nvPicPr>
        <p:blipFill rotWithShape="1">
          <a:blip r:embed="rId7"/>
          <a:srcRect l="45686" t="3106" r="3910" b="27139"/>
          <a:stretch/>
        </p:blipFill>
        <p:spPr>
          <a:xfrm>
            <a:off x="3802361" y="3799962"/>
            <a:ext cx="2539936" cy="18234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Architecture</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5190622" y="1366883"/>
            <a:ext cx="3841932" cy="4154984"/>
          </a:xfrm>
          <a:prstGeom prst="rect">
            <a:avLst/>
          </a:prstGeom>
        </p:spPr>
        <p:txBody>
          <a:bodyPr wrap="square">
            <a:spAutoFit/>
          </a:bodyPr>
          <a:lstStyle/>
          <a:p>
            <a:pPr marL="342900" indent="-342900">
              <a:buFont typeface="Arial" panose="020B0604020202020204" pitchFamily="34" charset="0"/>
              <a:buChar char="•"/>
            </a:pPr>
            <a:r>
              <a:rPr lang="en-US" sz="2400" dirty="0"/>
              <a:t>There are many different architectural styles.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 some research about different types and styles of buildings.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Be prepared to explain what style your building is going to reflect.</a:t>
            </a:r>
            <a:endParaRPr lang="en-GB" sz="2400" dirty="0"/>
          </a:p>
        </p:txBody>
      </p:sp>
      <p:pic>
        <p:nvPicPr>
          <p:cNvPr id="3" name="Picture 2">
            <a:extLst>
              <a:ext uri="{FF2B5EF4-FFF2-40B4-BE49-F238E27FC236}">
                <a16:creationId xmlns:a16="http://schemas.microsoft.com/office/drawing/2014/main" id="{06C43B8D-B79D-4679-8226-5A1BA5CC7F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34" t="24426" r="5017"/>
          <a:stretch/>
        </p:blipFill>
        <p:spPr>
          <a:xfrm>
            <a:off x="2733248" y="4665785"/>
            <a:ext cx="2218670" cy="1277817"/>
          </a:xfrm>
          <a:prstGeom prst="rect">
            <a:avLst/>
          </a:prstGeom>
        </p:spPr>
      </p:pic>
      <p:pic>
        <p:nvPicPr>
          <p:cNvPr id="5" name="Picture 4" descr="A house with a cemetery in the background&#10;&#10;Description automatically generated">
            <a:extLst>
              <a:ext uri="{FF2B5EF4-FFF2-40B4-BE49-F238E27FC236}">
                <a16:creationId xmlns:a16="http://schemas.microsoft.com/office/drawing/2014/main" id="{5343E99F-7931-E1F2-ABAC-CD80F6DC3562}"/>
              </a:ext>
            </a:extLst>
          </p:cNvPr>
          <p:cNvPicPr>
            <a:picLocks noChangeAspect="1"/>
          </p:cNvPicPr>
          <p:nvPr/>
        </p:nvPicPr>
        <p:blipFill rotWithShape="1">
          <a:blip r:embed="rId4"/>
          <a:srcRect l="7919" t="5271" r="12387" b="7922"/>
          <a:stretch/>
        </p:blipFill>
        <p:spPr>
          <a:xfrm>
            <a:off x="177701" y="1733428"/>
            <a:ext cx="2082335" cy="1511546"/>
          </a:xfrm>
          <a:prstGeom prst="rect">
            <a:avLst/>
          </a:prstGeom>
        </p:spPr>
      </p:pic>
      <p:pic>
        <p:nvPicPr>
          <p:cNvPr id="7" name="Picture 6" descr="A pyramid shaped building with lights reflecting in water&#10;&#10;Description automatically generated">
            <a:extLst>
              <a:ext uri="{FF2B5EF4-FFF2-40B4-BE49-F238E27FC236}">
                <a16:creationId xmlns:a16="http://schemas.microsoft.com/office/drawing/2014/main" id="{ECD50F29-1159-8E5B-D55E-16075AEBDBFE}"/>
              </a:ext>
            </a:extLst>
          </p:cNvPr>
          <p:cNvPicPr>
            <a:picLocks noChangeAspect="1"/>
          </p:cNvPicPr>
          <p:nvPr/>
        </p:nvPicPr>
        <p:blipFill>
          <a:blip r:embed="rId5"/>
          <a:stretch>
            <a:fillRect/>
          </a:stretch>
        </p:blipFill>
        <p:spPr>
          <a:xfrm>
            <a:off x="2432259" y="2043505"/>
            <a:ext cx="2224148" cy="1482186"/>
          </a:xfrm>
          <a:prstGeom prst="rect">
            <a:avLst/>
          </a:prstGeom>
        </p:spPr>
      </p:pic>
      <p:pic>
        <p:nvPicPr>
          <p:cNvPr id="9" name="Picture 8" descr="A castle on a hill with Neuschwanstein Castle in the background&#10;&#10;Description automatically generated">
            <a:extLst>
              <a:ext uri="{FF2B5EF4-FFF2-40B4-BE49-F238E27FC236}">
                <a16:creationId xmlns:a16="http://schemas.microsoft.com/office/drawing/2014/main" id="{DECE84F0-98D2-1CF8-761C-5BC4D1E07A41}"/>
              </a:ext>
            </a:extLst>
          </p:cNvPr>
          <p:cNvPicPr>
            <a:picLocks noChangeAspect="1"/>
          </p:cNvPicPr>
          <p:nvPr/>
        </p:nvPicPr>
        <p:blipFill rotWithShape="1">
          <a:blip r:embed="rId6"/>
          <a:srcRect l="47051" t="462" b="34577"/>
          <a:stretch/>
        </p:blipFill>
        <p:spPr>
          <a:xfrm>
            <a:off x="339306" y="3647737"/>
            <a:ext cx="2224148" cy="1818452"/>
          </a:xfrm>
          <a:prstGeom prst="rect">
            <a:avLst/>
          </a:prstGeom>
        </p:spPr>
      </p:pic>
    </p:spTree>
    <p:extLst>
      <p:ext uri="{BB962C8B-B14F-4D97-AF65-F5344CB8AC3E}">
        <p14:creationId xmlns:p14="http://schemas.microsoft.com/office/powerpoint/2010/main" val="18196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Consider</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243527" y="1850132"/>
            <a:ext cx="8559075" cy="172354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t>What is the purpose of your building?</a:t>
            </a:r>
          </a:p>
          <a:p>
            <a:pPr marL="342900" indent="-342900">
              <a:spcAft>
                <a:spcPts val="600"/>
              </a:spcAft>
              <a:buFont typeface="Arial" panose="020B0604020202020204" pitchFamily="34" charset="0"/>
              <a:buChar char="•"/>
            </a:pPr>
            <a:r>
              <a:rPr lang="en-US" sz="2400" dirty="0"/>
              <a:t>Who will use the building?</a:t>
            </a:r>
          </a:p>
          <a:p>
            <a:pPr marL="342900" indent="-342900">
              <a:spcAft>
                <a:spcPts val="600"/>
              </a:spcAft>
              <a:buFont typeface="Arial" panose="020B0604020202020204" pitchFamily="34" charset="0"/>
              <a:buChar char="•"/>
            </a:pPr>
            <a:r>
              <a:rPr lang="en-US" sz="2400" dirty="0"/>
              <a:t>What will its surroundings be? How will these affect the design? </a:t>
            </a:r>
          </a:p>
        </p:txBody>
      </p:sp>
      <p:pic>
        <p:nvPicPr>
          <p:cNvPr id="3" name="Picture 2">
            <a:extLst>
              <a:ext uri="{FF2B5EF4-FFF2-40B4-BE49-F238E27FC236}">
                <a16:creationId xmlns:a16="http://schemas.microsoft.com/office/drawing/2014/main" id="{699AE828-B724-4695-8378-AD022713AF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3116"/>
          <a:stretch/>
        </p:blipFill>
        <p:spPr>
          <a:xfrm>
            <a:off x="2081332" y="3733680"/>
            <a:ext cx="4981335" cy="2222874"/>
          </a:xfrm>
          <a:prstGeom prst="rect">
            <a:avLst/>
          </a:prstGeom>
        </p:spPr>
      </p:pic>
    </p:spTree>
    <p:extLst>
      <p:ext uri="{BB962C8B-B14F-4D97-AF65-F5344CB8AC3E}">
        <p14:creationId xmlns:p14="http://schemas.microsoft.com/office/powerpoint/2010/main" val="370597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How does 3D Printing Work?</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0D90C4D2-B0E6-4582-BB0E-6B32F86C0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86" y="2044227"/>
            <a:ext cx="3407245" cy="2949396"/>
          </a:xfrm>
          <a:prstGeom prst="rect">
            <a:avLst/>
          </a:prstGeom>
        </p:spPr>
      </p:pic>
      <p:sp>
        <p:nvSpPr>
          <p:cNvPr id="4" name="TextBox 3">
            <a:extLst>
              <a:ext uri="{FF2B5EF4-FFF2-40B4-BE49-F238E27FC236}">
                <a16:creationId xmlns:a16="http://schemas.microsoft.com/office/drawing/2014/main" id="{770A8881-1C24-4578-8C4B-1CA6CC2760A5}"/>
              </a:ext>
            </a:extLst>
          </p:cNvPr>
          <p:cNvSpPr txBox="1"/>
          <p:nvPr/>
        </p:nvSpPr>
        <p:spPr>
          <a:xfrm>
            <a:off x="97869" y="1771367"/>
            <a:ext cx="5458870"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Your drawing is sent to a piece of software that ‘slices’ it into thin layers, generating an ‘STL’ file.</a:t>
            </a:r>
          </a:p>
          <a:p>
            <a:pPr marL="342900" indent="-342900">
              <a:buFont typeface="Arial" panose="020B0604020202020204" pitchFamily="34" charset="0"/>
              <a:buChar char="•"/>
            </a:pPr>
            <a:r>
              <a:rPr lang="en-GB" sz="2400" dirty="0"/>
              <a:t>The printer prints the first layer on the base.</a:t>
            </a:r>
          </a:p>
          <a:p>
            <a:pPr marL="342900" indent="-342900">
              <a:buFont typeface="Arial" panose="020B0604020202020204" pitchFamily="34" charset="0"/>
              <a:buChar char="•"/>
            </a:pPr>
            <a:r>
              <a:rPr lang="en-GB" sz="2400" dirty="0"/>
              <a:t>It then adds layers to build the model – much like a house with bricks, starting at the bottom and working upwards.</a:t>
            </a:r>
          </a:p>
          <a:p>
            <a:pPr marL="342900" indent="-342900">
              <a:buFont typeface="Arial" panose="020B0604020202020204" pitchFamily="34" charset="0"/>
              <a:buChar char="•"/>
            </a:pPr>
            <a:r>
              <a:rPr lang="en-GB" sz="2400" dirty="0"/>
              <a:t>‘Supports’ are used to prop up the work if there are gaps or overhangs.</a:t>
            </a:r>
          </a:p>
        </p:txBody>
      </p:sp>
    </p:spTree>
    <p:extLst>
      <p:ext uri="{BB962C8B-B14F-4D97-AF65-F5344CB8AC3E}">
        <p14:creationId xmlns:p14="http://schemas.microsoft.com/office/powerpoint/2010/main" val="353354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Specification</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14257AF-018A-4569-AC2A-E3664CA93BC8}"/>
              </a:ext>
            </a:extLst>
          </p:cNvPr>
          <p:cNvSpPr/>
          <p:nvPr/>
        </p:nvSpPr>
        <p:spPr>
          <a:xfrm>
            <a:off x="397153" y="2102277"/>
            <a:ext cx="5797168" cy="327782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t>Your model must show doors/windows as indented spaces on the 3D model. </a:t>
            </a:r>
          </a:p>
          <a:p>
            <a:pPr marL="342900" indent="-342900">
              <a:spcAft>
                <a:spcPts val="600"/>
              </a:spcAft>
              <a:buFont typeface="Arial" panose="020B0604020202020204" pitchFamily="34" charset="0"/>
              <a:buChar char="•"/>
            </a:pPr>
            <a:r>
              <a:rPr lang="en-US" sz="2400" dirty="0"/>
              <a:t>Your model must fit within an area of 25 x 25 mm.  </a:t>
            </a:r>
          </a:p>
          <a:p>
            <a:pPr marL="342900" indent="-342900">
              <a:spcAft>
                <a:spcPts val="600"/>
              </a:spcAft>
              <a:buFont typeface="Arial" panose="020B0604020202020204" pitchFamily="34" charset="0"/>
              <a:buChar char="•"/>
            </a:pPr>
            <a:r>
              <a:rPr lang="en-US" sz="2400" dirty="0"/>
              <a:t>Make sure your building has enough windows and doors so that fire escape is easy for the occupants.</a:t>
            </a:r>
          </a:p>
          <a:p>
            <a:pPr marL="342900" indent="-342900">
              <a:spcAft>
                <a:spcPts val="600"/>
              </a:spcAft>
              <a:buFont typeface="Arial" panose="020B0604020202020204" pitchFamily="34" charset="0"/>
              <a:buChar char="•"/>
            </a:pPr>
            <a:r>
              <a:rPr lang="en-US" sz="2400" dirty="0"/>
              <a:t>The design must be creative!</a:t>
            </a:r>
            <a:endParaRPr lang="en-GB" sz="2400" dirty="0"/>
          </a:p>
        </p:txBody>
      </p:sp>
      <p:pic>
        <p:nvPicPr>
          <p:cNvPr id="3" name="Picture 2">
            <a:extLst>
              <a:ext uri="{FF2B5EF4-FFF2-40B4-BE49-F238E27FC236}">
                <a16:creationId xmlns:a16="http://schemas.microsoft.com/office/drawing/2014/main" id="{2962F014-C59A-46C8-B0A7-CC472508FC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5322" y="2246892"/>
            <a:ext cx="2397936" cy="2364215"/>
          </a:xfrm>
          <a:prstGeom prst="rect">
            <a:avLst/>
          </a:prstGeom>
        </p:spPr>
      </p:pic>
    </p:spTree>
    <p:extLst>
      <p:ext uri="{BB962C8B-B14F-4D97-AF65-F5344CB8AC3E}">
        <p14:creationId xmlns:p14="http://schemas.microsoft.com/office/powerpoint/2010/main" val="96978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
          <p:cNvSpPr txBox="1"/>
          <p:nvPr/>
        </p:nvSpPr>
        <p:spPr>
          <a:xfrm>
            <a:off x="322353" y="1438625"/>
            <a:ext cx="8499300" cy="723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dirty="0">
                <a:solidFill>
                  <a:srgbClr val="000000"/>
                </a:solidFill>
              </a:rPr>
              <a:t>Get Designing </a:t>
            </a:r>
            <a:r>
              <a:rPr lang="en-GB" sz="3600" b="1" dirty="0"/>
              <a:t>- What you will need:</a:t>
            </a:r>
            <a:endParaRPr sz="3600" b="1" dirty="0"/>
          </a:p>
          <a:p>
            <a:pPr marL="0" marR="0" lvl="0" indent="0" algn="l" rtl="0">
              <a:lnSpc>
                <a:spcPct val="90000"/>
              </a:lnSpc>
              <a:spcBef>
                <a:spcPts val="0"/>
              </a:spcBef>
              <a:spcAft>
                <a:spcPts val="0"/>
              </a:spcAft>
              <a:buClr>
                <a:srgbClr val="000000"/>
              </a:buClr>
              <a:buSzPts val="3600"/>
              <a:buFont typeface="Arial"/>
              <a:buNone/>
            </a:pPr>
            <a:r>
              <a:rPr lang="en-GB" sz="3600" b="1" dirty="0">
                <a:solidFill>
                  <a:srgbClr val="000000"/>
                </a:solidFill>
              </a:rPr>
              <a:t> </a:t>
            </a:r>
            <a:endParaRPr sz="3600" dirty="0"/>
          </a:p>
        </p:txBody>
      </p:sp>
      <p:sp>
        <p:nvSpPr>
          <p:cNvPr id="243" name="Google Shape;243;p5"/>
          <p:cNvSpPr txBox="1"/>
          <p:nvPr/>
        </p:nvSpPr>
        <p:spPr>
          <a:xfrm>
            <a:off x="395839" y="2216290"/>
            <a:ext cx="8352300" cy="2464737"/>
          </a:xfrm>
          <a:prstGeom prst="rect">
            <a:avLst/>
          </a:prstGeom>
          <a:noFill/>
          <a:ln>
            <a:noFill/>
          </a:ln>
        </p:spPr>
        <p:txBody>
          <a:bodyPr spcFirstLastPara="1" wrap="square" lIns="91425" tIns="45700" rIns="91425" bIns="45700" anchor="t" anchorCtr="0">
            <a:spAutoFit/>
          </a:bodyPr>
          <a:lstStyle/>
          <a:p>
            <a:pPr marL="228600" marR="0" lvl="0" indent="-234950" algn="l" rtl="0">
              <a:lnSpc>
                <a:spcPct val="90000"/>
              </a:lnSpc>
              <a:spcBef>
                <a:spcPts val="1000"/>
              </a:spcBef>
              <a:spcAft>
                <a:spcPts val="0"/>
              </a:spcAft>
              <a:buClr>
                <a:schemeClr val="dk1"/>
              </a:buClr>
              <a:buSzPts val="2500"/>
              <a:buFont typeface="Arial"/>
              <a:buChar char="•"/>
            </a:pPr>
            <a:r>
              <a:rPr lang="en-GB" sz="2500" dirty="0">
                <a:solidFill>
                  <a:schemeClr val="dk1"/>
                </a:solidFill>
              </a:rPr>
              <a:t>House template or plain paper</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Ruler, rubber, pencil</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Felt tip pens</a:t>
            </a: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Architecture visuals</a:t>
            </a:r>
            <a:endParaRPr sz="2500" dirty="0">
              <a:solidFill>
                <a:schemeClr val="dk1"/>
              </a:solidFill>
            </a:endParaRPr>
          </a:p>
          <a:p>
            <a:pPr marL="457200" marR="0" lvl="0" indent="0" algn="l" rtl="0">
              <a:lnSpc>
                <a:spcPct val="90000"/>
              </a:lnSpc>
              <a:spcBef>
                <a:spcPts val="1000"/>
              </a:spcBef>
              <a:spcAft>
                <a:spcPts val="0"/>
              </a:spcAft>
              <a:buNone/>
            </a:pPr>
            <a:endParaRPr sz="2500" dirty="0">
              <a:solidFill>
                <a:schemeClr val="dk1"/>
              </a:solidFill>
            </a:endParaRPr>
          </a:p>
        </p:txBody>
      </p:sp>
      <p:pic>
        <p:nvPicPr>
          <p:cNvPr id="246" name="Google Shape;246;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82196" y="2121859"/>
            <a:ext cx="2301304" cy="39223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731</Words>
  <Application>Microsoft Office PowerPoint</Application>
  <PresentationFormat>On-screen Show (4:3)</PresentationFormat>
  <Paragraphs>100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 united secondary presentation</dc:title>
  <dc:creator>Attainment in Education</dc:creator>
  <cp:lastModifiedBy>Holly Margerison-Smith</cp:lastModifiedBy>
  <cp:revision>145</cp:revision>
  <dcterms:created xsi:type="dcterms:W3CDTF">2017-06-28T15:11:57Z</dcterms:created>
  <dcterms:modified xsi:type="dcterms:W3CDTF">2024-04-17T10:19:15Z</dcterms:modified>
</cp:coreProperties>
</file>