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9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6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AC6FC4-01A0-4E41-BF01-32FDA4FC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454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latin typeface="Arial"/>
                <a:cs typeface="Arial"/>
              </a:rPr>
              <a:t>Testing material properties </a:t>
            </a:r>
            <a:br>
              <a:rPr lang="en-GB" sz="4400" b="1" dirty="0">
                <a:latin typeface="Arial"/>
                <a:cs typeface="Arial"/>
              </a:rPr>
            </a:br>
            <a:br>
              <a:rPr lang="en-GB" sz="4400" b="1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6FE172-80B7-45CB-B725-01E7EDFA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9" y="5172661"/>
            <a:ext cx="7059561" cy="7437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Working out what materials are used in everyday products</a:t>
            </a:r>
          </a:p>
          <a:p>
            <a:endParaRPr lang="en-US" dirty="0"/>
          </a:p>
        </p:txBody>
      </p:sp>
      <p:pic>
        <p:nvPicPr>
          <p:cNvPr id="11" name="Picture 1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80EF13D8-9458-4854-904C-8EB8B8C78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797" y="1774281"/>
            <a:ext cx="3133623" cy="33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4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2AF0-E5AC-4AA7-80A2-C721B611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40" y="1001557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2 – Flexibility test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2291-050C-4B8B-B125-1B088108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40" y="2035199"/>
            <a:ext cx="7886700" cy="142696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Try to bend the material between your hands</a:t>
            </a:r>
          </a:p>
          <a:p>
            <a:pPr marL="457200" indent="-457200"/>
            <a:r>
              <a:rPr lang="en-GB" sz="2400" dirty="0">
                <a:cs typeface="Arial" panose="020B0604020202020204" pitchFamily="34" charset="0"/>
              </a:rPr>
              <a:t>Rate how easy this is, on a scale of 1 to 5: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cs typeface="Arial" panose="020B0604020202020204" pitchFamily="34" charset="0"/>
              </a:rPr>
              <a:t> 1 mark = not easy to bend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cs typeface="Arial" panose="020B0604020202020204" pitchFamily="34" charset="0"/>
              </a:rPr>
              <a:t> 5 marks = easy to bend</a:t>
            </a:r>
          </a:p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BC1D06-54FB-4CEE-A584-0F5D9E9B0E78}"/>
              </a:ext>
            </a:extLst>
          </p:cNvPr>
          <p:cNvGrpSpPr/>
          <p:nvPr/>
        </p:nvGrpSpPr>
        <p:grpSpPr>
          <a:xfrm>
            <a:off x="2907772" y="3156493"/>
            <a:ext cx="6632129" cy="2699309"/>
            <a:chOff x="1149532" y="3349309"/>
            <a:chExt cx="5594469" cy="2240416"/>
          </a:xfrm>
          <a:scene3d>
            <a:camera prst="perspectiveContrastingLeftFacing"/>
            <a:lightRig rig="threePt" dir="t"/>
          </a:scene3d>
        </p:grpSpPr>
        <p:pic>
          <p:nvPicPr>
            <p:cNvPr id="5" name="Picture 4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B1BE7675-F8B9-474A-8543-6CD35CBD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77314">
              <a:off x="1149532" y="3349309"/>
              <a:ext cx="3875314" cy="224041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162A33-7854-4F87-A175-07DF98F3C336}"/>
                </a:ext>
              </a:extLst>
            </p:cNvPr>
            <p:cNvGrpSpPr/>
            <p:nvPr/>
          </p:nvGrpSpPr>
          <p:grpSpPr>
            <a:xfrm>
              <a:off x="4387850" y="3909960"/>
              <a:ext cx="2356151" cy="1426960"/>
              <a:chOff x="4387850" y="3909960"/>
              <a:chExt cx="2356151" cy="14269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D0159B9-D735-4D13-A770-E72580712E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4678" t="20161"/>
              <a:stretch/>
            </p:blipFill>
            <p:spPr>
              <a:xfrm rot="20706046">
                <a:off x="4415383" y="3909960"/>
                <a:ext cx="2328618" cy="1426960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75E00F7-5EE9-4FD0-B709-DD1A9F920613}"/>
                  </a:ext>
                </a:extLst>
              </p:cNvPr>
              <p:cNvCxnSpPr/>
              <p:nvPr/>
            </p:nvCxnSpPr>
            <p:spPr>
              <a:xfrm>
                <a:off x="4991100" y="3978275"/>
                <a:ext cx="0" cy="1936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143965-FFA3-4C29-AC72-5B7F995353FF}"/>
                  </a:ext>
                </a:extLst>
              </p:cNvPr>
              <p:cNvCxnSpPr/>
              <p:nvPr/>
            </p:nvCxnSpPr>
            <p:spPr>
              <a:xfrm>
                <a:off x="4387850" y="4791075"/>
                <a:ext cx="24765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1386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44FA-A8B6-4D4E-9AD0-052345D4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3 – Transparency test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420-4A01-42BB-86CA-27B58D32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8872"/>
            <a:ext cx="7886700" cy="646619"/>
          </a:xfrm>
        </p:spPr>
        <p:txBody>
          <a:bodyPr>
            <a:norm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Can you see through the material? Yes or No</a:t>
            </a:r>
          </a:p>
          <a:p>
            <a:endParaRPr lang="en-GB" sz="2400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6E20ABD-F927-4B24-9E57-15E1159CB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061" y="2715491"/>
            <a:ext cx="1834212" cy="31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33FB-3519-496C-B619-FEB5F6A1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4 – Density test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A97F-B163-43C1-930B-9E627C5E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9646"/>
            <a:ext cx="7138834" cy="3754899"/>
          </a:xfrm>
        </p:spPr>
        <p:txBody>
          <a:bodyPr>
            <a:norm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The density of an object is its </a:t>
            </a:r>
            <a:r>
              <a:rPr lang="en-GB" sz="2400" b="1" dirty="0">
                <a:solidFill>
                  <a:srgbClr val="231F20"/>
                </a:solidFill>
              </a:rPr>
              <a:t>mass</a:t>
            </a:r>
            <a:r>
              <a:rPr lang="en-GB" sz="2400" dirty="0">
                <a:solidFill>
                  <a:srgbClr val="231F20"/>
                </a:solidFill>
              </a:rPr>
              <a:t> divided by its </a:t>
            </a:r>
            <a:r>
              <a:rPr lang="en-GB" sz="2400" b="1" dirty="0">
                <a:solidFill>
                  <a:srgbClr val="231F20"/>
                </a:solidFill>
              </a:rPr>
              <a:t>volume</a:t>
            </a:r>
            <a:r>
              <a:rPr lang="en-GB" sz="2400" dirty="0">
                <a:solidFill>
                  <a:srgbClr val="231F20"/>
                </a:solidFill>
              </a:rPr>
              <a:t>: 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The units of density are  </a:t>
            </a:r>
            <a:r>
              <a:rPr lang="en-GB" sz="2400" b="1" dirty="0">
                <a:solidFill>
                  <a:srgbClr val="231F20"/>
                </a:solidFill>
              </a:rPr>
              <a:t>g/cm³</a:t>
            </a:r>
            <a:r>
              <a:rPr lang="en-GB" sz="2400" dirty="0">
                <a:solidFill>
                  <a:srgbClr val="231F20"/>
                </a:solidFill>
              </a:rPr>
              <a:t> </a:t>
            </a:r>
          </a:p>
          <a:p>
            <a:endParaRPr lang="en-GB" sz="2400" dirty="0"/>
          </a:p>
        </p:txBody>
      </p:sp>
      <p:pic>
        <p:nvPicPr>
          <p:cNvPr id="4" name="Picture 2" descr="Density Lesson for Kids: Definition &amp; Facts - Video &amp; Lesson ...">
            <a:extLst>
              <a:ext uri="{FF2B5EF4-FFF2-40B4-BE49-F238E27FC236}">
                <a16:creationId xmlns:a16="http://schemas.microsoft.com/office/drawing/2014/main" id="{10311BCA-7E5C-4244-8250-9B481048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24" y="2949753"/>
            <a:ext cx="3333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6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9296-7FC5-4DAE-A9DE-C6F976E8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4a – Weigh the material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23E94-2CFC-4345-BDF0-2E47F509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9647"/>
            <a:ext cx="8219786" cy="1309354"/>
          </a:xfrm>
        </p:spPr>
        <p:txBody>
          <a:bodyPr>
            <a:normAutofit lnSpcReduction="10000"/>
          </a:bodyPr>
          <a:lstStyle/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Use material of the same size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Weigh the material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Write down the weight in </a:t>
            </a:r>
            <a:r>
              <a:rPr lang="en-GB" sz="2400" b="1" dirty="0">
                <a:solidFill>
                  <a:srgbClr val="231F20"/>
                </a:solidFill>
              </a:rPr>
              <a:t>grams</a:t>
            </a:r>
            <a:endParaRPr lang="en-GB" sz="2400" dirty="0"/>
          </a:p>
        </p:txBody>
      </p:sp>
      <p:pic>
        <p:nvPicPr>
          <p:cNvPr id="4" name="Picture 3" descr="A picture containing cup&#10;&#10;Description automatically generated">
            <a:extLst>
              <a:ext uri="{FF2B5EF4-FFF2-40B4-BE49-F238E27FC236}">
                <a16:creationId xmlns:a16="http://schemas.microsoft.com/office/drawing/2014/main" id="{F3FA6830-5E6B-49CD-96EA-179B16A4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883" y="2740351"/>
            <a:ext cx="2704244" cy="3098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3BA79-DE7A-400C-87C3-DBCBDCEEC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83" y="3059232"/>
            <a:ext cx="606586" cy="7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2820-D007-4E36-ABE7-BE66BD83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4b – Find the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D047-1CA6-47CE-BA5A-06FC447D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41" y="2114928"/>
            <a:ext cx="5314801" cy="3496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Place a bowl on a tray.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Fill the bowl to the brim with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the object in the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tray will catch all the water that overflows</a:t>
            </a:r>
          </a:p>
          <a:p>
            <a:pPr marL="176213" indent="-176213"/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97178-B60D-4255-9243-C79365B6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447" y="3559277"/>
            <a:ext cx="3764388" cy="2415231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9AC66E47-A1AA-46FB-A0A4-DADED2E15BBF}"/>
              </a:ext>
            </a:extLst>
          </p:cNvPr>
          <p:cNvSpPr/>
          <p:nvPr/>
        </p:nvSpPr>
        <p:spPr>
          <a:xfrm>
            <a:off x="6302075" y="4106385"/>
            <a:ext cx="810883" cy="681084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8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B066C-07D0-4EC6-8BCF-20CFD66F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64" y="4591429"/>
            <a:ext cx="1833828" cy="14660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5783CD-CF03-4EC2-9B4E-257B87A117F6}"/>
              </a:ext>
            </a:extLst>
          </p:cNvPr>
          <p:cNvSpPr txBox="1">
            <a:spLocks/>
          </p:cNvSpPr>
          <p:nvPr/>
        </p:nvSpPr>
        <p:spPr>
          <a:xfrm>
            <a:off x="653499" y="9834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cs typeface="Arial" panose="020B0604020202020204" pitchFamily="34" charset="0"/>
              </a:rPr>
              <a:t>Step 4c – Measure the water</a:t>
            </a:r>
            <a:endParaRPr lang="en-GB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11C3B3-677D-448C-BED3-712829FAB0CD}"/>
              </a:ext>
            </a:extLst>
          </p:cNvPr>
          <p:cNvSpPr txBox="1">
            <a:spLocks/>
          </p:cNvSpPr>
          <p:nvPr/>
        </p:nvSpPr>
        <p:spPr>
          <a:xfrm>
            <a:off x="531320" y="2333971"/>
            <a:ext cx="4682259" cy="349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sz="2400" dirty="0">
                <a:solidFill>
                  <a:srgbClr val="231F20"/>
                </a:solidFill>
              </a:rPr>
              <a:t>Carefully take the bowl from the tray</a:t>
            </a:r>
          </a:p>
          <a:p>
            <a:pPr marL="457200" indent="-457200"/>
            <a:r>
              <a:rPr lang="en-GB" sz="2400" dirty="0">
                <a:solidFill>
                  <a:srgbClr val="231F20"/>
                </a:solidFill>
              </a:rPr>
              <a:t>Pour the water on the tray into a jug</a:t>
            </a:r>
          </a:p>
          <a:p>
            <a:pPr marL="457200" indent="-457200"/>
            <a:r>
              <a:rPr lang="en-GB" sz="2400" dirty="0">
                <a:solidFill>
                  <a:srgbClr val="231F20"/>
                </a:solidFill>
              </a:rPr>
              <a:t>Write down how much water has been collected in </a:t>
            </a:r>
            <a:r>
              <a:rPr lang="en-GB" sz="2400" b="1" dirty="0">
                <a:solidFill>
                  <a:srgbClr val="231F20"/>
                </a:solidFill>
              </a:rPr>
              <a:t>ml</a:t>
            </a:r>
            <a:endParaRPr lang="en-GB" sz="2400" dirty="0">
              <a:solidFill>
                <a:srgbClr val="231F2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231F2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231F2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2FE81-09A9-457D-8D7F-85BB28385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00" y="1903556"/>
            <a:ext cx="3897745" cy="250079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6B13172-62FF-40EA-87B6-FEA39D3FBBBE}"/>
              </a:ext>
            </a:extLst>
          </p:cNvPr>
          <p:cNvSpPr/>
          <p:nvPr/>
        </p:nvSpPr>
        <p:spPr>
          <a:xfrm rot="18126723">
            <a:off x="6348074" y="3899532"/>
            <a:ext cx="1091532" cy="394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8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B5B-ADA5-4805-928F-03B0CEE2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83455"/>
            <a:ext cx="8432223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4d – Work out the density</a:t>
            </a:r>
            <a:endParaRPr lang="en-GB" sz="3600" dirty="0"/>
          </a:p>
        </p:txBody>
      </p:sp>
      <p:pic>
        <p:nvPicPr>
          <p:cNvPr id="3" name="Picture 2" descr="Density Lesson for Kids: Definition &amp; Facts - Video &amp; Lesson ...">
            <a:extLst>
              <a:ext uri="{FF2B5EF4-FFF2-40B4-BE49-F238E27FC236}">
                <a16:creationId xmlns:a16="http://schemas.microsoft.com/office/drawing/2014/main" id="{8C93E5AC-8087-4E54-ACBD-8A917972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99" y="1897282"/>
            <a:ext cx="3333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A62B3-A5F8-4570-9DC2-2EF0F16CF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24" y="3088515"/>
            <a:ext cx="659874" cy="804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8F7658-826F-4180-9730-D4652D00FD3A}"/>
              </a:ext>
            </a:extLst>
          </p:cNvPr>
          <p:cNvSpPr/>
          <p:nvPr/>
        </p:nvSpPr>
        <p:spPr>
          <a:xfrm>
            <a:off x="1626429" y="3254209"/>
            <a:ext cx="6814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 Weight = 9 grams</a:t>
            </a:r>
            <a:endParaRPr lang="en-GB" sz="2000" dirty="0">
              <a:solidFill>
                <a:srgbClr val="231F2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553F4-BFA4-49EE-9AE4-5A6FBF7A2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91" y="3996150"/>
            <a:ext cx="1021516" cy="8166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25BE9B-32F2-4090-B2A4-4281A5137A00}"/>
              </a:ext>
            </a:extLst>
          </p:cNvPr>
          <p:cNvSpPr/>
          <p:nvPr/>
        </p:nvSpPr>
        <p:spPr>
          <a:xfrm>
            <a:off x="1626429" y="4091457"/>
            <a:ext cx="6814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 Volume of water = 4.5 ml = 4.5</a:t>
            </a:r>
            <a:r>
              <a:rPr lang="en-GB" sz="2400" b="1" dirty="0">
                <a:solidFill>
                  <a:srgbClr val="231F20"/>
                </a:solidFill>
              </a:rPr>
              <a:t> </a:t>
            </a:r>
            <a:r>
              <a:rPr lang="en-GB" sz="2400" dirty="0">
                <a:solidFill>
                  <a:srgbClr val="231F20"/>
                </a:solidFill>
              </a:rPr>
              <a:t>cm³ </a:t>
            </a:r>
            <a:endParaRPr lang="en-GB" sz="2000" dirty="0">
              <a:solidFill>
                <a:srgbClr val="231F2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01B77A-3FE9-4CD7-8AFD-AE0925420C1A}"/>
              </a:ext>
            </a:extLst>
          </p:cNvPr>
          <p:cNvGrpSpPr/>
          <p:nvPr/>
        </p:nvGrpSpPr>
        <p:grpSpPr>
          <a:xfrm>
            <a:off x="2606620" y="4812794"/>
            <a:ext cx="4295704" cy="877164"/>
            <a:chOff x="3190761" y="4562415"/>
            <a:chExt cx="4295704" cy="877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CB67D6-B98A-41AC-BCE1-B344B960B14D}"/>
                    </a:ext>
                  </a:extLst>
                </p:cNvPr>
                <p:cNvSpPr txBox="1"/>
                <p:nvPr/>
              </p:nvSpPr>
              <p:spPr>
                <a:xfrm>
                  <a:off x="3190761" y="4762471"/>
                  <a:ext cx="151063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2400" dirty="0"/>
                    <a:t>Density </a:t>
                  </a:r>
                  <a14:m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40BDF6-E007-4BB9-BFD8-E55D95446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761" y="4762471"/>
                  <a:ext cx="151063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2551" t="-24590" b="-491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DA9DFE-036C-4FF5-8313-7ABB71AFE888}"/>
                </a:ext>
              </a:extLst>
            </p:cNvPr>
            <p:cNvSpPr txBox="1"/>
            <p:nvPr/>
          </p:nvSpPr>
          <p:spPr>
            <a:xfrm>
              <a:off x="4878783" y="4562415"/>
              <a:ext cx="438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AE0A6B-71FE-4A2E-BA4A-E5E7730B6283}"/>
                </a:ext>
              </a:extLst>
            </p:cNvPr>
            <p:cNvSpPr txBox="1"/>
            <p:nvPr/>
          </p:nvSpPr>
          <p:spPr>
            <a:xfrm>
              <a:off x="4779938" y="4977914"/>
              <a:ext cx="85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B0C8A2B-7090-4AF7-86A4-F491F0F62238}"/>
                    </a:ext>
                  </a:extLst>
                </p:cNvPr>
                <p:cNvSpPr/>
                <p:nvPr/>
              </p:nvSpPr>
              <p:spPr>
                <a:xfrm>
                  <a:off x="5639505" y="4758320"/>
                  <a:ext cx="4828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3097FF1-2EE8-4C3A-B7F2-77503B7E8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505" y="4758320"/>
                  <a:ext cx="48282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1BBF30-1F39-4567-919C-2393FB413F4F}"/>
                </a:ext>
              </a:extLst>
            </p:cNvPr>
            <p:cNvSpPr/>
            <p:nvPr/>
          </p:nvSpPr>
          <p:spPr>
            <a:xfrm>
              <a:off x="6176555" y="4772307"/>
              <a:ext cx="1309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231F20"/>
                  </a:solidFill>
                </a:rPr>
                <a:t> 2 g/cm³</a:t>
              </a:r>
              <a:r>
                <a:rPr lang="en-GB" sz="2400" dirty="0">
                  <a:solidFill>
                    <a:srgbClr val="231F20"/>
                  </a:solidFill>
                </a:rPr>
                <a:t> </a:t>
              </a:r>
              <a:endParaRPr lang="en-GB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0FB8BB-5FC4-4ACE-A491-6AFDAE53B6E7}"/>
                </a:ext>
              </a:extLst>
            </p:cNvPr>
            <p:cNvSpPr txBox="1"/>
            <p:nvPr/>
          </p:nvSpPr>
          <p:spPr>
            <a:xfrm>
              <a:off x="4683264" y="4593947"/>
              <a:ext cx="85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21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3651-A0A5-4BFF-A48A-D1262030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Review – results of testing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A0FE-9FAD-4E9F-A4E7-AD2C2033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9646"/>
            <a:ext cx="7886700" cy="3754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What did you find out about the materials?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Which material was magnetic?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Which material was the most flexible?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Which material was transparent?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Which material was the most dense?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448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DA05-3A55-4AA8-BB61-58F491A7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What materials?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A8DA-6501-4B2C-8AF7-F511C4D4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6518"/>
            <a:ext cx="7886700" cy="18150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Lots of everyday products are made from wood, metal and plastic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 can we find out?</a:t>
            </a:r>
          </a:p>
          <a:p>
            <a:endParaRPr lang="en-GB" sz="24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E6977BA-A708-4AFF-8443-8DC58C70C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13" y="3429000"/>
            <a:ext cx="2754173" cy="25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EB39-5B58-4E4F-BD52-444E23C3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Material properties</a:t>
            </a:r>
            <a:r>
              <a:rPr lang="en-GB" sz="3600" b="1" i="0" dirty="0">
                <a:effectLst/>
                <a:cs typeface="Arial" panose="020B0604020202020204" pitchFamily="34" charset="0"/>
              </a:rPr>
              <a:t>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55A1-6717-4036-9B54-0AFEE69C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031"/>
            <a:ext cx="7886700" cy="3754899"/>
          </a:xfrm>
        </p:spPr>
        <p:txBody>
          <a:bodyPr>
            <a:norm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 Materials have different properties</a:t>
            </a:r>
          </a:p>
          <a:p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043948-B155-42C7-8550-A70DFA041525}"/>
              </a:ext>
            </a:extLst>
          </p:cNvPr>
          <p:cNvGrpSpPr/>
          <p:nvPr/>
        </p:nvGrpSpPr>
        <p:grpSpPr>
          <a:xfrm>
            <a:off x="1880237" y="2681223"/>
            <a:ext cx="2456401" cy="1473841"/>
            <a:chOff x="295470" y="1475"/>
            <a:chExt cx="2456401" cy="147384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9D0897-BDD6-4B8E-827F-F73541B4A68B}"/>
                </a:ext>
              </a:extLst>
            </p:cNvPr>
            <p:cNvSpPr/>
            <p:nvPr/>
          </p:nvSpPr>
          <p:spPr>
            <a:xfrm>
              <a:off x="295470" y="1475"/>
              <a:ext cx="2456401" cy="147384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BB0C29-EE83-4064-929F-A21A3176A74D}"/>
                </a:ext>
              </a:extLst>
            </p:cNvPr>
            <p:cNvSpPr txBox="1"/>
            <p:nvPr/>
          </p:nvSpPr>
          <p:spPr>
            <a:xfrm>
              <a:off x="295470" y="1475"/>
              <a:ext cx="2456401" cy="1473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solidFill>
                    <a:schemeClr val="tx1"/>
                  </a:solidFill>
                </a:rPr>
                <a:t>Flexibility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6CE1A5E-B781-484E-8BFB-99E6D81C4EF9}"/>
              </a:ext>
            </a:extLst>
          </p:cNvPr>
          <p:cNvGrpSpPr/>
          <p:nvPr/>
        </p:nvGrpSpPr>
        <p:grpSpPr>
          <a:xfrm>
            <a:off x="4582279" y="2681223"/>
            <a:ext cx="2456401" cy="1473841"/>
            <a:chOff x="2997512" y="1475"/>
            <a:chExt cx="2456401" cy="147384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8E7EEC-65CB-4023-824B-A1714DB86820}"/>
                </a:ext>
              </a:extLst>
            </p:cNvPr>
            <p:cNvSpPr/>
            <p:nvPr/>
          </p:nvSpPr>
          <p:spPr>
            <a:xfrm>
              <a:off x="2997512" y="1475"/>
              <a:ext cx="2456401" cy="147384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47BFAC-69F3-4332-A2C1-A75E3C50A092}"/>
                </a:ext>
              </a:extLst>
            </p:cNvPr>
            <p:cNvSpPr txBox="1"/>
            <p:nvPr/>
          </p:nvSpPr>
          <p:spPr>
            <a:xfrm>
              <a:off x="2997512" y="1475"/>
              <a:ext cx="2456401" cy="1473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solidFill>
                    <a:schemeClr val="tx1"/>
                  </a:solidFill>
                </a:rPr>
                <a:t>Magnetism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FAF47F-31DE-459D-9A7E-A06EE5AE0053}"/>
              </a:ext>
            </a:extLst>
          </p:cNvPr>
          <p:cNvGrpSpPr/>
          <p:nvPr/>
        </p:nvGrpSpPr>
        <p:grpSpPr>
          <a:xfrm>
            <a:off x="1880237" y="4400704"/>
            <a:ext cx="2456401" cy="1473841"/>
            <a:chOff x="295470" y="1720956"/>
            <a:chExt cx="2456401" cy="147384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B36E06-EB7F-49B7-954C-1DCF5AD890D8}"/>
                </a:ext>
              </a:extLst>
            </p:cNvPr>
            <p:cNvSpPr/>
            <p:nvPr/>
          </p:nvSpPr>
          <p:spPr>
            <a:xfrm>
              <a:off x="295470" y="1720956"/>
              <a:ext cx="2456401" cy="147384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58561C-C55C-412B-AEFB-B072C74D2EF3}"/>
                </a:ext>
              </a:extLst>
            </p:cNvPr>
            <p:cNvSpPr txBox="1"/>
            <p:nvPr/>
          </p:nvSpPr>
          <p:spPr>
            <a:xfrm>
              <a:off x="295470" y="1720956"/>
              <a:ext cx="2456401" cy="1473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Transparency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5799C-445D-42E0-AA62-798DF656DDD7}"/>
              </a:ext>
            </a:extLst>
          </p:cNvPr>
          <p:cNvGrpSpPr/>
          <p:nvPr/>
        </p:nvGrpSpPr>
        <p:grpSpPr>
          <a:xfrm>
            <a:off x="4582279" y="4400704"/>
            <a:ext cx="2456401" cy="1473841"/>
            <a:chOff x="2997512" y="1720956"/>
            <a:chExt cx="2456401" cy="147384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5FD64E-CD51-4C1C-812A-D0618D8EB2B3}"/>
                </a:ext>
              </a:extLst>
            </p:cNvPr>
            <p:cNvSpPr/>
            <p:nvPr/>
          </p:nvSpPr>
          <p:spPr>
            <a:xfrm>
              <a:off x="2997512" y="1720956"/>
              <a:ext cx="2456401" cy="147384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CEBACF-E6EB-445D-9ACC-F83A1DF5D50C}"/>
                </a:ext>
              </a:extLst>
            </p:cNvPr>
            <p:cNvSpPr txBox="1"/>
            <p:nvPr/>
          </p:nvSpPr>
          <p:spPr>
            <a:xfrm>
              <a:off x="2997512" y="1720956"/>
              <a:ext cx="2456401" cy="1473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solidFill>
                    <a:schemeClr val="tx1"/>
                  </a:solidFill>
                </a:rPr>
                <a:t>Density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39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A0C8-B456-4274-B1B1-D498F33A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Flexible materials</a:t>
            </a:r>
            <a:endParaRPr lang="en-GB" sz="3600" dirty="0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F11FA-9695-4A51-AC39-8C6ED98E8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071" y="1557749"/>
            <a:ext cx="1904583" cy="3259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26DE4-F51D-4EE4-9CF0-ADABD6BC1281}"/>
              </a:ext>
            </a:extLst>
          </p:cNvPr>
          <p:cNvSpPr txBox="1"/>
          <p:nvPr/>
        </p:nvSpPr>
        <p:spPr>
          <a:xfrm>
            <a:off x="809791" y="4835821"/>
            <a:ext cx="172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Metal Wire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C452B-38DB-4124-9B92-2996794B36DC}"/>
              </a:ext>
            </a:extLst>
          </p:cNvPr>
          <p:cNvSpPr txBox="1"/>
          <p:nvPr/>
        </p:nvSpPr>
        <p:spPr>
          <a:xfrm>
            <a:off x="3782178" y="4835821"/>
            <a:ext cx="9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2DF11-6329-4271-93D5-9CB5EC59E5DC}"/>
              </a:ext>
            </a:extLst>
          </p:cNvPr>
          <p:cNvSpPr txBox="1"/>
          <p:nvPr/>
        </p:nvSpPr>
        <p:spPr>
          <a:xfrm>
            <a:off x="6839511" y="4835821"/>
            <a:ext cx="1131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Plastic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003BF-DF44-4C18-B9AD-F1196EE52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1" t="2552" r="11356" b="35342"/>
          <a:stretch/>
        </p:blipFill>
        <p:spPr>
          <a:xfrm rot="794968">
            <a:off x="3357154" y="2370973"/>
            <a:ext cx="2429691" cy="2429691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E7063A2-4BA7-499C-A73F-196E80FE6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44" y="3187339"/>
            <a:ext cx="2039982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6758-59CF-4B4C-9B27-8A97FD27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Transparent materials</a:t>
            </a:r>
            <a:endParaRPr lang="en-GB" sz="3600" dirty="0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363EAB9-5B51-4AF6-8B94-16C488F56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997" y="2108584"/>
            <a:ext cx="1904583" cy="3259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62E31-DE14-4F5A-8C87-60C8FD2E6B99}"/>
              </a:ext>
            </a:extLst>
          </p:cNvPr>
          <p:cNvSpPr txBox="1"/>
          <p:nvPr/>
        </p:nvSpPr>
        <p:spPr>
          <a:xfrm>
            <a:off x="2032611" y="5367764"/>
            <a:ext cx="94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30E6A-7D5B-47CC-969D-650C24B08726}"/>
              </a:ext>
            </a:extLst>
          </p:cNvPr>
          <p:cNvSpPr txBox="1"/>
          <p:nvPr/>
        </p:nvSpPr>
        <p:spPr>
          <a:xfrm>
            <a:off x="5587670" y="5367764"/>
            <a:ext cx="111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Plastic</a:t>
            </a:r>
          </a:p>
        </p:txBody>
      </p:sp>
      <p:pic>
        <p:nvPicPr>
          <p:cNvPr id="6" name="Picture 5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8819014C-BE8E-4865-A202-2774D6089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66" y="2475047"/>
            <a:ext cx="1457658" cy="28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AFD5-CBCC-493E-9816-3B7D0E3B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Magnetic materials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B5D24-36C3-4214-9588-9F3F6DCD8BB5}"/>
              </a:ext>
            </a:extLst>
          </p:cNvPr>
          <p:cNvSpPr txBox="1"/>
          <p:nvPr/>
        </p:nvSpPr>
        <p:spPr>
          <a:xfrm>
            <a:off x="1437712" y="5222121"/>
            <a:ext cx="162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Steel tins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BDBF4-3AB9-48D2-BB12-4267E5E2B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8" t="3763" r="6996" b="37059"/>
          <a:stretch/>
        </p:blipFill>
        <p:spPr>
          <a:xfrm>
            <a:off x="824291" y="2651212"/>
            <a:ext cx="2456057" cy="2192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5386A-D68E-4CD8-BFE7-EBC3A33EE27C}"/>
              </a:ext>
            </a:extLst>
          </p:cNvPr>
          <p:cNvSpPr txBox="1"/>
          <p:nvPr/>
        </p:nvSpPr>
        <p:spPr>
          <a:xfrm>
            <a:off x="2686219" y="4874357"/>
            <a:ext cx="124850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en-GB" sz="7200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BAFCA-7B2E-40B8-BFB7-E94B100389EE}"/>
              </a:ext>
            </a:extLst>
          </p:cNvPr>
          <p:cNvSpPr txBox="1"/>
          <p:nvPr/>
        </p:nvSpPr>
        <p:spPr>
          <a:xfrm>
            <a:off x="7813548" y="4965722"/>
            <a:ext cx="124850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sym typeface="Wingdings 2" panose="05020102010507070707" pitchFamily="18" charset="2"/>
              </a:rPr>
              <a:t>X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96C75-0BDB-4A09-9B27-9E7982DB0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2" t="4825" r="5103" b="35898"/>
          <a:stretch/>
        </p:blipFill>
        <p:spPr>
          <a:xfrm>
            <a:off x="6792986" y="3255515"/>
            <a:ext cx="1773046" cy="1559570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8A9D6B02-BB74-45DA-86BE-01BC392FC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1521">
            <a:off x="5775217" y="3464141"/>
            <a:ext cx="656832" cy="1142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557F2-7664-4D66-A53F-4176673A3E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31" t="2552" r="11356" b="35342"/>
          <a:stretch/>
        </p:blipFill>
        <p:spPr>
          <a:xfrm rot="794968">
            <a:off x="6361612" y="1950852"/>
            <a:ext cx="1400719" cy="1400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5A2321-52DC-455C-BB3C-9080128BBB21}"/>
              </a:ext>
            </a:extLst>
          </p:cNvPr>
          <p:cNvSpPr txBox="1"/>
          <p:nvPr/>
        </p:nvSpPr>
        <p:spPr>
          <a:xfrm>
            <a:off x="5429573" y="5037454"/>
            <a:ext cx="247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Paper, plastic and aluminium metal</a:t>
            </a:r>
          </a:p>
        </p:txBody>
      </p:sp>
    </p:spTree>
    <p:extLst>
      <p:ext uri="{BB962C8B-B14F-4D97-AF65-F5344CB8AC3E}">
        <p14:creationId xmlns:p14="http://schemas.microsoft.com/office/powerpoint/2010/main" val="201094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9142-A704-4A69-9D31-F179BA01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Material density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9A6C-580E-4480-86D9-1967F679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93" y="2113222"/>
            <a:ext cx="7886700" cy="9463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 If two things are the same size, the one that is more dense is heavier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9A754-606B-4C7B-A2F8-1F6C9502ABC0}"/>
              </a:ext>
            </a:extLst>
          </p:cNvPr>
          <p:cNvGrpSpPr/>
          <p:nvPr/>
        </p:nvGrpSpPr>
        <p:grpSpPr>
          <a:xfrm>
            <a:off x="785006" y="3352680"/>
            <a:ext cx="7812895" cy="2327945"/>
            <a:chOff x="796147" y="3542520"/>
            <a:chExt cx="7812895" cy="23279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1BEB59-6D0A-4A24-A09A-E46E435DE239}"/>
                </a:ext>
              </a:extLst>
            </p:cNvPr>
            <p:cNvGrpSpPr/>
            <p:nvPr/>
          </p:nvGrpSpPr>
          <p:grpSpPr>
            <a:xfrm>
              <a:off x="2206603" y="3667460"/>
              <a:ext cx="4607286" cy="2203005"/>
              <a:chOff x="1058780" y="2046770"/>
              <a:chExt cx="6609306" cy="3160284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4BFE06E-0804-4407-99D2-315FF849052B}"/>
                  </a:ext>
                </a:extLst>
              </p:cNvPr>
              <p:cNvSpPr/>
              <p:nvPr/>
            </p:nvSpPr>
            <p:spPr>
              <a:xfrm>
                <a:off x="3830129" y="4316508"/>
                <a:ext cx="1033033" cy="890546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62A44AB-2F61-4DD4-8B2C-DC1288CCE976}"/>
                  </a:ext>
                </a:extLst>
              </p:cNvPr>
              <p:cNvGrpSpPr/>
              <p:nvPr/>
            </p:nvGrpSpPr>
            <p:grpSpPr>
              <a:xfrm>
                <a:off x="1058780" y="3017431"/>
                <a:ext cx="6575729" cy="1513159"/>
                <a:chOff x="1058780" y="3017431"/>
                <a:chExt cx="6575729" cy="1513159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5D01BB8-04DD-4461-A2EA-0ACFB79322F2}"/>
                    </a:ext>
                  </a:extLst>
                </p:cNvPr>
                <p:cNvSpPr/>
                <p:nvPr/>
              </p:nvSpPr>
              <p:spPr>
                <a:xfrm rot="950831">
                  <a:off x="1058780" y="4054115"/>
                  <a:ext cx="6575729" cy="326003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5DE5D3-104F-405C-BA60-E7AD39416ED3}"/>
                    </a:ext>
                  </a:extLst>
                </p:cNvPr>
                <p:cNvSpPr/>
                <p:nvPr/>
              </p:nvSpPr>
              <p:spPr>
                <a:xfrm rot="17141935">
                  <a:off x="2605652" y="3273956"/>
                  <a:ext cx="626946" cy="113895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5843B8BE-C1FF-4CA0-8015-BB58DBC31BA1}"/>
                    </a:ext>
                  </a:extLst>
                </p:cNvPr>
                <p:cNvSpPr/>
                <p:nvPr/>
              </p:nvSpPr>
              <p:spPr>
                <a:xfrm rot="17141935">
                  <a:off x="5699394" y="4160169"/>
                  <a:ext cx="626946" cy="113895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7AB79C-1A07-4A5B-B5A9-33C3607CE327}"/>
                  </a:ext>
                </a:extLst>
              </p:cNvPr>
              <p:cNvSpPr/>
              <p:nvPr/>
            </p:nvSpPr>
            <p:spPr>
              <a:xfrm rot="906831">
                <a:off x="1475916" y="2046770"/>
                <a:ext cx="1428750" cy="1371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3EB486-3605-4232-B1C0-D1BA3AFF8269}"/>
                  </a:ext>
                </a:extLst>
              </p:cNvPr>
              <p:cNvSpPr/>
              <p:nvPr/>
            </p:nvSpPr>
            <p:spPr>
              <a:xfrm rot="906831">
                <a:off x="6239336" y="3399319"/>
                <a:ext cx="1428750" cy="1371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57F7ED8-C26E-41A9-8F97-0BAB50475CDD}"/>
                  </a:ext>
                </a:extLst>
              </p:cNvPr>
              <p:cNvSpPr/>
              <p:nvPr/>
            </p:nvSpPr>
            <p:spPr>
              <a:xfrm>
                <a:off x="1587880" y="284765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9DA2B-5667-4761-8104-D3F57A2F8D77}"/>
                  </a:ext>
                </a:extLst>
              </p:cNvPr>
              <p:cNvSpPr/>
              <p:nvPr/>
            </p:nvSpPr>
            <p:spPr>
              <a:xfrm>
                <a:off x="1616455" y="2382929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6E3B115-B7F9-404F-ABC3-17FFA281AEE9}"/>
                  </a:ext>
                </a:extLst>
              </p:cNvPr>
              <p:cNvSpPr/>
              <p:nvPr/>
            </p:nvSpPr>
            <p:spPr>
              <a:xfrm>
                <a:off x="2024211" y="228808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2121FD7-41CD-4CCD-B6AB-35032AB2FA80}"/>
                  </a:ext>
                </a:extLst>
              </p:cNvPr>
              <p:cNvSpPr/>
              <p:nvPr/>
            </p:nvSpPr>
            <p:spPr>
              <a:xfrm>
                <a:off x="2529036" y="247507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2DF93EB-8BB6-43B5-8AFD-968E5A3DA25D}"/>
                  </a:ext>
                </a:extLst>
              </p:cNvPr>
              <p:cNvSpPr/>
              <p:nvPr/>
            </p:nvSpPr>
            <p:spPr>
              <a:xfrm>
                <a:off x="2199500" y="296427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AEC22F-CD87-46ED-9534-7888B2C345C9}"/>
                  </a:ext>
                </a:extLst>
              </p:cNvPr>
              <p:cNvSpPr/>
              <p:nvPr/>
            </p:nvSpPr>
            <p:spPr>
              <a:xfrm>
                <a:off x="6399502" y="408383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F93128D-E2DF-402E-AB2E-0D52C77684D3}"/>
                  </a:ext>
                </a:extLst>
              </p:cNvPr>
              <p:cNvSpPr/>
              <p:nvPr/>
            </p:nvSpPr>
            <p:spPr>
              <a:xfrm>
                <a:off x="6364520" y="3742936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612FF0A-FD96-40BA-850F-B18D6D3695AC}"/>
                  </a:ext>
                </a:extLst>
              </p:cNvPr>
              <p:cNvSpPr/>
              <p:nvPr/>
            </p:nvSpPr>
            <p:spPr>
              <a:xfrm>
                <a:off x="6835833" y="352426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718A5EB-440A-4056-A12D-FFA9DF2D8156}"/>
                  </a:ext>
                </a:extLst>
              </p:cNvPr>
              <p:cNvSpPr/>
              <p:nvPr/>
            </p:nvSpPr>
            <p:spPr>
              <a:xfrm>
                <a:off x="7340658" y="371125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F6C2ED-B162-4F3F-B3DC-8408FB5D9335}"/>
                  </a:ext>
                </a:extLst>
              </p:cNvPr>
              <p:cNvSpPr/>
              <p:nvPr/>
            </p:nvSpPr>
            <p:spPr>
              <a:xfrm>
                <a:off x="7011122" y="420045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0C768B2-84CC-4B50-8282-6BD9A380247E}"/>
                  </a:ext>
                </a:extLst>
              </p:cNvPr>
              <p:cNvSpPr/>
              <p:nvPr/>
            </p:nvSpPr>
            <p:spPr>
              <a:xfrm>
                <a:off x="6770318" y="3960012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2B05DF9-2092-4705-B296-B8FF6A9061BF}"/>
                  </a:ext>
                </a:extLst>
              </p:cNvPr>
              <p:cNvSpPr/>
              <p:nvPr/>
            </p:nvSpPr>
            <p:spPr>
              <a:xfrm>
                <a:off x="6674429" y="4384433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C275F7C-1481-4EF7-80C6-684BB67F7BD2}"/>
                  </a:ext>
                </a:extLst>
              </p:cNvPr>
              <p:cNvSpPr/>
              <p:nvPr/>
            </p:nvSpPr>
            <p:spPr>
              <a:xfrm>
                <a:off x="7316650" y="408383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237BB2F-AA08-40EF-B494-BF821C5059A7}"/>
                  </a:ext>
                </a:extLst>
              </p:cNvPr>
              <p:cNvSpPr/>
              <p:nvPr/>
            </p:nvSpPr>
            <p:spPr>
              <a:xfrm>
                <a:off x="7055488" y="381723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EEE062E-598D-4FEA-B873-B5BDBFC07DC3}"/>
                  </a:ext>
                </a:extLst>
              </p:cNvPr>
              <p:cNvSpPr/>
              <p:nvPr/>
            </p:nvSpPr>
            <p:spPr>
              <a:xfrm>
                <a:off x="7143043" y="4544196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36CFD8B-C7A3-41FC-ACA7-EC62047C5AC1}"/>
                  </a:ext>
                </a:extLst>
              </p:cNvPr>
              <p:cNvSpPr/>
              <p:nvPr/>
            </p:nvSpPr>
            <p:spPr>
              <a:xfrm>
                <a:off x="6523327" y="3406901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20FCFCA-6183-4E79-BC4D-7305E0666FAD}"/>
                  </a:ext>
                </a:extLst>
              </p:cNvPr>
              <p:cNvSpPr/>
              <p:nvPr/>
            </p:nvSpPr>
            <p:spPr>
              <a:xfrm>
                <a:off x="6268831" y="4338199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204D63D-FA91-4EAA-9326-A96C08B1B526}"/>
                  </a:ext>
                </a:extLst>
              </p:cNvPr>
              <p:cNvSpPr/>
              <p:nvPr/>
            </p:nvSpPr>
            <p:spPr>
              <a:xfrm>
                <a:off x="6630038" y="3733673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3883AD8-9A0B-4335-9025-171DD71FDFCC}"/>
                  </a:ext>
                </a:extLst>
              </p:cNvPr>
              <p:cNvSpPr/>
              <p:nvPr/>
            </p:nvSpPr>
            <p:spPr>
              <a:xfrm>
                <a:off x="7134863" y="3501799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C439CD-580A-414F-8C13-1511A8922D29}"/>
                </a:ext>
              </a:extLst>
            </p:cNvPr>
            <p:cNvSpPr/>
            <p:nvPr/>
          </p:nvSpPr>
          <p:spPr>
            <a:xfrm>
              <a:off x="3951347" y="3542520"/>
              <a:ext cx="15141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231F20"/>
                  </a:solidFill>
                </a:rPr>
                <a:t>The cubes are the same size</a:t>
              </a:r>
              <a:endParaRPr lang="en-GB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ED62B-CE78-4BC4-9B40-0F95D8A02E37}"/>
                </a:ext>
              </a:extLst>
            </p:cNvPr>
            <p:cNvSpPr/>
            <p:nvPr/>
          </p:nvSpPr>
          <p:spPr>
            <a:xfrm>
              <a:off x="796147" y="3950004"/>
              <a:ext cx="18656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31F20"/>
                  </a:solidFill>
                </a:rPr>
                <a:t>Low density</a:t>
              </a:r>
              <a:endParaRPr lang="en-GB" sz="2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C03B02-4E83-4946-8FAA-9DE50C8CDC08}"/>
                </a:ext>
              </a:extLst>
            </p:cNvPr>
            <p:cNvSpPr/>
            <p:nvPr/>
          </p:nvSpPr>
          <p:spPr>
            <a:xfrm>
              <a:off x="6771050" y="5166663"/>
              <a:ext cx="18379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31F20"/>
                  </a:solidFill>
                </a:rPr>
                <a:t>High density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347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8151-C8FA-47D1-9702-2AECE30A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Material testing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79513-4528-4FC9-BFC5-E0636C53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8722"/>
            <a:ext cx="7886700" cy="4759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Use the activity sheets and choose a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4BFB5-EC05-4DBF-BA61-F4094674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15" y="2423125"/>
            <a:ext cx="3389999" cy="3657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4AB82-8706-4480-AC35-182EA8332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88" y="2405306"/>
            <a:ext cx="3477612" cy="35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7627-EF95-4AA4-8676-01B17B49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1 – Magnetism test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189B-B8EC-4E5F-A880-176E697FD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2227"/>
            <a:ext cx="7886700" cy="12092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Place a magnet onto the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Does it attach? Yes or no?</a:t>
            </a:r>
          </a:p>
          <a:p>
            <a:endParaRPr lang="en-GB" sz="2400" dirty="0"/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D7E29098-40BF-4BD6-AFAB-0930583A2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417" y="3141977"/>
            <a:ext cx="1618055" cy="2814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A0D8A-28BA-4A88-B3E0-4E68666BBDDC}"/>
              </a:ext>
            </a:extLst>
          </p:cNvPr>
          <p:cNvSpPr txBox="1"/>
          <p:nvPr/>
        </p:nvSpPr>
        <p:spPr>
          <a:xfrm>
            <a:off x="4777334" y="4567242"/>
            <a:ext cx="204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Magnet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BFCB9F2F-77AE-453E-B8CD-0E4CA9B1AA6A}"/>
              </a:ext>
            </a:extLst>
          </p:cNvPr>
          <p:cNvSpPr/>
          <p:nvPr/>
        </p:nvSpPr>
        <p:spPr>
          <a:xfrm>
            <a:off x="4677507" y="4335265"/>
            <a:ext cx="1099039" cy="307731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Direct Access Storage 6">
            <a:extLst>
              <a:ext uri="{FF2B5EF4-FFF2-40B4-BE49-F238E27FC236}">
                <a16:creationId xmlns:a16="http://schemas.microsoft.com/office/drawing/2014/main" id="{06EB2900-839F-4A8B-99EC-08F255D229DB}"/>
              </a:ext>
            </a:extLst>
          </p:cNvPr>
          <p:cNvSpPr/>
          <p:nvPr/>
        </p:nvSpPr>
        <p:spPr>
          <a:xfrm>
            <a:off x="4348528" y="4190245"/>
            <a:ext cx="303887" cy="554609"/>
          </a:xfrm>
          <a:prstGeom prst="flowChartMagneticDrum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022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373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1_Office Theme</vt:lpstr>
      <vt:lpstr>Testing material properties   </vt:lpstr>
      <vt:lpstr>What materials?</vt:lpstr>
      <vt:lpstr>Material properties </vt:lpstr>
      <vt:lpstr>Flexible materials</vt:lpstr>
      <vt:lpstr>Transparent materials</vt:lpstr>
      <vt:lpstr>Magnetic materials</vt:lpstr>
      <vt:lpstr>Material density</vt:lpstr>
      <vt:lpstr>Material testing</vt:lpstr>
      <vt:lpstr>Step 1 – Magnetism test</vt:lpstr>
      <vt:lpstr>Step 2 – Flexibility test</vt:lpstr>
      <vt:lpstr>Step 3 – Transparency test</vt:lpstr>
      <vt:lpstr>Step 4 – Density test </vt:lpstr>
      <vt:lpstr>Step 4a – Weigh the material</vt:lpstr>
      <vt:lpstr>Step 4b – Find the volume</vt:lpstr>
      <vt:lpstr>PowerPoint Presentation</vt:lpstr>
      <vt:lpstr>Step 4d – Work out the density</vt:lpstr>
      <vt:lpstr>Review – results of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material properties presentation</dc:title>
  <dc:subject>In this KS2 school activity, kids will experiment on different types of materials, testing properties of everyday materials &amp; working out the materials' density.</dc:subject>
  <dc:creator>Attainment in Education Ltd</dc:creator>
  <cp:keywords>KS2 density experiment</cp:keywords>
  <cp:lastModifiedBy>Marie Neighbour</cp:lastModifiedBy>
  <cp:revision>68</cp:revision>
  <dcterms:created xsi:type="dcterms:W3CDTF">2017-06-28T15:11:57Z</dcterms:created>
  <dcterms:modified xsi:type="dcterms:W3CDTF">2023-10-24T08:46:54Z</dcterms:modified>
</cp:coreProperties>
</file>