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0" r:id="rId2"/>
    <p:sldId id="285" r:id="rId3"/>
    <p:sldId id="283" r:id="rId4"/>
    <p:sldId id="284" r:id="rId5"/>
    <p:sldId id="263"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673" autoAdjust="0"/>
  </p:normalViewPr>
  <p:slideViewPr>
    <p:cSldViewPr snapToGrid="0">
      <p:cViewPr varScale="1">
        <p:scale>
          <a:sx n="88" d="100"/>
          <a:sy n="88" d="100"/>
        </p:scale>
        <p:origin x="231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D93EEA-550D-4CB8-BF95-E787D0717305}" type="datetimeFigureOut">
              <a:rPr lang="en-GB" smtClean="0"/>
              <a:t>23/02/2024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1868E1-7BB4-4B04-9629-FCCFB49D260A}" type="slidenum">
              <a:rPr lang="en-GB" smtClean="0"/>
              <a:t>‹#›</a:t>
            </a:fld>
            <a:endParaRPr lang="en-GB"/>
          </a:p>
        </p:txBody>
      </p:sp>
    </p:spTree>
    <p:extLst>
      <p:ext uri="{BB962C8B-B14F-4D97-AF65-F5344CB8AC3E}">
        <p14:creationId xmlns:p14="http://schemas.microsoft.com/office/powerpoint/2010/main" val="3114888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F1868E1-7BB4-4B04-9629-FCCFB49D260A}" type="slidenum">
              <a:rPr lang="en-GB" smtClean="0"/>
              <a:t>1</a:t>
            </a:fld>
            <a:endParaRPr lang="en-GB"/>
          </a:p>
        </p:txBody>
      </p:sp>
    </p:spTree>
    <p:extLst>
      <p:ext uri="{BB962C8B-B14F-4D97-AF65-F5344CB8AC3E}">
        <p14:creationId xmlns:p14="http://schemas.microsoft.com/office/powerpoint/2010/main" val="4101634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F1868E1-7BB4-4B04-9629-FCCFB49D260A}" type="slidenum">
              <a:rPr lang="en-GB" smtClean="0"/>
              <a:t>2</a:t>
            </a:fld>
            <a:endParaRPr lang="en-GB"/>
          </a:p>
        </p:txBody>
      </p:sp>
    </p:spTree>
    <p:extLst>
      <p:ext uri="{BB962C8B-B14F-4D97-AF65-F5344CB8AC3E}">
        <p14:creationId xmlns:p14="http://schemas.microsoft.com/office/powerpoint/2010/main" val="242395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James Webb Space Telescope (Webb) will be the largest, most powerful telescope ever launched into space. It follows in the footsteps of the Hubble Space Telescope as the next great space science observatory, designed to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answer outstanding questions about the Universe and to make breakthrough discoveries in all fields of astronomy.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Webb will reveal the hidden Universe to our eyes: stars shrouded in clouds of dust, molecules in the atmospheres of other worlds, and light from the first stars and galaxies. With its suite of state-of-the-art instruments, Webb will push the frontiers of our knowledge of the Solar System, of how stars and planets form, and of galaxy formation and evolution, in new ways.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telescope will launch on an Ariane 5 rocket from Europe’s Spaceport in French Guiana. From there it embarks on a month-long journey to its destination orbit around the second Lagrange point (L2), about one and a half million kilometres from Earth. In the first month after launch, Webb will unfold its sunshield, which is the size of a tennis court, and then deploy its 6.5-metre primary mirror that can detect the faint light of distant stars and galaxies with a sensitivity a hundred times greater than that of Hubble.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bottom right images are an Ariane 5 rocket taking off and </a:t>
            </a:r>
            <a:r>
              <a:rPr lang="en-GB" sz="1200" kern="1200">
                <a:solidFill>
                  <a:schemeClr val="tx1"/>
                </a:solidFill>
                <a:effectLst/>
                <a:latin typeface="+mn-lt"/>
                <a:ea typeface="+mn-ea"/>
                <a:cs typeface="+mn-cs"/>
              </a:rPr>
              <a:t>leaving earth. </a:t>
            </a:r>
            <a:r>
              <a:rPr lang="en-GB" sz="1200" kern="1200" dirty="0">
                <a:solidFill>
                  <a:schemeClr val="tx1"/>
                </a:solidFill>
                <a:effectLst/>
                <a:latin typeface="+mn-lt"/>
                <a:ea typeface="+mn-ea"/>
                <a:cs typeface="+mn-cs"/>
              </a:rPr>
              <a:t>The middle image is the James Webb Space Telescope that will be deployed in space. The image at the top right shows distant stars in space.</a:t>
            </a:r>
          </a:p>
        </p:txBody>
      </p:sp>
      <p:sp>
        <p:nvSpPr>
          <p:cNvPr id="4" name="Slide Number Placeholder 3"/>
          <p:cNvSpPr>
            <a:spLocks noGrp="1"/>
          </p:cNvSpPr>
          <p:nvPr>
            <p:ph type="sldNum" sz="quarter" idx="5"/>
          </p:nvPr>
        </p:nvSpPr>
        <p:spPr/>
        <p:txBody>
          <a:bodyPr/>
          <a:lstStyle/>
          <a:p>
            <a:fld id="{A207E84F-45E6-4385-A61E-2A903B5C237C}" type="slidenum">
              <a:rPr lang="en-GB" smtClean="0"/>
              <a:t>3</a:t>
            </a:fld>
            <a:endParaRPr lang="en-GB"/>
          </a:p>
        </p:txBody>
      </p:sp>
    </p:spTree>
    <p:extLst>
      <p:ext uri="{BB962C8B-B14F-4D97-AF65-F5344CB8AC3E}">
        <p14:creationId xmlns:p14="http://schemas.microsoft.com/office/powerpoint/2010/main" val="3442965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207E84F-45E6-4385-A61E-2A903B5C237C}" type="slidenum">
              <a:rPr lang="en-GB" smtClean="0"/>
              <a:t>4</a:t>
            </a:fld>
            <a:endParaRPr lang="en-GB"/>
          </a:p>
        </p:txBody>
      </p:sp>
    </p:spTree>
    <p:extLst>
      <p:ext uri="{BB962C8B-B14F-4D97-AF65-F5344CB8AC3E}">
        <p14:creationId xmlns:p14="http://schemas.microsoft.com/office/powerpoint/2010/main" val="2376550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Possible materials (with their applications for teacher reference) that could be allocated include: </a:t>
            </a:r>
          </a:p>
          <a:p>
            <a:pPr marL="342900" lvl="0" indent="-342900">
              <a:buClr>
                <a:srgbClr val="000000"/>
              </a:buClr>
              <a:buSzPts val="1000"/>
              <a:buFont typeface="Arial" panose="020B0604020202020204" pitchFamily="34" charset="0"/>
              <a:buChar char="&g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Bonded graphite-epoxy composite (structure of the integrated science equipment module)</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000000"/>
              </a:buClr>
              <a:buSzPts val="1000"/>
              <a:buFont typeface="Arial" panose="020B0604020202020204" pitchFamily="34" charset="0"/>
              <a:buChar char="&g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Gold (coatings on mirrors)</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000000"/>
              </a:buClr>
              <a:buSzPts val="1000"/>
              <a:buFont typeface="Arial" panose="020B0604020202020204" pitchFamily="34" charset="0"/>
              <a:buChar char="&g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Beryllium (mirrors)</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000000"/>
              </a:buClr>
              <a:buSzPts val="1000"/>
              <a:buFont typeface="Arial" panose="020B0604020202020204" pitchFamily="34" charset="0"/>
              <a:buChar char="&g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Kapton </a:t>
            </a:r>
            <a:r>
              <a:rPr lang="en-GB"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polymide</a:t>
            </a: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film (sunshield)</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000000"/>
              </a:buClr>
              <a:buSzPts val="1000"/>
              <a:buFont typeface="Arial" panose="020B0604020202020204" pitchFamily="34" charset="0"/>
              <a:buChar char="&g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Aluminium (coatings on layers of sunshield)</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000000"/>
              </a:buClr>
              <a:buSzPts val="1000"/>
              <a:buFont typeface="Arial" panose="020B0604020202020204" pitchFamily="34" charset="0"/>
              <a:buChar char="&g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Doped silicon (coatings on sunshield)</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r>
              <a:rPr lang="en-GB" sz="1800" dirty="0">
                <a:solidFill>
                  <a:srgbClr val="000000"/>
                </a:solidFill>
                <a:effectLst/>
                <a:latin typeface="Arial" panose="020B0604020202020204" pitchFamily="34" charset="0"/>
                <a:ea typeface="Times New Roman" panose="02020603050405020304" pitchFamily="18" charset="0"/>
              </a:rPr>
              <a:t>etc.</a:t>
            </a:r>
            <a:r>
              <a:rPr lang="en-GB" sz="1800" dirty="0">
                <a:solidFill>
                  <a:srgbClr val="000000"/>
                </a:solidFill>
                <a:effectLst/>
                <a:latin typeface="Calibri" panose="020F0502020204030204" pitchFamily="34" charset="0"/>
                <a:ea typeface="Times New Roman" panose="02020603050405020304" pitchFamily="18" charset="0"/>
                <a:cs typeface="Century Gothic" panose="020B0502020202020204" pitchFamily="34" charset="0"/>
              </a:rPr>
              <a:t> </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Additionally, high performance materials used in the aerospace industry such as aluminium alloys, titanium alloys, carbon reinforced polymer (CRP) could </a:t>
            </a:r>
            <a:r>
              <a:rPr lang="en-GB" sz="1800">
                <a:effectLst/>
                <a:latin typeface="Arial" panose="020B0604020202020204" pitchFamily="34" charset="0"/>
                <a:ea typeface="Times New Roman" panose="02020603050405020304" pitchFamily="18" charset="0"/>
              </a:rPr>
              <a:t>be included, </a:t>
            </a:r>
            <a:r>
              <a:rPr lang="en-GB" sz="1800" dirty="0">
                <a:effectLst/>
                <a:latin typeface="Arial" panose="020B0604020202020204" pitchFamily="34" charset="0"/>
                <a:ea typeface="Times New Roman" panose="02020603050405020304" pitchFamily="18" charset="0"/>
              </a:rPr>
              <a:t>where learners have to identify parts that they could be used for.</a:t>
            </a:r>
            <a:endParaRPr lang="en-GB" dirty="0"/>
          </a:p>
        </p:txBody>
      </p:sp>
      <p:sp>
        <p:nvSpPr>
          <p:cNvPr id="4" name="Slide Number Placeholder 3"/>
          <p:cNvSpPr>
            <a:spLocks noGrp="1"/>
          </p:cNvSpPr>
          <p:nvPr>
            <p:ph type="sldNum" sz="quarter" idx="5"/>
          </p:nvPr>
        </p:nvSpPr>
        <p:spPr/>
        <p:txBody>
          <a:bodyPr/>
          <a:lstStyle/>
          <a:p>
            <a:fld id="{3F1868E1-7BB4-4B04-9629-FCCFB49D260A}" type="slidenum">
              <a:rPr lang="en-GB" smtClean="0"/>
              <a:t>5</a:t>
            </a:fld>
            <a:endParaRPr lang="en-GB"/>
          </a:p>
        </p:txBody>
      </p:sp>
    </p:spTree>
    <p:extLst>
      <p:ext uri="{BB962C8B-B14F-4D97-AF65-F5344CB8AC3E}">
        <p14:creationId xmlns:p14="http://schemas.microsoft.com/office/powerpoint/2010/main" val="429894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8BBEAF-B1F3-4EE4-8F79-17106BAC91F8}" type="datetimeFigureOut">
              <a:rPr lang="en-GB" smtClean="0"/>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761496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BBEAF-B1F3-4EE4-8F79-17106BAC91F8}" type="datetimeFigureOut">
              <a:rPr lang="en-GB" smtClean="0"/>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3143737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BBEAF-B1F3-4EE4-8F79-17106BAC91F8}" type="datetimeFigureOut">
              <a:rPr lang="en-GB" smtClean="0"/>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4226918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BBEAF-B1F3-4EE4-8F79-17106BAC91F8}" type="datetimeFigureOut">
              <a:rPr lang="en-GB" smtClean="0"/>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50829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8BBEAF-B1F3-4EE4-8F79-17106BAC91F8}" type="datetimeFigureOut">
              <a:rPr lang="en-GB" smtClean="0"/>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350862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8BBEAF-B1F3-4EE4-8F79-17106BAC91F8}" type="datetimeFigureOut">
              <a:rPr lang="en-GB" smtClean="0"/>
              <a:t>23/02/2024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3859215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8BBEAF-B1F3-4EE4-8F79-17106BAC91F8}" type="datetimeFigureOut">
              <a:rPr lang="en-GB" smtClean="0"/>
              <a:t>23/02/2024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1893800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8BBEAF-B1F3-4EE4-8F79-17106BAC91F8}" type="datetimeFigureOut">
              <a:rPr lang="en-GB" smtClean="0"/>
              <a:t>23/02/2024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2231293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BBEAF-B1F3-4EE4-8F79-17106BAC91F8}" type="datetimeFigureOut">
              <a:rPr lang="en-GB" smtClean="0"/>
              <a:t>23/02/2024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56991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8BBEAF-B1F3-4EE4-8F79-17106BAC91F8}" type="datetimeFigureOut">
              <a:rPr lang="en-GB" smtClean="0"/>
              <a:t>23/02/2024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4059235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8BBEAF-B1F3-4EE4-8F79-17106BAC91F8}" type="datetimeFigureOut">
              <a:rPr lang="en-GB" smtClean="0"/>
              <a:t>23/02/2024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3908472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BBEAF-B1F3-4EE4-8F79-17106BAC91F8}" type="datetimeFigureOut">
              <a:rPr lang="en-GB" smtClean="0"/>
              <a:t>23/02/2024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DF438-6DBC-4DE8-955E-95EDABB14620}" type="slidenum">
              <a:rPr lang="en-GB" smtClean="0"/>
              <a:t>‹#›</a:t>
            </a:fld>
            <a:endParaRPr lang="en-GB"/>
          </a:p>
        </p:txBody>
      </p:sp>
      <p:pic>
        <p:nvPicPr>
          <p:cNvPr id="8" name="Picture 7">
            <a:extLst>
              <a:ext uri="{FF2B5EF4-FFF2-40B4-BE49-F238E27FC236}">
                <a16:creationId xmlns:a16="http://schemas.microsoft.com/office/drawing/2014/main" id="{D706CB22-55F8-472A-B839-D35D68B14DD8}"/>
              </a:ext>
            </a:extLst>
          </p:cNvPr>
          <p:cNvPicPr>
            <a:picLocks noChangeAspect="1"/>
          </p:cNvPicPr>
          <p:nvPr userDrawn="1"/>
        </p:nvPicPr>
        <p:blipFill>
          <a:blip r:embed="rId13"/>
          <a:stretch>
            <a:fillRect/>
          </a:stretch>
        </p:blipFill>
        <p:spPr>
          <a:xfrm>
            <a:off x="0" y="0"/>
            <a:ext cx="9144000" cy="1096266"/>
          </a:xfrm>
          <a:prstGeom prst="rect">
            <a:avLst/>
          </a:prstGeom>
        </p:spPr>
      </p:pic>
      <p:pic>
        <p:nvPicPr>
          <p:cNvPr id="10" name="Picture 9">
            <a:extLst>
              <a:ext uri="{FF2B5EF4-FFF2-40B4-BE49-F238E27FC236}">
                <a16:creationId xmlns:a16="http://schemas.microsoft.com/office/drawing/2014/main" id="{BCA107A4-4F75-4CE5-8D1E-633FB3B62059}"/>
              </a:ext>
            </a:extLst>
          </p:cNvPr>
          <p:cNvPicPr>
            <a:picLocks noChangeAspect="1"/>
          </p:cNvPicPr>
          <p:nvPr userDrawn="1"/>
        </p:nvPicPr>
        <p:blipFill>
          <a:blip r:embed="rId14"/>
          <a:stretch>
            <a:fillRect/>
          </a:stretch>
        </p:blipFill>
        <p:spPr>
          <a:xfrm>
            <a:off x="0" y="6165942"/>
            <a:ext cx="9144000" cy="692058"/>
          </a:xfrm>
          <a:prstGeom prst="rect">
            <a:avLst/>
          </a:prstGeom>
        </p:spPr>
      </p:pic>
    </p:spTree>
    <p:extLst>
      <p:ext uri="{BB962C8B-B14F-4D97-AF65-F5344CB8AC3E}">
        <p14:creationId xmlns:p14="http://schemas.microsoft.com/office/powerpoint/2010/main" val="2624146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9F976F-5769-4F93-891D-8609FAA62195}"/>
              </a:ext>
            </a:extLst>
          </p:cNvPr>
          <p:cNvSpPr txBox="1"/>
          <p:nvPr/>
        </p:nvSpPr>
        <p:spPr>
          <a:xfrm>
            <a:off x="150471" y="1010806"/>
            <a:ext cx="8745859" cy="1569660"/>
          </a:xfrm>
          <a:prstGeom prst="rect">
            <a:avLst/>
          </a:prstGeom>
          <a:noFill/>
        </p:spPr>
        <p:txBody>
          <a:bodyPr wrap="square" rtlCol="0">
            <a:spAutoFit/>
          </a:bodyPr>
          <a:lstStyle/>
          <a:p>
            <a:pPr algn="ctr"/>
            <a:r>
              <a:rPr lang="en-GB" sz="4800" b="1" dirty="0">
                <a:solidFill>
                  <a:srgbClr val="0093D3"/>
                </a:solidFill>
                <a:latin typeface="Arial"/>
                <a:cs typeface="Arial"/>
              </a:rPr>
              <a:t>Investigate the James Webb Space Telescope</a:t>
            </a:r>
          </a:p>
        </p:txBody>
      </p:sp>
      <p:sp>
        <p:nvSpPr>
          <p:cNvPr id="7" name="TextBox 6">
            <a:extLst>
              <a:ext uri="{FF2B5EF4-FFF2-40B4-BE49-F238E27FC236}">
                <a16:creationId xmlns:a16="http://schemas.microsoft.com/office/drawing/2014/main" id="{D2498CC0-CDE1-472C-8614-209116E63C32}"/>
              </a:ext>
            </a:extLst>
          </p:cNvPr>
          <p:cNvSpPr txBox="1"/>
          <p:nvPr/>
        </p:nvSpPr>
        <p:spPr>
          <a:xfrm>
            <a:off x="247667" y="5002184"/>
            <a:ext cx="8648663" cy="830997"/>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Researching a material used on the </a:t>
            </a:r>
          </a:p>
          <a:p>
            <a:pPr algn="ctr"/>
            <a:r>
              <a:rPr lang="en-GB" sz="2400" dirty="0">
                <a:latin typeface="Arial" panose="020B0604020202020204" pitchFamily="34" charset="0"/>
                <a:cs typeface="Arial" panose="020B0604020202020204" pitchFamily="34" charset="0"/>
              </a:rPr>
              <a:t>James Webb Space Telescope </a:t>
            </a:r>
          </a:p>
        </p:txBody>
      </p:sp>
      <p:pic>
        <p:nvPicPr>
          <p:cNvPr id="6" name="Picture 5" descr="A satellite in space&#10;&#10;Description automatically generated with medium confidence">
            <a:extLst>
              <a:ext uri="{FF2B5EF4-FFF2-40B4-BE49-F238E27FC236}">
                <a16:creationId xmlns:a16="http://schemas.microsoft.com/office/drawing/2014/main" id="{EB5C2F9A-9C2D-48A3-A7DA-2FF2156583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7357" y="2494876"/>
            <a:ext cx="3449286" cy="2356359"/>
          </a:xfrm>
          <a:prstGeom prst="rect">
            <a:avLst/>
          </a:prstGeom>
        </p:spPr>
      </p:pic>
    </p:spTree>
    <p:extLst>
      <p:ext uri="{BB962C8B-B14F-4D97-AF65-F5344CB8AC3E}">
        <p14:creationId xmlns:p14="http://schemas.microsoft.com/office/powerpoint/2010/main" val="4192371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E745CE-AAF9-4D7F-81D9-E3C432CED8A0}"/>
              </a:ext>
            </a:extLst>
          </p:cNvPr>
          <p:cNvSpPr txBox="1"/>
          <p:nvPr/>
        </p:nvSpPr>
        <p:spPr>
          <a:xfrm>
            <a:off x="847880" y="1782395"/>
            <a:ext cx="7448239" cy="329320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r>
              <a:rPr lang="en-GB" sz="1600" b="1" u="sng" dirty="0">
                <a:effectLst/>
                <a:latin typeface="Arial" panose="020B0604020202020204" pitchFamily="34" charset="0"/>
                <a:ea typeface="Times New Roman" panose="02020603050405020304" pitchFamily="18" charset="0"/>
              </a:rPr>
              <a:t>Stay safe</a:t>
            </a:r>
            <a:r>
              <a:rPr lang="en-GB" sz="1600" b="1"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2800" dirty="0">
              <a:effectLst/>
              <a:latin typeface="Times New Roman" panose="02020603050405020304" pitchFamily="18" charset="0"/>
              <a:ea typeface="Times New Roman" panose="02020603050405020304" pitchFamily="18" charset="0"/>
            </a:endParaRPr>
          </a:p>
          <a:p>
            <a:pPr fontAlgn="base"/>
            <a:r>
              <a:rPr lang="en-US"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16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9593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0A148C2-36A2-404F-8D16-41327A209651}"/>
              </a:ext>
            </a:extLst>
          </p:cNvPr>
          <p:cNvSpPr/>
          <p:nvPr/>
        </p:nvSpPr>
        <p:spPr>
          <a:xfrm>
            <a:off x="189783" y="1992261"/>
            <a:ext cx="4828784" cy="3785652"/>
          </a:xfrm>
          <a:prstGeom prst="rect">
            <a:avLst/>
          </a:prstGeom>
        </p:spPr>
        <p:txBody>
          <a:bodyPr wrap="square">
            <a:spAutoFit/>
          </a:bodyPr>
          <a:lstStyle/>
          <a:p>
            <a:pPr marL="358775" indent="-358775">
              <a:buFont typeface="Arial" panose="020B0604020202020204" pitchFamily="34" charset="0"/>
              <a:buChar char="•"/>
            </a:pPr>
            <a:r>
              <a:rPr lang="en-GB" sz="2400" dirty="0"/>
              <a:t>The James Webb Space telescope will allow us to look at far away stars and galaxies</a:t>
            </a:r>
          </a:p>
          <a:p>
            <a:pPr marL="358775" indent="-358775">
              <a:buFont typeface="Arial" panose="020B0604020202020204" pitchFamily="34" charset="0"/>
              <a:buChar char="•"/>
            </a:pPr>
            <a:r>
              <a:rPr lang="en-GB" sz="2400" dirty="0"/>
              <a:t>We can see some stars from earth – but this telescope will let us see them much better!</a:t>
            </a:r>
          </a:p>
          <a:p>
            <a:pPr marL="358775" indent="-358775">
              <a:buFont typeface="Arial" panose="020B0604020202020204" pitchFamily="34" charset="0"/>
              <a:buChar char="•"/>
            </a:pPr>
            <a:r>
              <a:rPr lang="en-GB" sz="2400" dirty="0"/>
              <a:t>It will be positioned in space, 1.5 million km from earth!</a:t>
            </a:r>
          </a:p>
          <a:p>
            <a:pPr marL="358775" indent="-358775">
              <a:buFont typeface="Arial" panose="020B0604020202020204" pitchFamily="34" charset="0"/>
              <a:buChar char="•"/>
            </a:pPr>
            <a:r>
              <a:rPr lang="en-GB" sz="2400" dirty="0"/>
              <a:t>It will be launched into space on a rocket</a:t>
            </a:r>
            <a:endParaRPr lang="en-GB" sz="2400" dirty="0">
              <a:solidFill>
                <a:srgbClr val="231F20"/>
              </a:solidFill>
              <a:latin typeface="ReithSans"/>
            </a:endParaRPr>
          </a:p>
        </p:txBody>
      </p:sp>
      <p:sp>
        <p:nvSpPr>
          <p:cNvPr id="13" name="TextBox 12">
            <a:extLst>
              <a:ext uri="{FF2B5EF4-FFF2-40B4-BE49-F238E27FC236}">
                <a16:creationId xmlns:a16="http://schemas.microsoft.com/office/drawing/2014/main" id="{7E5D1C15-900E-429B-B851-46B481118A01}"/>
              </a:ext>
            </a:extLst>
          </p:cNvPr>
          <p:cNvSpPr txBox="1"/>
          <p:nvPr/>
        </p:nvSpPr>
        <p:spPr>
          <a:xfrm>
            <a:off x="146649" y="1171514"/>
            <a:ext cx="5977704" cy="584775"/>
          </a:xfrm>
          <a:prstGeom prst="rect">
            <a:avLst/>
          </a:prstGeom>
          <a:noFill/>
        </p:spPr>
        <p:txBody>
          <a:bodyPr wrap="square" rtlCol="0">
            <a:spAutoFit/>
          </a:bodyPr>
          <a:lstStyle/>
          <a:p>
            <a:r>
              <a:rPr lang="en-GB" sz="3200" b="1" dirty="0"/>
              <a:t>James Webb Space Telescope</a:t>
            </a:r>
          </a:p>
        </p:txBody>
      </p:sp>
      <p:pic>
        <p:nvPicPr>
          <p:cNvPr id="17" name="Picture 16">
            <a:extLst>
              <a:ext uri="{FF2B5EF4-FFF2-40B4-BE49-F238E27FC236}">
                <a16:creationId xmlns:a16="http://schemas.microsoft.com/office/drawing/2014/main" id="{8C87224B-6EA5-47F4-BFF4-44DD320B7FA5}"/>
              </a:ext>
            </a:extLst>
          </p:cNvPr>
          <p:cNvPicPr>
            <a:picLocks noChangeAspect="1"/>
          </p:cNvPicPr>
          <p:nvPr/>
        </p:nvPicPr>
        <p:blipFill rotWithShape="1">
          <a:blip r:embed="rId3"/>
          <a:srcRect b="16735"/>
          <a:stretch/>
        </p:blipFill>
        <p:spPr>
          <a:xfrm>
            <a:off x="7295473" y="3773528"/>
            <a:ext cx="1658744" cy="2321951"/>
          </a:xfrm>
          <a:prstGeom prst="rect">
            <a:avLst/>
          </a:prstGeom>
          <a:ln>
            <a:solidFill>
              <a:schemeClr val="accent1"/>
            </a:solidFill>
          </a:ln>
        </p:spPr>
      </p:pic>
      <p:pic>
        <p:nvPicPr>
          <p:cNvPr id="19" name="Picture 18">
            <a:extLst>
              <a:ext uri="{FF2B5EF4-FFF2-40B4-BE49-F238E27FC236}">
                <a16:creationId xmlns:a16="http://schemas.microsoft.com/office/drawing/2014/main" id="{847C3278-0829-407F-A4B7-98F1FF5829A5}"/>
              </a:ext>
            </a:extLst>
          </p:cNvPr>
          <p:cNvPicPr>
            <a:picLocks noChangeAspect="1"/>
          </p:cNvPicPr>
          <p:nvPr/>
        </p:nvPicPr>
        <p:blipFill>
          <a:blip r:embed="rId4"/>
          <a:stretch>
            <a:fillRect/>
          </a:stretch>
        </p:blipFill>
        <p:spPr>
          <a:xfrm flipH="1">
            <a:off x="6633992" y="1922310"/>
            <a:ext cx="2420094" cy="1738296"/>
          </a:xfrm>
          <a:prstGeom prst="rect">
            <a:avLst/>
          </a:prstGeom>
        </p:spPr>
      </p:pic>
      <p:pic>
        <p:nvPicPr>
          <p:cNvPr id="21" name="Picture 20" descr="A picture containing outdoor object, star&#10;&#10;Description automatically generated">
            <a:extLst>
              <a:ext uri="{FF2B5EF4-FFF2-40B4-BE49-F238E27FC236}">
                <a16:creationId xmlns:a16="http://schemas.microsoft.com/office/drawing/2014/main" id="{476C18E4-E85B-45E0-9765-81493B60D13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71944" y="1106222"/>
            <a:ext cx="2222205" cy="1046289"/>
          </a:xfrm>
          <a:prstGeom prst="rect">
            <a:avLst/>
          </a:prstGeom>
        </p:spPr>
      </p:pic>
      <p:pic>
        <p:nvPicPr>
          <p:cNvPr id="5" name="Picture 4">
            <a:extLst>
              <a:ext uri="{FF2B5EF4-FFF2-40B4-BE49-F238E27FC236}">
                <a16:creationId xmlns:a16="http://schemas.microsoft.com/office/drawing/2014/main" id="{9AE4BE20-47ED-471F-9ABB-155D723F5897}"/>
              </a:ext>
            </a:extLst>
          </p:cNvPr>
          <p:cNvPicPr>
            <a:picLocks noChangeAspect="1"/>
          </p:cNvPicPr>
          <p:nvPr/>
        </p:nvPicPr>
        <p:blipFill>
          <a:blip r:embed="rId6"/>
          <a:stretch>
            <a:fillRect/>
          </a:stretch>
        </p:blipFill>
        <p:spPr>
          <a:xfrm>
            <a:off x="5093352" y="3540059"/>
            <a:ext cx="2097988" cy="2237854"/>
          </a:xfrm>
          <a:prstGeom prst="rect">
            <a:avLst/>
          </a:prstGeom>
        </p:spPr>
      </p:pic>
    </p:spTree>
    <p:extLst>
      <p:ext uri="{BB962C8B-B14F-4D97-AF65-F5344CB8AC3E}">
        <p14:creationId xmlns:p14="http://schemas.microsoft.com/office/powerpoint/2010/main" val="200580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7E5D1C15-900E-429B-B851-46B481118A01}"/>
              </a:ext>
            </a:extLst>
          </p:cNvPr>
          <p:cNvSpPr txBox="1"/>
          <p:nvPr/>
        </p:nvSpPr>
        <p:spPr>
          <a:xfrm>
            <a:off x="168216" y="1058879"/>
            <a:ext cx="8807568" cy="584775"/>
          </a:xfrm>
          <a:prstGeom prst="rect">
            <a:avLst/>
          </a:prstGeom>
          <a:noFill/>
        </p:spPr>
        <p:txBody>
          <a:bodyPr wrap="square" rtlCol="0">
            <a:spAutoFit/>
          </a:bodyPr>
          <a:lstStyle/>
          <a:p>
            <a:pPr algn="ctr"/>
            <a:r>
              <a:rPr lang="en-GB" sz="3200" b="1" dirty="0"/>
              <a:t>What properties do the parts of the JWST need?</a:t>
            </a:r>
          </a:p>
        </p:txBody>
      </p:sp>
      <p:pic>
        <p:nvPicPr>
          <p:cNvPr id="3" name="Picture 2" descr="A satellite in space&#10;&#10;Description automatically generated with medium confidence">
            <a:extLst>
              <a:ext uri="{FF2B5EF4-FFF2-40B4-BE49-F238E27FC236}">
                <a16:creationId xmlns:a16="http://schemas.microsoft.com/office/drawing/2014/main" id="{E8E4C96D-7D74-492F-A394-6251284712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7012" y="1756289"/>
            <a:ext cx="5489976" cy="3750444"/>
          </a:xfrm>
          <a:prstGeom prst="rect">
            <a:avLst/>
          </a:prstGeom>
        </p:spPr>
      </p:pic>
      <p:sp>
        <p:nvSpPr>
          <p:cNvPr id="10" name="TextBox 9">
            <a:extLst>
              <a:ext uri="{FF2B5EF4-FFF2-40B4-BE49-F238E27FC236}">
                <a16:creationId xmlns:a16="http://schemas.microsoft.com/office/drawing/2014/main" id="{A9AE7358-ABBF-4949-8042-4288F207FF27}"/>
              </a:ext>
            </a:extLst>
          </p:cNvPr>
          <p:cNvSpPr txBox="1"/>
          <p:nvPr/>
        </p:nvSpPr>
        <p:spPr>
          <a:xfrm>
            <a:off x="244130" y="5506733"/>
            <a:ext cx="8710087" cy="830997"/>
          </a:xfrm>
          <a:prstGeom prst="rect">
            <a:avLst/>
          </a:prstGeom>
          <a:noFill/>
        </p:spPr>
        <p:txBody>
          <a:bodyPr wrap="square" rtlCol="0">
            <a:spAutoFit/>
          </a:bodyPr>
          <a:lstStyle/>
          <a:p>
            <a:pPr algn="ctr"/>
            <a:r>
              <a:rPr lang="en-GB" sz="2400" dirty="0"/>
              <a:t>Identify the different parts and the properties they need</a:t>
            </a:r>
            <a:endParaRPr lang="en-GB" sz="2400" b="1" dirty="0"/>
          </a:p>
          <a:p>
            <a:pPr algn="ctr"/>
            <a:endParaRPr lang="en-GB" sz="2400" dirty="0"/>
          </a:p>
        </p:txBody>
      </p:sp>
    </p:spTree>
    <p:extLst>
      <p:ext uri="{BB962C8B-B14F-4D97-AF65-F5344CB8AC3E}">
        <p14:creationId xmlns:p14="http://schemas.microsoft.com/office/powerpoint/2010/main" val="4207477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a:extLst>
              <a:ext uri="{FF2B5EF4-FFF2-40B4-BE49-F238E27FC236}">
                <a16:creationId xmlns:a16="http://schemas.microsoft.com/office/drawing/2014/main" id="{C09DDE08-3F1A-47D8-8473-4A3ADB5B2F76}"/>
              </a:ext>
            </a:extLst>
          </p:cNvPr>
          <p:cNvSpPr txBox="1">
            <a:spLocks/>
          </p:cNvSpPr>
          <p:nvPr/>
        </p:nvSpPr>
        <p:spPr>
          <a:xfrm>
            <a:off x="131806" y="1066126"/>
            <a:ext cx="7010399" cy="73796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Material investigation</a:t>
            </a:r>
          </a:p>
          <a:p>
            <a:pPr algn="l"/>
            <a:endParaRPr lang="en-GB" sz="2800" dirty="0"/>
          </a:p>
          <a:p>
            <a:pPr algn="l"/>
            <a:endParaRPr lang="en-GB" sz="3200" dirty="0"/>
          </a:p>
          <a:p>
            <a:endParaRPr lang="en-GB" dirty="0"/>
          </a:p>
        </p:txBody>
      </p:sp>
      <p:sp>
        <p:nvSpPr>
          <p:cNvPr id="9" name="TextBox 8">
            <a:extLst>
              <a:ext uri="{FF2B5EF4-FFF2-40B4-BE49-F238E27FC236}">
                <a16:creationId xmlns:a16="http://schemas.microsoft.com/office/drawing/2014/main" id="{F6A84693-0521-406F-9D89-C0AE5F00E2A2}"/>
              </a:ext>
            </a:extLst>
          </p:cNvPr>
          <p:cNvSpPr txBox="1"/>
          <p:nvPr/>
        </p:nvSpPr>
        <p:spPr>
          <a:xfrm>
            <a:off x="176738" y="1659298"/>
            <a:ext cx="8710087" cy="3785652"/>
          </a:xfrm>
          <a:prstGeom prst="rect">
            <a:avLst/>
          </a:prstGeom>
          <a:noFill/>
        </p:spPr>
        <p:txBody>
          <a:bodyPr wrap="square" rtlCol="0">
            <a:spAutoFit/>
          </a:bodyPr>
          <a:lstStyle/>
          <a:p>
            <a:r>
              <a:rPr lang="en-GB" sz="2400" dirty="0"/>
              <a:t>What you must find out:</a:t>
            </a:r>
          </a:p>
          <a:p>
            <a:pPr marL="457200" indent="-457200">
              <a:buFont typeface="Arial" panose="020B0604020202020204" pitchFamily="34" charset="0"/>
              <a:buChar char="•"/>
            </a:pPr>
            <a:r>
              <a:rPr lang="en-GB" sz="2400" dirty="0"/>
              <a:t>What are the chemical, physical and mechanical properties of the material?</a:t>
            </a:r>
          </a:p>
          <a:p>
            <a:pPr marL="457200" indent="-457200">
              <a:buFont typeface="Arial" panose="020B0604020202020204" pitchFamily="34" charset="0"/>
              <a:buChar char="•"/>
            </a:pPr>
            <a:r>
              <a:rPr lang="en-GB" sz="2400" dirty="0"/>
              <a:t>What part or parts of the JWST is it used for? </a:t>
            </a:r>
          </a:p>
          <a:p>
            <a:pPr marL="457200" indent="-457200">
              <a:buFont typeface="Arial" panose="020B0604020202020204" pitchFamily="34" charset="0"/>
              <a:buChar char="•"/>
            </a:pPr>
            <a:r>
              <a:rPr lang="en-GB" sz="2400" dirty="0"/>
              <a:t>Which alternative materials could have been used for this part? </a:t>
            </a:r>
          </a:p>
          <a:p>
            <a:pPr marL="457200" indent="-457200">
              <a:buFont typeface="Arial" panose="020B0604020202020204" pitchFamily="34" charset="0"/>
              <a:buChar char="•"/>
            </a:pPr>
            <a:r>
              <a:rPr lang="en-GB" sz="2400" dirty="0"/>
              <a:t>Why was the material selected rather than the alternatives?</a:t>
            </a:r>
          </a:p>
          <a:p>
            <a:pPr marL="457200" indent="-457200">
              <a:buFont typeface="Arial" panose="020B0604020202020204" pitchFamily="34" charset="0"/>
              <a:buChar char="•"/>
            </a:pPr>
            <a:r>
              <a:rPr lang="en-GB" sz="2400" dirty="0"/>
              <a:t>How is the part made? </a:t>
            </a:r>
          </a:p>
          <a:p>
            <a:endParaRPr lang="en-GB" sz="2400" dirty="0"/>
          </a:p>
          <a:p>
            <a:pPr algn="ctr"/>
            <a:r>
              <a:rPr lang="en-GB" sz="2400" b="1" dirty="0"/>
              <a:t>Summarise your findings in a presentation to deliver to the class</a:t>
            </a:r>
          </a:p>
          <a:p>
            <a:endParaRPr lang="en-GB" sz="2400" dirty="0"/>
          </a:p>
        </p:txBody>
      </p:sp>
    </p:spTree>
    <p:extLst>
      <p:ext uri="{BB962C8B-B14F-4D97-AF65-F5344CB8AC3E}">
        <p14:creationId xmlns:p14="http://schemas.microsoft.com/office/powerpoint/2010/main" val="26229179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TotalTime>
  <Words>661</Words>
  <Application>Microsoft Office PowerPoint</Application>
  <PresentationFormat>On-screen Show (4:3)</PresentationFormat>
  <Paragraphs>47</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Calibri Light</vt:lpstr>
      <vt:lpstr>ReithSans</vt:lpstr>
      <vt:lpstr>Segoe UI Emoji</vt:lpstr>
      <vt:lpstr>Symbol</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Engineered materials for space presentation</dc:title>
  <dc:creator>Attainment in Education Ltd</dc:creator>
  <cp:keywords>materials ks3, materials science resource, materials fit for purpose lesson plan, design lesson ks3, dt ks3, dt secondary, material properties lesson, material properties ks3, james webb lesson plan, space materials ks3, space materials secondary, space science secondary</cp:keywords>
  <cp:lastModifiedBy>Marie Neighbour</cp:lastModifiedBy>
  <cp:revision>16</cp:revision>
  <dcterms:created xsi:type="dcterms:W3CDTF">2021-08-26T13:35:52Z</dcterms:created>
  <dcterms:modified xsi:type="dcterms:W3CDTF">2024-02-23T14:06:20Z</dcterms:modified>
</cp:coreProperties>
</file>